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slideLayouts/slideLayout46.xml" ContentType="application/vnd.openxmlformats-officedocument.presentationml.slideLayout+xml"/>
  <Override PartName="/ppt/theme/theme10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687" r:id="rId5"/>
    <p:sldMasterId id="2147483668" r:id="rId6"/>
    <p:sldMasterId id="2147483773" r:id="rId7"/>
    <p:sldMasterId id="2147483658" r:id="rId8"/>
    <p:sldMasterId id="2147483678" r:id="rId9"/>
    <p:sldMasterId id="2147483691" r:id="rId10"/>
    <p:sldMasterId id="2147483700" r:id="rId11"/>
    <p:sldMasterId id="2147483706" r:id="rId12"/>
    <p:sldMasterId id="2147483717" r:id="rId13"/>
    <p:sldMasterId id="2147483712" r:id="rId14"/>
    <p:sldMasterId id="2147483726" r:id="rId15"/>
    <p:sldMasterId id="2147483732" r:id="rId16"/>
    <p:sldMasterId id="2147483740" r:id="rId17"/>
    <p:sldMasterId id="2147483748" r:id="rId18"/>
    <p:sldMasterId id="2147483756" r:id="rId19"/>
    <p:sldMasterId id="2147483764" r:id="rId20"/>
  </p:sldMasterIdLst>
  <p:notesMasterIdLst>
    <p:notesMasterId r:id="rId111"/>
  </p:notesMasterIdLst>
  <p:sldIdLst>
    <p:sldId id="1336" r:id="rId21"/>
    <p:sldId id="1337" r:id="rId22"/>
    <p:sldId id="1163" r:id="rId23"/>
    <p:sldId id="1697" r:id="rId24"/>
    <p:sldId id="1695" r:id="rId25"/>
    <p:sldId id="1698" r:id="rId26"/>
    <p:sldId id="1696" r:id="rId27"/>
    <p:sldId id="1699" r:id="rId28"/>
    <p:sldId id="1700" r:id="rId29"/>
    <p:sldId id="1701" r:id="rId30"/>
    <p:sldId id="1702" r:id="rId31"/>
    <p:sldId id="1703" r:id="rId32"/>
    <p:sldId id="1704" r:id="rId33"/>
    <p:sldId id="1705" r:id="rId34"/>
    <p:sldId id="1706" r:id="rId35"/>
    <p:sldId id="1707" r:id="rId36"/>
    <p:sldId id="1708" r:id="rId37"/>
    <p:sldId id="1709" r:id="rId38"/>
    <p:sldId id="1710" r:id="rId39"/>
    <p:sldId id="1712" r:id="rId40"/>
    <p:sldId id="1711" r:id="rId41"/>
    <p:sldId id="1717" r:id="rId42"/>
    <p:sldId id="1718" r:id="rId43"/>
    <p:sldId id="1713" r:id="rId44"/>
    <p:sldId id="1719" r:id="rId45"/>
    <p:sldId id="1714" r:id="rId46"/>
    <p:sldId id="1715" r:id="rId47"/>
    <p:sldId id="1720" r:id="rId48"/>
    <p:sldId id="1722" r:id="rId49"/>
    <p:sldId id="1721" r:id="rId50"/>
    <p:sldId id="1723" r:id="rId51"/>
    <p:sldId id="1724" r:id="rId52"/>
    <p:sldId id="1725" r:id="rId53"/>
    <p:sldId id="1726" r:id="rId54"/>
    <p:sldId id="1727" r:id="rId55"/>
    <p:sldId id="1728" r:id="rId56"/>
    <p:sldId id="1730" r:id="rId57"/>
    <p:sldId id="1731" r:id="rId58"/>
    <p:sldId id="1729" r:id="rId59"/>
    <p:sldId id="1732" r:id="rId60"/>
    <p:sldId id="1733" r:id="rId61"/>
    <p:sldId id="1734" r:id="rId62"/>
    <p:sldId id="1735" r:id="rId63"/>
    <p:sldId id="1738" r:id="rId64"/>
    <p:sldId id="1736" r:id="rId65"/>
    <p:sldId id="1739" r:id="rId66"/>
    <p:sldId id="1737" r:id="rId67"/>
    <p:sldId id="1740" r:id="rId68"/>
    <p:sldId id="1741" r:id="rId69"/>
    <p:sldId id="1745" r:id="rId70"/>
    <p:sldId id="1748" r:id="rId71"/>
    <p:sldId id="1751" r:id="rId72"/>
    <p:sldId id="1753" r:id="rId73"/>
    <p:sldId id="1746" r:id="rId74"/>
    <p:sldId id="1749" r:id="rId75"/>
    <p:sldId id="1754" r:id="rId76"/>
    <p:sldId id="1755" r:id="rId77"/>
    <p:sldId id="1747" r:id="rId78"/>
    <p:sldId id="1750" r:id="rId79"/>
    <p:sldId id="1758" r:id="rId80"/>
    <p:sldId id="1759" r:id="rId81"/>
    <p:sldId id="1756" r:id="rId82"/>
    <p:sldId id="1760" r:id="rId83"/>
    <p:sldId id="1742" r:id="rId84"/>
    <p:sldId id="1743" r:id="rId85"/>
    <p:sldId id="1757" r:id="rId86"/>
    <p:sldId id="1761" r:id="rId87"/>
    <p:sldId id="1744" r:id="rId88"/>
    <p:sldId id="1762" r:id="rId89"/>
    <p:sldId id="1767" r:id="rId90"/>
    <p:sldId id="1768" r:id="rId91"/>
    <p:sldId id="1770" r:id="rId92"/>
    <p:sldId id="1771" r:id="rId93"/>
    <p:sldId id="1766" r:id="rId94"/>
    <p:sldId id="1769" r:id="rId95"/>
    <p:sldId id="1763" r:id="rId96"/>
    <p:sldId id="1764" r:id="rId97"/>
    <p:sldId id="1772" r:id="rId98"/>
    <p:sldId id="1765" r:id="rId99"/>
    <p:sldId id="1773" r:id="rId100"/>
    <p:sldId id="1774" r:id="rId101"/>
    <p:sldId id="1775" r:id="rId102"/>
    <p:sldId id="1776" r:id="rId103"/>
    <p:sldId id="1777" r:id="rId104"/>
    <p:sldId id="1779" r:id="rId105"/>
    <p:sldId id="1778" r:id="rId106"/>
    <p:sldId id="1780" r:id="rId107"/>
    <p:sldId id="1784" r:id="rId108"/>
    <p:sldId id="1781" r:id="rId109"/>
    <p:sldId id="1782" r:id="rId110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C78AAC-65B7-0A9F-A6BE-00D12FC4BAE4}" name="WANYEKI, Ian" initials="WI" userId="S::WanyekiI@unaids.org::de6f23d4-e1b7-41d4-acd6-7c622088cf12" providerId="AD"/>
  <p188:author id="{79868FE5-48BF-1C37-9874-CB5FB2287652}" name="MORO, Liana" initials="ML" userId="S::MoroL@unaids.org::bd07ab22-bd8b-4616-ac20-0c22028c9a9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Y, Mary" initials="MM" lastIdx="5" clrIdx="0">
    <p:extLst>
      <p:ext uri="{19B8F6BF-5375-455C-9EA6-DF929625EA0E}">
        <p15:presenceInfo xmlns:p15="http://schemas.microsoft.com/office/powerpoint/2012/main" userId="S::mahym@unaids.org::0afd4db8-d624-4195-ad74-d950010a3c7a" providerId="AD"/>
      </p:ext>
    </p:extLst>
  </p:cmAuthor>
  <p:cmAuthor id="2" name="Efren Estacio" initials="EE" lastIdx="1" clrIdx="1">
    <p:extLst>
      <p:ext uri="{19B8F6BF-5375-455C-9EA6-DF929625EA0E}">
        <p15:presenceInfo xmlns:p15="http://schemas.microsoft.com/office/powerpoint/2012/main" userId="S::fadriquelae@unaids.org::ff09a34f-060c-4ed2-b93c-daeb0194da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C4"/>
    <a:srgbClr val="00AEB8"/>
    <a:srgbClr val="DD052B"/>
    <a:srgbClr val="8CBD1A"/>
    <a:srgbClr val="D7EFF3"/>
    <a:srgbClr val="DF2A82"/>
    <a:srgbClr val="CD122D"/>
    <a:srgbClr val="951833"/>
    <a:srgbClr val="E23E8E"/>
    <a:srgbClr val="BAB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712AA5-1099-4E0B-A05A-410A714ED5C1}" v="2" dt="2023-09-04T08:58:26.796"/>
    <p1510:client id="{B5FB8D2D-AC12-CCE6-C562-79614984DBD6}" v="1" dt="2023-09-04T09:44:49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117" Type="http://schemas.microsoft.com/office/2015/10/relationships/revisionInfo" Target="revisionInfo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84" Type="http://schemas.openxmlformats.org/officeDocument/2006/relationships/slide" Target="slides/slide64.xml"/><Relationship Id="rId89" Type="http://schemas.openxmlformats.org/officeDocument/2006/relationships/slide" Target="slides/slide69.xml"/><Relationship Id="rId112" Type="http://schemas.openxmlformats.org/officeDocument/2006/relationships/commentAuthors" Target="commentAuthors.xml"/><Relationship Id="rId16" Type="http://schemas.openxmlformats.org/officeDocument/2006/relationships/slideMaster" Target="slideMasters/slideMaster13.xml"/><Relationship Id="rId107" Type="http://schemas.openxmlformats.org/officeDocument/2006/relationships/slide" Target="slides/slide87.xml"/><Relationship Id="rId11" Type="http://schemas.openxmlformats.org/officeDocument/2006/relationships/slideMaster" Target="slideMasters/slideMaster8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102" Type="http://schemas.openxmlformats.org/officeDocument/2006/relationships/slide" Target="slides/slide82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70.xml"/><Relationship Id="rId95" Type="http://schemas.openxmlformats.org/officeDocument/2006/relationships/slide" Target="slides/slide75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113" Type="http://schemas.openxmlformats.org/officeDocument/2006/relationships/presProps" Target="presProps.xml"/><Relationship Id="rId118" Type="http://schemas.microsoft.com/office/2018/10/relationships/authors" Target="authors.xml"/><Relationship Id="rId80" Type="http://schemas.openxmlformats.org/officeDocument/2006/relationships/slide" Target="slides/slide60.xml"/><Relationship Id="rId85" Type="http://schemas.openxmlformats.org/officeDocument/2006/relationships/slide" Target="slides/slide65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59" Type="http://schemas.openxmlformats.org/officeDocument/2006/relationships/slide" Target="slides/slide39.xml"/><Relationship Id="rId103" Type="http://schemas.openxmlformats.org/officeDocument/2006/relationships/slide" Target="slides/slide83.xml"/><Relationship Id="rId108" Type="http://schemas.openxmlformats.org/officeDocument/2006/relationships/slide" Target="slides/slide88.xml"/><Relationship Id="rId54" Type="http://schemas.openxmlformats.org/officeDocument/2006/relationships/slide" Target="slides/slide34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91" Type="http://schemas.openxmlformats.org/officeDocument/2006/relationships/slide" Target="slides/slide71.xml"/><Relationship Id="rId96" Type="http://schemas.openxmlformats.org/officeDocument/2006/relationships/slide" Target="slides/slide7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49" Type="http://schemas.openxmlformats.org/officeDocument/2006/relationships/slide" Target="slides/slide29.xml"/><Relationship Id="rId114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94" Type="http://schemas.openxmlformats.org/officeDocument/2006/relationships/slide" Target="slides/slide74.xml"/><Relationship Id="rId99" Type="http://schemas.openxmlformats.org/officeDocument/2006/relationships/slide" Target="slides/slide79.xml"/><Relationship Id="rId101" Type="http://schemas.openxmlformats.org/officeDocument/2006/relationships/slide" Target="slides/slide8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39" Type="http://schemas.openxmlformats.org/officeDocument/2006/relationships/slide" Target="slides/slide19.xml"/><Relationship Id="rId109" Type="http://schemas.openxmlformats.org/officeDocument/2006/relationships/slide" Target="slides/slide8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6" Type="http://schemas.openxmlformats.org/officeDocument/2006/relationships/slide" Target="slides/slide56.xml"/><Relationship Id="rId97" Type="http://schemas.openxmlformats.org/officeDocument/2006/relationships/slide" Target="slides/slide77.xml"/><Relationship Id="rId104" Type="http://schemas.openxmlformats.org/officeDocument/2006/relationships/slide" Target="slides/slide84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51.xml"/><Relationship Id="rId92" Type="http://schemas.openxmlformats.org/officeDocument/2006/relationships/slide" Target="slides/slide72.xml"/><Relationship Id="rId2" Type="http://schemas.openxmlformats.org/officeDocument/2006/relationships/customXml" Target="../customXml/item2.xml"/><Relationship Id="rId29" Type="http://schemas.openxmlformats.org/officeDocument/2006/relationships/slide" Target="slides/slide9.xml"/><Relationship Id="rId24" Type="http://schemas.openxmlformats.org/officeDocument/2006/relationships/slide" Target="slides/slide4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66" Type="http://schemas.openxmlformats.org/officeDocument/2006/relationships/slide" Target="slides/slide46.xml"/><Relationship Id="rId87" Type="http://schemas.openxmlformats.org/officeDocument/2006/relationships/slide" Target="slides/slide67.xml"/><Relationship Id="rId110" Type="http://schemas.openxmlformats.org/officeDocument/2006/relationships/slide" Target="slides/slide90.xml"/><Relationship Id="rId115" Type="http://schemas.openxmlformats.org/officeDocument/2006/relationships/theme" Target="theme/theme1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56" Type="http://schemas.openxmlformats.org/officeDocument/2006/relationships/slide" Target="slides/slide36.xml"/><Relationship Id="rId77" Type="http://schemas.openxmlformats.org/officeDocument/2006/relationships/slide" Target="slides/slide57.xml"/><Relationship Id="rId100" Type="http://schemas.openxmlformats.org/officeDocument/2006/relationships/slide" Target="slides/slide80.xml"/><Relationship Id="rId105" Type="http://schemas.openxmlformats.org/officeDocument/2006/relationships/slide" Target="slides/slide85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93" Type="http://schemas.openxmlformats.org/officeDocument/2006/relationships/slide" Target="slides/slide73.xml"/><Relationship Id="rId98" Type="http://schemas.openxmlformats.org/officeDocument/2006/relationships/slide" Target="slides/slide78.xml"/><Relationship Id="rId3" Type="http://schemas.openxmlformats.org/officeDocument/2006/relationships/customXml" Target="../customXml/item3.xml"/><Relationship Id="rId25" Type="http://schemas.openxmlformats.org/officeDocument/2006/relationships/slide" Target="slides/slide5.xml"/><Relationship Id="rId46" Type="http://schemas.openxmlformats.org/officeDocument/2006/relationships/slide" Target="slides/slide26.xml"/><Relationship Id="rId67" Type="http://schemas.openxmlformats.org/officeDocument/2006/relationships/slide" Target="slides/slide47.xml"/><Relationship Id="rId116" Type="http://schemas.openxmlformats.org/officeDocument/2006/relationships/tableStyles" Target="tableStyles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21.xml"/><Relationship Id="rId62" Type="http://schemas.openxmlformats.org/officeDocument/2006/relationships/slide" Target="slides/slide42.xml"/><Relationship Id="rId83" Type="http://schemas.openxmlformats.org/officeDocument/2006/relationships/slide" Target="slides/slide63.xml"/><Relationship Id="rId88" Type="http://schemas.openxmlformats.org/officeDocument/2006/relationships/slide" Target="slides/slide68.xml"/><Relationship Id="rId111" Type="http://schemas.openxmlformats.org/officeDocument/2006/relationships/notesMaster" Target="notesMasters/notesMaster1.xml"/><Relationship Id="rId15" Type="http://schemas.openxmlformats.org/officeDocument/2006/relationships/slideMaster" Target="slideMasters/slideMaster12.xml"/><Relationship Id="rId36" Type="http://schemas.openxmlformats.org/officeDocument/2006/relationships/slide" Target="slides/slide16.xml"/><Relationship Id="rId57" Type="http://schemas.openxmlformats.org/officeDocument/2006/relationships/slide" Target="slides/slide37.xml"/><Relationship Id="rId106" Type="http://schemas.openxmlformats.org/officeDocument/2006/relationships/slide" Target="slides/slide8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33E4D-8AB4-4541-86E1-8761E01C2AA4}" type="datetimeFigureOut">
              <a:rPr lang="LID4096" smtClean="0"/>
              <a:t>09/15/2023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26A2-DB14-4DDC-8EB6-3916C5C4009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4185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26A2-DB14-4DDC-8EB6-3916C5C40094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16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achieving the 95–95–95 targets requires that 95% of people living with HIV know their HIV status (indicator 1); 95% of people who know their status are receiving antiretroviral therapy (indicator 2); and 95% of people on antiretroviral therapy have suppressed viral loads (indicator 3). In HIV testing and treatment cascade figures, indicators 2 and 3 are expressed as a percentage of all people living with HIV. Achieving the 95–95–95 targets thus translates to 95% of people living with HIV knowing their HIV status; 90% of people living with HIV receiving antiretroviral therapy; and 86% of people living with HIV having suppressed viral loads. Achieving the 90–90–90 targets translates to 90% of people living with HIV knowing their HIV status; 81% of people living with HIV receiving antiretroviral therapy; and 73% of people living with HIV having suppressed viral loads.</a:t>
            </a:r>
          </a:p>
          <a:p>
            <a:r>
              <a:rPr lang="en-US"/>
              <a:t>Note: all values in this table were rounded down to the nearest whole number. Countries have been assessed as reaching the 95–95–95 targets if coverage is ≥95.0% (for the 90–90–90 targets if coverage is ≥89.9%). Thus, coverage of 94.9% (or 90.0%) is not considered as reaching the target. Please see Annex 2 Methods for a description of how estimates of the testing and treatment targets are calculated.</a:t>
            </a:r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26A2-DB14-4DDC-8EB6-3916C5C40094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4243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D4E1-15D4-43CB-93A2-53BF5B498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7A50C-4868-4C4C-9D9B-DFAD3003F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0533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F91C6-8AED-840A-1293-FAC8238FA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5603F2-37D1-663A-2413-4CBA39085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50551-CC7F-65A2-7C25-5B74B705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42122-4BAC-4A5F-B9E7-3EF90B9EE11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EB2B0-FC69-3D97-2109-53435909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F205E-DDB4-324C-7C8F-EBD51590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B345-D764-4F29-9857-5BF485A7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2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06AE-A448-D58F-A50F-23F88FCE4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6FCB9-5CB2-B0CC-B67A-FBDDD368E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9FB0A-5942-7087-A9E7-6C673E39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42122-4BAC-4A5F-B9E7-3EF90B9EE11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712D7-2C02-8C7C-D0AB-D48361F0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3F54C-7854-9231-1146-7233CDE9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B345-D764-4F29-9857-5BF485A7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5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26D1-15AF-A305-75F3-347B1519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413D9-1245-731F-B1C7-79BC5D193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8065-73F5-E92F-7B2C-DCFB86C40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42122-4BAC-4A5F-B9E7-3EF90B9EE11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57D5E-437B-B44C-7CB0-33CF8018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C930C-0EBE-B115-323F-535092487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B345-D764-4F29-9857-5BF485A7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60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B893-3F78-DECE-B19B-57731070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7DF32-36C2-5803-0661-4510B74A5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52398-B385-C7B5-483D-A4E49BE1A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B95D1-8B1A-4B59-375E-B65240117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42122-4BAC-4A5F-B9E7-3EF90B9EE11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8A273-DE38-8C9A-DB10-67045EE6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C5439-AD37-AFF4-3CB5-D2493965B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B345-D764-4F29-9857-5BF485A7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9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535CA-B7AA-2029-1420-983B31858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AC04A-195F-1B82-51B8-7CB03D9CC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4E7EC-928F-9064-1AE4-CAE6D055C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C921E-B7D1-BE75-DE68-BD4D1B9E5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4F74DD-6EE5-2A99-A510-5E6432843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47135C-F2BD-7486-111C-F06542762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42122-4BAC-4A5F-B9E7-3EF90B9EE11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5003EA-3A1D-3C08-E0E2-3707CA198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8638C5-9B6F-3897-5656-191B34FE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B345-D764-4F29-9857-5BF485A7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60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73F7F-98D0-B016-CECC-ECD81199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D16846-6DDF-FC1D-4912-13AED853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42122-4BAC-4A5F-B9E7-3EF90B9EE11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587A8-2A58-56B1-4520-E67569F7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7CBA6-B83C-ECFF-3A26-FB7EDEBC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B345-D764-4F29-9857-5BF485A7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2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D7B9C1-0C9A-F93B-64C6-8A25AEA3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42122-4BAC-4A5F-B9E7-3EF90B9EE11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20925-8CDF-4BE0-C276-30AAEF93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74032-134D-7F5F-5C62-5B571D92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B345-D764-4F29-9857-5BF485A7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28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25C3-6822-A1AD-2350-4711C4AB5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8700-25B2-EFBB-6E54-FC810797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70C90-3077-5485-226D-786FB7358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8EF2A-8D59-B8EE-15AD-0BF6DA7E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42122-4BAC-4A5F-B9E7-3EF90B9EE11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8779B-ECC9-1CAE-A4BE-EAB87291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B254C-801C-969F-2B16-9A73A937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B345-D764-4F29-9857-5BF485A7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53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64B08-533B-E93E-91C5-67CA459C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DA30D8-B9C3-CA09-9CD8-F2785C8DF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7E04E-3995-4C57-81A2-270960D4A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9BCFE-903F-FEAD-D0C8-7E56639B5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42122-4BAC-4A5F-B9E7-3EF90B9EE11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097D0-CADD-D590-0C49-28F44A732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CFBA5-6BBF-56EA-E3C0-0CB4CD0A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B345-D764-4F29-9857-5BF485A7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17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65CFB-F759-17EA-BF87-AD7F1358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9041F-F207-F399-5CD5-44F757EA6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FE636-1AC2-0C98-69A0-DA2C1129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42122-4BAC-4A5F-B9E7-3EF90B9EE11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E632E-8F74-C2E6-B4D5-13813461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E7451-C012-1BED-4BFE-23AC2982B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B345-D764-4F29-9857-5BF485A7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6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chart </a:t>
            </a:r>
            <a:r>
              <a:rPr lang="fr-CH" err="1"/>
              <a:t>title</a:t>
            </a:r>
            <a:endParaRPr lang="LID4096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60120"/>
          </a:xfrm>
          <a:solidFill>
            <a:schemeClr val="tx2"/>
          </a:solidFill>
        </p:spPr>
        <p:txBody>
          <a:bodyPr wrap="none" lIns="182880" tIns="9144" rIns="182880" bIns="9144" anchor="ctr" anchorCtr="1">
            <a:normAutofit/>
          </a:bodyPr>
          <a:lstStyle>
            <a:lvl1pPr marL="0" indent="0">
              <a:buNone/>
              <a:defRPr sz="2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9621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AF1DC-8379-9344-1BDD-5EE4F82C9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BE1F7-8D96-A6F2-7552-1803C1BDD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32A37-B572-842D-3D21-E9B821E0F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42122-4BAC-4A5F-B9E7-3EF90B9EE11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0264-5EE2-65EB-71B1-3F483D7E7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3350F-97AE-CF60-540F-67422C13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B345-D764-4F29-9857-5BF485A7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6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68A44-AFA6-4E6A-9043-3B05BB94B5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F962F61-47A0-4BC8-8272-DE84D4189D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75488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80DBD3E-5772-4DAB-BDAD-C8109B2113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264" y="6406921"/>
            <a:ext cx="1199046" cy="152349"/>
          </a:xfrm>
        </p:spPr>
        <p:txBody>
          <a:bodyPr wrap="none" lIns="0" tIns="0" rIns="0" bIns="0" anchor="t" anchorCtr="0">
            <a:spAutoFit/>
          </a:bodyPr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en-US"/>
              <a:t>Click to add source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325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75488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2"/>
          </a:solidFill>
        </p:spPr>
        <p:txBody>
          <a:bodyPr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6414DA8-183A-4EE5-A41F-C6F388A38D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264" y="6406921"/>
            <a:ext cx="1199046" cy="152349"/>
          </a:xfrm>
        </p:spPr>
        <p:txBody>
          <a:bodyPr wrap="none" lIns="0" tIns="0" rIns="0" bIns="0" anchor="t" anchorCtr="0">
            <a:spAutoFit/>
          </a:bodyPr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en-US"/>
              <a:t>Click to add source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487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75488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3"/>
          </a:solidFill>
        </p:spPr>
        <p:txBody>
          <a:bodyPr lIns="182880" tIns="91440" rIns="182880" anchor="ctr" anchorCtr="1">
            <a:normAutofit/>
          </a:bodyPr>
          <a:lstStyle>
            <a:lvl1pPr marL="0" indent="0">
              <a:buNone/>
              <a:defRPr sz="3600" b="1" i="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BA1F5F7-F5A2-43EF-B7D5-8588F9779E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264" y="6406921"/>
            <a:ext cx="1199046" cy="152349"/>
          </a:xfrm>
        </p:spPr>
        <p:txBody>
          <a:bodyPr wrap="none" lIns="0" tIns="0" rIns="0" bIns="0" anchor="t" anchorCtr="0">
            <a:spAutoFit/>
          </a:bodyPr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en-US"/>
              <a:t>Click to add source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539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842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04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989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2C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19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14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907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person&#10;&#10;Description automatically generated">
            <a:extLst>
              <a:ext uri="{FF2B5EF4-FFF2-40B4-BE49-F238E27FC236}">
                <a16:creationId xmlns:a16="http://schemas.microsoft.com/office/drawing/2014/main" id="{1BD738AC-CDEB-4F80-94A7-E9EDEFC14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98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60120"/>
          </a:xfrm>
          <a:solidFill>
            <a:schemeClr val="accent2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14730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898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68A44-AFA6-4E6A-9043-3B05BB94B5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wrap="none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F962F61-47A0-4BC8-8272-DE84D4189D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75488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</p:spTree>
    <p:extLst>
      <p:ext uri="{BB962C8B-B14F-4D97-AF65-F5344CB8AC3E}">
        <p14:creationId xmlns:p14="http://schemas.microsoft.com/office/powerpoint/2010/main" val="3876325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75488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2"/>
          </a:solidFill>
        </p:spPr>
        <p:txBody>
          <a:bodyPr wrap="none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81487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75488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3"/>
          </a:solidFill>
        </p:spPr>
        <p:txBody>
          <a:bodyPr wrap="none" anchor="ctr" anchorCtr="1">
            <a:normAutofit/>
          </a:bodyPr>
          <a:lstStyle>
            <a:lvl1pPr marL="0" indent="0">
              <a:buNone/>
              <a:defRPr sz="3600" b="1" i="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82539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75488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3"/>
          </a:solidFill>
        </p:spPr>
        <p:txBody>
          <a:bodyPr wrap="none" anchor="ctr" anchorCtr="1">
            <a:normAutofit/>
          </a:bodyPr>
          <a:lstStyle>
            <a:lvl1pPr marL="0" indent="0">
              <a:buNone/>
              <a:defRPr sz="3600" b="1" i="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34701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D4E1-15D4-43CB-93A2-53BF5B498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7A50C-4868-4C4C-9D9B-DFAD3003F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04816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chart </a:t>
            </a:r>
            <a:r>
              <a:rPr lang="fr-CH" err="1"/>
              <a:t>title</a:t>
            </a:r>
            <a:endParaRPr lang="LID4096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8268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2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92634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3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8769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21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60120"/>
          </a:xfrm>
          <a:solidFill>
            <a:schemeClr val="accent3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3206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625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832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798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solidFill>
          <a:srgbClr val="E14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811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person&#10;&#10;Description automatically generated">
            <a:extLst>
              <a:ext uri="{FF2B5EF4-FFF2-40B4-BE49-F238E27FC236}">
                <a16:creationId xmlns:a16="http://schemas.microsoft.com/office/drawing/2014/main" id="{1BD738AC-CDEB-4F80-94A7-E9EDEFC14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19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686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951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1654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D4E1-15D4-43CB-93A2-53BF5B498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7A50C-4868-4C4C-9D9B-DFAD3003F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821426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chart </a:t>
            </a:r>
            <a:r>
              <a:rPr lang="fr-CH" err="1"/>
              <a:t>title</a:t>
            </a:r>
            <a:endParaRPr lang="LID4096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727424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2"/>
          </a:solidFill>
        </p:spPr>
        <p:txBody>
          <a:bodyPr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4475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60120"/>
          </a:xfrm>
          <a:solidFill>
            <a:srgbClr val="951833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705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3"/>
          </a:solidFill>
        </p:spPr>
        <p:txBody>
          <a:bodyPr lIns="182880" tIns="91440" rIns="182880" anchor="ctr" anchorCtr="1">
            <a:normAutofit/>
          </a:bodyPr>
          <a:lstStyle>
            <a:lvl1pPr marL="0" indent="0">
              <a:buNone/>
              <a:defRPr sz="3600" b="1" i="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571227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D4E1-15D4-43CB-93A2-53BF5B498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7A50C-4868-4C4C-9D9B-DFAD3003F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8340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chart </a:t>
            </a:r>
            <a:r>
              <a:rPr lang="fr-CH" err="1"/>
              <a:t>title</a:t>
            </a:r>
            <a:endParaRPr lang="LID4096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0221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2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723190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3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14120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323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9839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4758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549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2C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30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60120"/>
          </a:xfrm>
          <a:solidFill>
            <a:srgbClr val="E1492E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715023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14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7385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person&#10;&#10;Description automatically generated">
            <a:extLst>
              <a:ext uri="{FF2B5EF4-FFF2-40B4-BE49-F238E27FC236}">
                <a16:creationId xmlns:a16="http://schemas.microsoft.com/office/drawing/2014/main" id="{1BD738AC-CDEB-4F80-94A7-E9EDEFC14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18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680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565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9540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6046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2C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3026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14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7825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person&#10;&#10;Description automatically generated">
            <a:extLst>
              <a:ext uri="{FF2B5EF4-FFF2-40B4-BE49-F238E27FC236}">
                <a16:creationId xmlns:a16="http://schemas.microsoft.com/office/drawing/2014/main" id="{1BD738AC-CDEB-4F80-94A7-E9EDEFC14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99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345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C5D61-C9FE-4B6E-B4C2-A7107437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E4EEDAB-B2F0-46D0-95CC-B65FEE57B1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60120"/>
          </a:xfrm>
          <a:solidFill>
            <a:srgbClr val="F2C81E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1977A-9735-4FEC-9B8D-6000FD507A4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</p:spTree>
    <p:extLst>
      <p:ext uri="{BB962C8B-B14F-4D97-AF65-F5344CB8AC3E}">
        <p14:creationId xmlns:p14="http://schemas.microsoft.com/office/powerpoint/2010/main" val="35749304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8326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1540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1894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2C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4080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14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9609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person&#10;&#10;Description automatically generated">
            <a:extLst>
              <a:ext uri="{FF2B5EF4-FFF2-40B4-BE49-F238E27FC236}">
                <a16:creationId xmlns:a16="http://schemas.microsoft.com/office/drawing/2014/main" id="{1BD738AC-CDEB-4F80-94A7-E9EDEFC14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28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613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0839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0290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18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chart </a:t>
            </a:r>
            <a:r>
              <a:rPr lang="fr-CH" err="1"/>
              <a:t>title</a:t>
            </a:r>
            <a:endParaRPr lang="LID4096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82420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2C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5534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14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1980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person&#10;&#10;Description automatically generated">
            <a:extLst>
              <a:ext uri="{FF2B5EF4-FFF2-40B4-BE49-F238E27FC236}">
                <a16:creationId xmlns:a16="http://schemas.microsoft.com/office/drawing/2014/main" id="{1BD738AC-CDEB-4F80-94A7-E9EDEFC14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55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602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0138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2337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5084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2C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721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14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9602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person&#10;&#10;Description automatically generated">
            <a:extLst>
              <a:ext uri="{FF2B5EF4-FFF2-40B4-BE49-F238E27FC236}">
                <a16:creationId xmlns:a16="http://schemas.microsoft.com/office/drawing/2014/main" id="{1BD738AC-CDEB-4F80-94A7-E9EDEFC14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1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D4E1-15D4-43CB-93A2-53BF5B498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7A50C-4868-4C4C-9D9B-DFAD3003F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32567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200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5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9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Relationship Id="rId9" Type="http://schemas.openxmlformats.org/officeDocument/2006/relationships/image" Target="../media/image3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Relationship Id="rId9" Type="http://schemas.openxmlformats.org/officeDocument/2006/relationships/image" Target="../media/image3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FAA94-0D1B-40E4-932D-2E514806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C4D2-E8E8-4B3F-BD41-D2D75607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4300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479FE-923C-B043-E1A0-D0EED28338E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796091" y="5931382"/>
            <a:ext cx="2091109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8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20" r:id="rId5"/>
    <p:sldLayoutId id="2147483722" r:id="rId6"/>
    <p:sldLayoutId id="2147483723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15F6638-3266-4806-9764-3BC6BD08BF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305860"/>
            <a:ext cx="1237869" cy="232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099488-5022-48E6-A371-53D8D614FEDB}"/>
              </a:ext>
            </a:extLst>
          </p:cNvPr>
          <p:cNvSpPr/>
          <p:nvPr userDrawn="1"/>
        </p:nvSpPr>
        <p:spPr>
          <a:xfrm>
            <a:off x="274320" y="6263640"/>
            <a:ext cx="2641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Global AIDS Update | 2021</a:t>
            </a:r>
            <a:endParaRPr kumimoji="0" lang="LID4096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30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FAA94-0D1B-40E4-932D-2E514806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C4D2-E8E8-4B3F-BD41-D2D75607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4300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685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FAA94-0D1B-40E4-932D-2E514806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C4D2-E8E8-4B3F-BD41-D2D75607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4300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BDBE70-FDE9-4BE2-89B1-4643A1D6546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30" y="6168753"/>
            <a:ext cx="2033491" cy="3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7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15F6638-3266-4806-9764-3BC6BD08BF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305860"/>
            <a:ext cx="1237869" cy="232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D73828-6196-41A2-AACC-43A1D9D121E5}"/>
              </a:ext>
            </a:extLst>
          </p:cNvPr>
          <p:cNvSpPr/>
          <p:nvPr userDrawn="1"/>
        </p:nvSpPr>
        <p:spPr>
          <a:xfrm>
            <a:off x="274320" y="6263640"/>
            <a:ext cx="2641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+mj-lt"/>
              </a:rPr>
              <a:t>Global AIDS Update | 2021</a:t>
            </a:r>
            <a:endParaRPr lang="LID4096" sz="16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908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15F6638-3266-4806-9764-3BC6BD08BF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305860"/>
            <a:ext cx="1237869" cy="232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D73828-6196-41A2-AACC-43A1D9D121E5}"/>
              </a:ext>
            </a:extLst>
          </p:cNvPr>
          <p:cNvSpPr/>
          <p:nvPr userDrawn="1"/>
        </p:nvSpPr>
        <p:spPr>
          <a:xfrm>
            <a:off x="274320" y="6263640"/>
            <a:ext cx="2641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+mj-lt"/>
              </a:rPr>
              <a:t>Global AIDS Update | 2021</a:t>
            </a:r>
            <a:endParaRPr lang="LID4096" sz="16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81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15F6638-3266-4806-9764-3BC6BD08BF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305860"/>
            <a:ext cx="1237869" cy="232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D73828-6196-41A2-AACC-43A1D9D121E5}"/>
              </a:ext>
            </a:extLst>
          </p:cNvPr>
          <p:cNvSpPr/>
          <p:nvPr userDrawn="1"/>
        </p:nvSpPr>
        <p:spPr>
          <a:xfrm>
            <a:off x="274320" y="6263640"/>
            <a:ext cx="2641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+mj-lt"/>
              </a:rPr>
              <a:t>Global AIDS Update | 2021</a:t>
            </a:r>
            <a:endParaRPr lang="LID4096" sz="16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296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15F6638-3266-4806-9764-3BC6BD08BF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305860"/>
            <a:ext cx="1237869" cy="232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D73828-6196-41A2-AACC-43A1D9D121E5}"/>
              </a:ext>
            </a:extLst>
          </p:cNvPr>
          <p:cNvSpPr/>
          <p:nvPr userDrawn="1"/>
        </p:nvSpPr>
        <p:spPr>
          <a:xfrm>
            <a:off x="274320" y="6263640"/>
            <a:ext cx="2641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+mj-lt"/>
              </a:rPr>
              <a:t>Global AIDS Update | 2021</a:t>
            </a:r>
            <a:endParaRPr lang="LID4096" sz="16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75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15F6638-3266-4806-9764-3BC6BD08BF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305860"/>
            <a:ext cx="1237869" cy="232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D73828-6196-41A2-AACC-43A1D9D121E5}"/>
              </a:ext>
            </a:extLst>
          </p:cNvPr>
          <p:cNvSpPr/>
          <p:nvPr userDrawn="1"/>
        </p:nvSpPr>
        <p:spPr>
          <a:xfrm>
            <a:off x="274320" y="6263640"/>
            <a:ext cx="2641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+mj-lt"/>
              </a:rPr>
              <a:t>Global AIDS Update | 2021</a:t>
            </a:r>
            <a:endParaRPr lang="LID4096" sz="16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27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FAA94-0D1B-40E4-932D-2E514806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C4D2-E8E8-4B3F-BD41-D2D75607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4300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86BAC4AE-D3FF-43AD-84FB-CA3863E36C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8BA8B1-2A9A-4EA0-818D-0979B004C3F3}"/>
              </a:ext>
            </a:extLst>
          </p:cNvPr>
          <p:cNvSpPr/>
          <p:nvPr userDrawn="1"/>
        </p:nvSpPr>
        <p:spPr>
          <a:xfrm>
            <a:off x="274320" y="6263640"/>
            <a:ext cx="33825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High-Level Meeting on AIDS | 2021</a:t>
            </a:r>
            <a:endParaRPr kumimoji="0" lang="LID4096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1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FAA94-0D1B-40E4-932D-2E514806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C4D2-E8E8-4B3F-BD41-D2D75607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4300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4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0E768CA2-E9C3-418C-8903-B6A4C55179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A01643-61E5-4386-9C4F-65647A0C7238}"/>
              </a:ext>
            </a:extLst>
          </p:cNvPr>
          <p:cNvSpPr/>
          <p:nvPr userDrawn="1"/>
        </p:nvSpPr>
        <p:spPr>
          <a:xfrm>
            <a:off x="274320" y="6263640"/>
            <a:ext cx="33825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High-Level Meeting on AIDS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| 2021</a:t>
            </a:r>
            <a:endParaRPr lang="LID4096" sz="16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396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18F87-6D6A-CB04-C808-623120D5D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5D19C-0E24-CF9D-C1B6-53720448D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D2E2C-F25D-D080-DED2-AD80E2F94F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42122-4BAC-4A5F-B9E7-3EF90B9EE11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778FC-C9F7-6FBB-FB5C-2D78B9F89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43AD1-1648-3F4D-4278-AF9D50D5C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BB345-D764-4F29-9857-5BF485A7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0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FAA94-0D1B-40E4-932D-2E514806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C4D2-E8E8-4B3F-BD41-D2D75607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4300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A50CA-CE49-4B1A-BB03-57CF7A010BFB}"/>
              </a:ext>
            </a:extLst>
          </p:cNvPr>
          <p:cNvSpPr txBox="1"/>
          <p:nvPr userDrawn="1"/>
        </p:nvSpPr>
        <p:spPr>
          <a:xfrm>
            <a:off x="457200" y="6393106"/>
            <a:ext cx="511679" cy="1692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LID4096"/>
            </a:defPPr>
            <a:lvl1pPr>
              <a:defRPr sz="800" baseline="0"/>
            </a:lvl1pPr>
          </a:lstStyle>
          <a:p>
            <a:pPr lvl="0"/>
            <a:r>
              <a:rPr lang="fr-CH" sz="1100" baseline="0"/>
              <a:t>Source:</a:t>
            </a:r>
            <a:endParaRPr lang="LID4096" sz="1100" baseline="0"/>
          </a:p>
        </p:txBody>
      </p:sp>
    </p:spTree>
    <p:extLst>
      <p:ext uri="{BB962C8B-B14F-4D97-AF65-F5344CB8AC3E}">
        <p14:creationId xmlns:p14="http://schemas.microsoft.com/office/powerpoint/2010/main" val="41630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2" r:id="rId2"/>
    <p:sldLayoutId id="2147483683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15F6638-3266-4806-9764-3BC6BD08BF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305860"/>
            <a:ext cx="1237869" cy="232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EE24E0-7655-46DC-B43F-3E433E8AFBAD}"/>
              </a:ext>
            </a:extLst>
          </p:cNvPr>
          <p:cNvSpPr/>
          <p:nvPr userDrawn="1"/>
        </p:nvSpPr>
        <p:spPr>
          <a:xfrm>
            <a:off x="274320" y="6263640"/>
            <a:ext cx="2641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+mj-lt"/>
              </a:rPr>
              <a:t>Global AIDS Update | 2021</a:t>
            </a:r>
            <a:endParaRPr lang="LID4096" sz="16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680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4" r:id="rId2"/>
    <p:sldLayoutId id="2147483685" r:id="rId3"/>
    <p:sldLayoutId id="2147483724" r:id="rId4"/>
    <p:sldLayoutId id="2147483725" r:id="rId5"/>
    <p:sldLayoutId id="2147483690" r:id="rId6"/>
    <p:sldLayoutId id="214748368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FAA94-0D1B-40E4-932D-2E514806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C4D2-E8E8-4B3F-BD41-D2D75607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4300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id="{A3EB4EAF-AE2E-4064-9928-29F62484BD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719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FAA94-0D1B-40E4-932D-2E514806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C4D2-E8E8-4B3F-BD41-D2D75607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4300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BDBE70-FDE9-4BE2-89B1-4643A1D6546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30" y="6168753"/>
            <a:ext cx="2033491" cy="3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15F6638-3266-4806-9764-3BC6BD08BFE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305860"/>
            <a:ext cx="1237869" cy="232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099488-5022-48E6-A371-53D8D614FEDB}"/>
              </a:ext>
            </a:extLst>
          </p:cNvPr>
          <p:cNvSpPr/>
          <p:nvPr userDrawn="1"/>
        </p:nvSpPr>
        <p:spPr>
          <a:xfrm>
            <a:off x="274320" y="6263640"/>
            <a:ext cx="2641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+mj-lt"/>
              </a:rPr>
              <a:t>Global AIDS Update | 2021</a:t>
            </a:r>
            <a:endParaRPr lang="LID4096" sz="16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515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21" r:id="rId4"/>
    <p:sldLayoutId id="2147483710" r:id="rId5"/>
    <p:sldLayoutId id="2147483711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E48AF66D-ADF0-44BF-9104-851BCE7C4166}"/>
              </a:ext>
            </a:extLst>
          </p:cNvPr>
          <p:cNvSpPr txBox="1"/>
          <p:nvPr/>
        </p:nvSpPr>
        <p:spPr>
          <a:xfrm>
            <a:off x="5942784" y="2459721"/>
            <a:ext cx="5152948" cy="1231106"/>
          </a:xfrm>
          <a:prstGeom prst="rect">
            <a:avLst/>
          </a:prstGeom>
          <a:noFill/>
        </p:spPr>
        <p:txBody>
          <a:bodyPr wrap="square" lIns="64008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PATH THAT ENDS AIDS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57F3C7-32C5-46EF-8976-683F4D3F394B}"/>
              </a:ext>
            </a:extLst>
          </p:cNvPr>
          <p:cNvSpPr txBox="1"/>
          <p:nvPr/>
        </p:nvSpPr>
        <p:spPr>
          <a:xfrm>
            <a:off x="0" y="292823"/>
            <a:ext cx="12188952" cy="230832"/>
          </a:xfrm>
          <a:prstGeom prst="rect">
            <a:avLst/>
          </a:prstGeom>
          <a:noFill/>
        </p:spPr>
        <p:txBody>
          <a:bodyPr wrap="square" lIns="864108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11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GLOBAL AIDS UPDATE | </a:t>
            </a:r>
            <a:r>
              <a:rPr kumimoji="0" lang="en-US" sz="1500" b="1" i="0" u="none" strike="noStrike" kern="1200" cap="none" spc="11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</a:t>
            </a:r>
            <a:endParaRPr kumimoji="0" lang="en-US" sz="1500" b="1" i="0" u="none" strike="noStrike" kern="1200" cap="none" spc="11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pic>
        <p:nvPicPr>
          <p:cNvPr id="3" name="Picture 2" descr="A group of people walking&#10;&#10;Description automatically generated">
            <a:extLst>
              <a:ext uri="{FF2B5EF4-FFF2-40B4-BE49-F238E27FC236}">
                <a16:creationId xmlns:a16="http://schemas.microsoft.com/office/drawing/2014/main" id="{C989DD0C-D628-7ABC-EDC9-56DF41869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956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862119-0D1F-F98D-5F56-DA956DC70632}"/>
              </a:ext>
            </a:extLst>
          </p:cNvPr>
          <p:cNvSpPr/>
          <p:nvPr/>
        </p:nvSpPr>
        <p:spPr>
          <a:xfrm>
            <a:off x="9596761" y="6098959"/>
            <a:ext cx="2121763" cy="399495"/>
          </a:xfrm>
          <a:prstGeom prst="rect">
            <a:avLst/>
          </a:prstGeom>
          <a:solidFill>
            <a:srgbClr val="00AEB8"/>
          </a:solidFill>
          <a:ln>
            <a:solidFill>
              <a:srgbClr val="00A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0" name="Image 4">
            <a:extLst>
              <a:ext uri="{FF2B5EF4-FFF2-40B4-BE49-F238E27FC236}">
                <a16:creationId xmlns:a16="http://schemas.microsoft.com/office/drawing/2014/main" id="{85D6A9B3-1101-7C70-461C-B6D7698B7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08" y="6145218"/>
            <a:ext cx="1743604" cy="30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0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2816" y="1094864"/>
            <a:ext cx="10804124" cy="567093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Percentage of adults (aged 15+ years) living with HIV on antiretroviral therapy with viral load suppression (&lt;1000 copies/mL), western and central Africa and eastern and southern Africa, 2016–2022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8CBD1A"/>
          </a:solidFill>
          <a:ln>
            <a:solidFill>
              <a:srgbClr val="8CBD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4796E-8F39-3108-EC43-88887D071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69" y="1661957"/>
            <a:ext cx="6471818" cy="496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09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2816" y="1094864"/>
            <a:ext cx="10804124" cy="567093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Change in number of new HIV infections, 2010–2022, and number of new HIV infections, 2022,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selected countries among those with the biggest declines in new HIV infections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8CBD1A"/>
          </a:solidFill>
          <a:ln>
            <a:solidFill>
              <a:srgbClr val="8CBD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F5439-FC8C-E092-A511-0231A982C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90" y="1782192"/>
            <a:ext cx="8783504" cy="468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05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2816" y="1094864"/>
            <a:ext cx="10804124" cy="567093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Change in number of new HIV infections, 2010–2022, and number of new HIV infections, 2022,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among adolescents and young people (aged 15–24 years), by sex, selected countries, eastern and southern Africa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8CBD1A"/>
          </a:solidFill>
          <a:ln>
            <a:solidFill>
              <a:srgbClr val="8CBD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AD062-6AE7-E989-8656-9E9899669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730" y="1661957"/>
            <a:ext cx="8377558" cy="509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2816" y="1094864"/>
            <a:ext cx="10804124" cy="272297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Change in number of new HIV infections, countries with available data, 2010–2022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8CBD1A"/>
          </a:solidFill>
          <a:ln>
            <a:solidFill>
              <a:srgbClr val="8CBD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2F6B53-72CB-86A7-67D3-5B0B0CCD3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50" y="1367161"/>
            <a:ext cx="8321336" cy="53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3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37972" y="2612944"/>
            <a:ext cx="3090909" cy="964755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Numbers of new HIV infections and major programmatic improvements, Cambodia, 1990–2022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F6D3C-7A69-61BB-2CC9-F12BE8178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69" y="197308"/>
            <a:ext cx="7980372" cy="64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55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2816" y="1094864"/>
            <a:ext cx="10804124" cy="567093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Number of new HIV infections among children (aged 0–14 years) versus scenario without antiretroviral therapy available to pregnant and breastfeeding women, global, 2000–2022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8CBD1A"/>
          </a:solidFill>
          <a:ln>
            <a:solidFill>
              <a:srgbClr val="8CBD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1341E3-E0EF-C492-8B86-2C5795885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656" y="1661957"/>
            <a:ext cx="7824184" cy="5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42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2816" y="1094864"/>
            <a:ext cx="10804124" cy="567093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Numbers of new HIV infections among children (aged 0–14 years) and antiretroviral therapy coverage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among pregnant and breastfeeding women, global, 2010–2022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8CBD1A"/>
          </a:solidFill>
          <a:ln>
            <a:solidFill>
              <a:srgbClr val="8CBD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064DD-010B-C486-F898-AD16C8AC8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130" y="1561356"/>
            <a:ext cx="7682146" cy="511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19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2917" y="1058218"/>
            <a:ext cx="10963922" cy="376804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Numbers of TB-related deaths among people living with HIV and HIV-negative people, and AIDS-related deaths, global, 2000–2021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8CBD1A"/>
          </a:solidFill>
          <a:ln>
            <a:solidFill>
              <a:srgbClr val="8CBD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2290E-E9BC-E13B-C946-1DB66371E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73" y="1435022"/>
            <a:ext cx="8445624" cy="526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65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9ADC41A-D018-4FB3-B612-1056DFA5D7A5}"/>
              </a:ext>
            </a:extLst>
          </p:cNvPr>
          <p:cNvGrpSpPr/>
          <p:nvPr/>
        </p:nvGrpSpPr>
        <p:grpSpPr>
          <a:xfrm>
            <a:off x="274320" y="944512"/>
            <a:ext cx="11507724" cy="5312450"/>
            <a:chOff x="274320" y="944512"/>
            <a:chExt cx="11507724" cy="5657682"/>
          </a:xfrm>
        </p:grpSpPr>
        <p:pic>
          <p:nvPicPr>
            <p:cNvPr id="9" name="Image 4">
              <a:extLst>
                <a:ext uri="{FF2B5EF4-FFF2-40B4-BE49-F238E27FC236}">
                  <a16:creationId xmlns:a16="http://schemas.microsoft.com/office/drawing/2014/main" id="{B54021AF-A7E5-4152-A659-B0A483C9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4175" y="6305860"/>
              <a:ext cx="1237869" cy="2321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8050CD-5602-47C6-BBA8-4F174E6105FC}"/>
                </a:ext>
              </a:extLst>
            </p:cNvPr>
            <p:cNvSpPr/>
            <p:nvPr/>
          </p:nvSpPr>
          <p:spPr>
            <a:xfrm>
              <a:off x="274320" y="6263640"/>
              <a:ext cx="26419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Global AIDS Update | 2022</a:t>
              </a:r>
              <a:endParaRPr kumimoji="0" lang="LID4096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44CD4659-588A-4FEE-9113-5037D0180339}"/>
                </a:ext>
              </a:extLst>
            </p:cNvPr>
            <p:cNvSpPr txBox="1">
              <a:spLocks/>
            </p:cNvSpPr>
            <p:nvPr/>
          </p:nvSpPr>
          <p:spPr>
            <a:xfrm>
              <a:off x="688156" y="944512"/>
              <a:ext cx="1754720" cy="9125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6600" b="1" i="0" u="none" strike="noStrike" kern="1200" cap="none" spc="120" normalizeH="0" baseline="0" noProof="0">
                  <a:ln>
                    <a:noFill/>
                  </a:ln>
                  <a:solidFill>
                    <a:srgbClr val="007BC4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+mj-cs"/>
                </a:rPr>
                <a:t>I</a:t>
              </a:r>
              <a:endParaRPr kumimoji="0" lang="LID4096" sz="6600" b="1" i="0" u="none" strike="noStrike" kern="1200" cap="none" spc="120" normalizeH="0" baseline="0" noProof="0">
                <a:ln>
                  <a:noFill/>
                </a:ln>
                <a:solidFill>
                  <a:srgbClr val="007BC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DF4E52F-4C94-371A-661E-5E613937155B}"/>
              </a:ext>
            </a:extLst>
          </p:cNvPr>
          <p:cNvSpPr txBox="1"/>
          <p:nvPr/>
        </p:nvSpPr>
        <p:spPr>
          <a:xfrm>
            <a:off x="1938561" y="1267200"/>
            <a:ext cx="7853139" cy="2462213"/>
          </a:xfrm>
          <a:prstGeom prst="rect">
            <a:avLst/>
          </a:prstGeom>
          <a:noFill/>
        </p:spPr>
        <p:txBody>
          <a:bodyPr wrap="square" lIns="64008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B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BREAKING DOWN BARRIERS: REMOVING THE OBSTACLES THAT HOLD BACK HIV RESPONSES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EC1CFE-B360-1F6E-639F-F830666D07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"/>
          <a:stretch/>
        </p:blipFill>
        <p:spPr>
          <a:xfrm>
            <a:off x="0" y="3864966"/>
            <a:ext cx="3129746" cy="29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40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87556" y="2550802"/>
            <a:ext cx="3401627" cy="982511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Scorecard for HIV prevention among adolescent girls and young women (aged 15–24 years), Global HIV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Prevention Coalition countries,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4A87E-A7EE-FCC6-3187-D7EA9DE8B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10"/>
            <a:ext cx="7328138" cy="68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7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9ADC41A-D018-4FB3-B612-1056DFA5D7A5}"/>
              </a:ext>
            </a:extLst>
          </p:cNvPr>
          <p:cNvGrpSpPr/>
          <p:nvPr/>
        </p:nvGrpSpPr>
        <p:grpSpPr>
          <a:xfrm>
            <a:off x="274320" y="944512"/>
            <a:ext cx="11507724" cy="5312450"/>
            <a:chOff x="274320" y="944512"/>
            <a:chExt cx="11507724" cy="5657682"/>
          </a:xfrm>
        </p:grpSpPr>
        <p:pic>
          <p:nvPicPr>
            <p:cNvPr id="9" name="Image 4">
              <a:extLst>
                <a:ext uri="{FF2B5EF4-FFF2-40B4-BE49-F238E27FC236}">
                  <a16:creationId xmlns:a16="http://schemas.microsoft.com/office/drawing/2014/main" id="{B54021AF-A7E5-4152-A659-B0A483C9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4175" y="6305860"/>
              <a:ext cx="1237869" cy="2321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8050CD-5602-47C6-BBA8-4F174E6105FC}"/>
                </a:ext>
              </a:extLst>
            </p:cNvPr>
            <p:cNvSpPr/>
            <p:nvPr/>
          </p:nvSpPr>
          <p:spPr>
            <a:xfrm>
              <a:off x="274320" y="6263640"/>
              <a:ext cx="26419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Global AIDS Update | 2022</a:t>
              </a:r>
              <a:endParaRPr kumimoji="0" lang="LID4096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44CD4659-588A-4FEE-9113-5037D0180339}"/>
                </a:ext>
              </a:extLst>
            </p:cNvPr>
            <p:cNvSpPr txBox="1">
              <a:spLocks/>
            </p:cNvSpPr>
            <p:nvPr/>
          </p:nvSpPr>
          <p:spPr>
            <a:xfrm>
              <a:off x="688156" y="944512"/>
              <a:ext cx="1754720" cy="9125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6600" b="1" i="0" u="none" strike="noStrike" kern="1200" cap="none" spc="120" normalizeH="0" baseline="0" noProof="0">
                  <a:ln>
                    <a:noFill/>
                  </a:ln>
                  <a:solidFill>
                    <a:srgbClr val="00AEB8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+mj-cs"/>
                </a:rPr>
                <a:t>I</a:t>
              </a:r>
              <a:endParaRPr kumimoji="0" lang="LID4096" sz="6600" b="1" i="0" u="none" strike="noStrike" kern="1200" cap="none" spc="120" normalizeH="0" baseline="0" noProof="0">
                <a:ln>
                  <a:noFill/>
                </a:ln>
                <a:solidFill>
                  <a:srgbClr val="00AE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DF4E52F-4C94-371A-661E-5E613937155B}"/>
              </a:ext>
            </a:extLst>
          </p:cNvPr>
          <p:cNvSpPr txBox="1"/>
          <p:nvPr/>
        </p:nvSpPr>
        <p:spPr>
          <a:xfrm>
            <a:off x="1595291" y="2228069"/>
            <a:ext cx="5867674" cy="1231106"/>
          </a:xfrm>
          <a:prstGeom prst="rect">
            <a:avLst/>
          </a:prstGeom>
          <a:noFill/>
        </p:spPr>
        <p:txBody>
          <a:bodyPr wrap="square" lIns="64008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AE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EXECUTIVE 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5F42C-CF5D-1369-750C-D9EF7691FC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"/>
          <a:stretch/>
        </p:blipFill>
        <p:spPr>
          <a:xfrm>
            <a:off x="0" y="3864966"/>
            <a:ext cx="3129746" cy="29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29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2816" y="1041598"/>
            <a:ext cx="10804124" cy="567093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Testing and treatment cascade for transgender women living with HIV in three metropolitan areas in South Africa, 2018–2019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7BC4"/>
          </a:solidFill>
          <a:ln>
            <a:solidFill>
              <a:srgbClr val="007B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916EA-C43A-5A6E-238E-1341F58F2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7" y="1325144"/>
            <a:ext cx="11179946" cy="4552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6F7B73-1FEB-524A-2E5B-F99E6916F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6" y="6036890"/>
            <a:ext cx="9475432" cy="3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34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2816" y="1041598"/>
            <a:ext cx="10804124" cy="567093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Spatial distribution of women (aged 20–24 years) with non-regular or multiple partners, 30 sub-Saharan African countries, 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7BC4"/>
          </a:solidFill>
          <a:ln>
            <a:solidFill>
              <a:srgbClr val="007B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BD2D60-2F90-6DEF-3A31-CF0DBCF97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236" y="1295948"/>
            <a:ext cx="6419284" cy="556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91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2816" y="1041598"/>
            <a:ext cx="10804124" cy="567093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Testing and treatment cascade for transgender women living with HIV in three metropolitan areas in South Africa, 2018–2019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7BC4"/>
          </a:solidFill>
          <a:ln>
            <a:solidFill>
              <a:srgbClr val="007B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6F7B73-1FEB-524A-2E5B-F99E6916F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6" y="6036890"/>
            <a:ext cx="9475432" cy="381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C86A9C-B429-6F32-52EE-032E157918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96"/>
          <a:stretch/>
        </p:blipFill>
        <p:spPr>
          <a:xfrm>
            <a:off x="469742" y="1480420"/>
            <a:ext cx="11252516" cy="433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59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2816" y="1041598"/>
            <a:ext cx="10804124" cy="567093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Testing and treatment cascade for transgender women living with HIV in three metropolitan areas in South Africa, 2018–2019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7BC4"/>
          </a:solidFill>
          <a:ln>
            <a:solidFill>
              <a:srgbClr val="007B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6F7B73-1FEB-524A-2E5B-F99E6916F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3" y="6151261"/>
            <a:ext cx="9475432" cy="381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9F1BAC-960A-DC59-4323-EC19C1234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13" y="1417460"/>
            <a:ext cx="11862774" cy="456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45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5716" y="1068231"/>
            <a:ext cx="11860567" cy="334441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Modelling scenarios predicting the impact on HIV incidence in women of improved treatment coverage and outcomes in men, Rakai, Uganda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7BC4"/>
          </a:solidFill>
          <a:ln>
            <a:solidFill>
              <a:srgbClr val="007B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A21A9-453E-BE38-87F0-166217D04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48"/>
          <a:stretch/>
        </p:blipFill>
        <p:spPr>
          <a:xfrm>
            <a:off x="1660125" y="1402672"/>
            <a:ext cx="8090516" cy="4799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0EAA82-A416-414A-ABB4-1B8893020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16" y="6324799"/>
            <a:ext cx="9439922" cy="2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90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5716" y="1068231"/>
            <a:ext cx="11860567" cy="334441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Modelling scenarios predicting the impact on HIV incidence in women of improved treatment coverage and outcomes in men, Rakai, Uganda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7BC4"/>
          </a:solidFill>
          <a:ln>
            <a:solidFill>
              <a:srgbClr val="007B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0EAA82-A416-414A-ABB4-1B8893020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6" y="6324799"/>
            <a:ext cx="9439922" cy="264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38F632-0FD7-6B5F-7073-3FCFC9440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635" y="1402672"/>
            <a:ext cx="8126026" cy="48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05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2816" y="1041599"/>
            <a:ext cx="10804124" cy="29893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Percentage of children exposed to HIV who were tested for HIV by two months of age, global and selected regions, 2010–2022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7BC4"/>
          </a:solidFill>
          <a:ln>
            <a:solidFill>
              <a:srgbClr val="007B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1DC88-BC9B-29F3-92C6-250A60C32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348" y="1340529"/>
            <a:ext cx="8126028" cy="543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07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2816" y="1085987"/>
            <a:ext cx="10804124" cy="343318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Number of people who received PrEP at least once during the reporting period, by region, 2022, and 2025 target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7BC4"/>
          </a:solidFill>
          <a:ln>
            <a:solidFill>
              <a:srgbClr val="007B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382D1-54CE-54A6-3844-0DFC3C0BD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281"/>
          <a:stretch/>
        </p:blipFill>
        <p:spPr>
          <a:xfrm>
            <a:off x="257452" y="6178857"/>
            <a:ext cx="9570126" cy="4430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308E60-1575-E6BC-528E-625B15378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495"/>
          <a:stretch/>
        </p:blipFill>
        <p:spPr>
          <a:xfrm>
            <a:off x="1319815" y="1530123"/>
            <a:ext cx="9570126" cy="454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27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4476" y="1091673"/>
            <a:ext cx="10500803" cy="461372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Consistent condom use by adolescent girls and young women (aged 15–24 years) at last sex with non-regular partner, eastern and southern Africa and western and central Africa, 2000–2020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7BC4"/>
          </a:solidFill>
          <a:ln>
            <a:solidFill>
              <a:srgbClr val="007B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9861A-F3F1-3EE3-1E92-24D3CC0CD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3" y="5947947"/>
            <a:ext cx="7575612" cy="462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3C60C-A1B0-8BE3-45F7-DB94A1FE9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97" y="1608724"/>
            <a:ext cx="11890160" cy="40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90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05623" y="1076694"/>
            <a:ext cx="8780754" cy="461372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Coverage of VMMC among boys and men (aged 15–49 years), subnational level (administrative level 2), eastern and southern Africa, 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7BC4"/>
          </a:solidFill>
          <a:ln>
            <a:solidFill>
              <a:srgbClr val="007B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552F3C-9BC6-F7FA-B7D3-E4D7DA30E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14" y="1538066"/>
            <a:ext cx="8305802" cy="531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7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6329" y="1119664"/>
            <a:ext cx="11603115" cy="345786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Number of AIDS-related deaths: current situation versus scenario without available antiretroviral therapy, 1990–2022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0" y="0"/>
            <a:ext cx="12192000" cy="974629"/>
          </a:xfrm>
          <a:prstGeom prst="rect">
            <a:avLst/>
          </a:prstGeom>
          <a:solidFill>
            <a:srgbClr val="00AEB8"/>
          </a:solidFill>
          <a:ln>
            <a:solidFill>
              <a:srgbClr val="00A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A88B9-7622-9D12-133F-1A9CD5E9B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683" y="1465449"/>
            <a:ext cx="7646634" cy="474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35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4475" y="1033151"/>
            <a:ext cx="10500803" cy="461372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Number of new HIV infections, selected countries, eastern and southern Africa, 2010–2022 and projected number of new HIV infections without scale-up of HIV prevention efforts, 2023–2030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7BC4"/>
          </a:solidFill>
          <a:ln>
            <a:solidFill>
              <a:srgbClr val="007B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F287D-1C1D-EA28-6B08-56E761423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75" y="1553045"/>
            <a:ext cx="9408850" cy="452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62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45598" y="1113051"/>
            <a:ext cx="10500803" cy="33401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Deaths among people living with HIV, by cause, 2010–2022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7BC4"/>
          </a:solidFill>
          <a:ln>
            <a:solidFill>
              <a:srgbClr val="007B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9E48B-1668-2FBB-99C6-EC7813520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6" y="1371439"/>
            <a:ext cx="11872404" cy="4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43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45598" y="1095295"/>
            <a:ext cx="10500803" cy="316255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HIV prevention cascade for gay men and other men who have sex with men, El Salvador, 2021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7BC4"/>
          </a:solidFill>
          <a:ln>
            <a:solidFill>
              <a:srgbClr val="007B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CBA585-DFEC-13FB-78ED-4E8826CD6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87" y="1532216"/>
            <a:ext cx="8556594" cy="52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15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44505" y="2334476"/>
            <a:ext cx="3120870" cy="1429656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Coverage of needle–syringe </a:t>
            </a:r>
            <a:r>
              <a:rPr lang="en-US" sz="1400" b="1" err="1"/>
              <a:t>programmes</a:t>
            </a:r>
            <a:r>
              <a:rPr lang="en-US" sz="1400" b="1"/>
              <a:t> and opioid agonist maintenance treatment among people who inject drugs, and targets, countries with available data, 2018–2022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171BBD-8717-5C39-B63E-B8D7112FA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99" y="186431"/>
            <a:ext cx="8546306" cy="648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97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52862" y="1068661"/>
            <a:ext cx="9704031" cy="461372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Percentage of total HIV spending spent on prevention and societal enablers for key populations, 2022, and projected share needed, 2025, low- and middle-income countries, by region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7BC4"/>
          </a:solidFill>
          <a:ln>
            <a:solidFill>
              <a:srgbClr val="007B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76089-05B2-82BC-7064-E2E4BEC10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50" y="1624065"/>
            <a:ext cx="7380300" cy="520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88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734668" y="2446919"/>
            <a:ext cx="4072632" cy="982081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Experience of sexual and or physical violence, stigma and discrimination and avoidance of health-care services among key populations, countries with available data, 2018–2022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DB4491-292F-8601-02DA-B3EE9D4FB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63" y="92628"/>
            <a:ext cx="7013416" cy="66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540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54392" y="2131615"/>
            <a:ext cx="3463030" cy="86667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Evidence of the effects of stigma and discrimination on people’s ability to avoid acquiring HIV infection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2F858-0558-02FA-B482-8F67D14DE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2" y="150920"/>
            <a:ext cx="6459418" cy="6556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73A016-A2DE-B208-9DA7-A1A74DF49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616" y="4978979"/>
            <a:ext cx="5711302" cy="100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54392" y="2131615"/>
            <a:ext cx="3463030" cy="102116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Evidence of the effects of stigma and discrimination on people’s ability to access and benefit from HIV testing and treatment services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A0BD3-CBE2-5514-23D4-31DC0D616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2" y="184120"/>
            <a:ext cx="6805632" cy="6489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74DC46-E4DA-A371-0E8D-71D1BF047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4521847"/>
            <a:ext cx="5831336" cy="149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43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9ADC41A-D018-4FB3-B612-1056DFA5D7A5}"/>
              </a:ext>
            </a:extLst>
          </p:cNvPr>
          <p:cNvGrpSpPr/>
          <p:nvPr/>
        </p:nvGrpSpPr>
        <p:grpSpPr>
          <a:xfrm>
            <a:off x="274320" y="944512"/>
            <a:ext cx="11507724" cy="5312450"/>
            <a:chOff x="274320" y="944512"/>
            <a:chExt cx="11507724" cy="5657682"/>
          </a:xfrm>
        </p:grpSpPr>
        <p:pic>
          <p:nvPicPr>
            <p:cNvPr id="9" name="Image 4">
              <a:extLst>
                <a:ext uri="{FF2B5EF4-FFF2-40B4-BE49-F238E27FC236}">
                  <a16:creationId xmlns:a16="http://schemas.microsoft.com/office/drawing/2014/main" id="{B54021AF-A7E5-4152-A659-B0A483C9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4175" y="6305860"/>
              <a:ext cx="1237869" cy="2321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8050CD-5602-47C6-BBA8-4F174E6105FC}"/>
                </a:ext>
              </a:extLst>
            </p:cNvPr>
            <p:cNvSpPr/>
            <p:nvPr/>
          </p:nvSpPr>
          <p:spPr>
            <a:xfrm>
              <a:off x="274320" y="6263640"/>
              <a:ext cx="26419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Global AIDS Update | 2022</a:t>
              </a:r>
              <a:endParaRPr kumimoji="0" lang="LID4096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44CD4659-588A-4FEE-9113-5037D0180339}"/>
                </a:ext>
              </a:extLst>
            </p:cNvPr>
            <p:cNvSpPr txBox="1">
              <a:spLocks/>
            </p:cNvSpPr>
            <p:nvPr/>
          </p:nvSpPr>
          <p:spPr>
            <a:xfrm>
              <a:off x="688156" y="944512"/>
              <a:ext cx="1754720" cy="9125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6600" b="1" i="0" u="none" strike="noStrike" kern="1200" cap="none" spc="120" normalizeH="0" baseline="0" noProof="0">
                  <a:ln>
                    <a:noFill/>
                  </a:ln>
                  <a:solidFill>
                    <a:srgbClr val="DD052B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+mj-cs"/>
                </a:rPr>
                <a:t>I</a:t>
              </a:r>
              <a:endParaRPr kumimoji="0" lang="LID4096" sz="6600" b="1" i="0" u="none" strike="noStrike" kern="1200" cap="none" spc="120" normalizeH="0" baseline="0" noProof="0">
                <a:ln>
                  <a:noFill/>
                </a:ln>
                <a:solidFill>
                  <a:srgbClr val="DD052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DF4E52F-4C94-371A-661E-5E613937155B}"/>
              </a:ext>
            </a:extLst>
          </p:cNvPr>
          <p:cNvSpPr txBox="1"/>
          <p:nvPr/>
        </p:nvSpPr>
        <p:spPr>
          <a:xfrm>
            <a:off x="2581275" y="1801394"/>
            <a:ext cx="6796689" cy="1846659"/>
          </a:xfrm>
          <a:prstGeom prst="rect">
            <a:avLst/>
          </a:prstGeom>
          <a:noFill/>
        </p:spPr>
        <p:txBody>
          <a:bodyPr wrap="square" lIns="64008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DD05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OPPORTUNITIES FOR QUICKER PROGRESS TOWARDS ENDING AIDS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CCB3AE-6631-5E67-04E6-98D224E6E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"/>
          <a:stretch/>
        </p:blipFill>
        <p:spPr>
          <a:xfrm>
            <a:off x="0" y="3864966"/>
            <a:ext cx="3129746" cy="29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98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45598" y="1095295"/>
            <a:ext cx="10500803" cy="316255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Resource availability for HIV in low- and middle-income countries by source of funding, 2010–2022 and 2025 target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DD052B"/>
          </a:solidFill>
          <a:ln>
            <a:solidFill>
              <a:srgbClr val="DD05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47362-1A26-F786-2DDD-754C72BF8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77"/>
          <a:stretch/>
        </p:blipFill>
        <p:spPr>
          <a:xfrm>
            <a:off x="657225" y="1411550"/>
            <a:ext cx="10877548" cy="4596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4323AB-0A73-B7DC-2F47-2BD1F2EF7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48" y="6081353"/>
            <a:ext cx="9548304" cy="48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0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6329" y="1119664"/>
            <a:ext cx="11603115" cy="345786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Change in number of new HIV infections, 2010–2022, and number of new HIV infections, 2022, global and by region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0" y="0"/>
            <a:ext cx="12192000" cy="974629"/>
          </a:xfrm>
          <a:prstGeom prst="rect">
            <a:avLst/>
          </a:prstGeom>
          <a:solidFill>
            <a:srgbClr val="00AEB8"/>
          </a:solidFill>
          <a:ln>
            <a:solidFill>
              <a:srgbClr val="00A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52FD9-F1FC-3E4D-7BBD-B3D626844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256" y="1465450"/>
            <a:ext cx="7429260" cy="529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00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877175" y="2952670"/>
            <a:ext cx="4000500" cy="62873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Domestic and international resources for HIV by source of funding, by region, 2010 and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D130F9-5841-80CB-043E-0789C11A1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6" y="102344"/>
            <a:ext cx="7531852" cy="667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91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39100" y="2705020"/>
            <a:ext cx="3669251" cy="72398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Percentage of public spending for health overall and for HIV, by source of funding and by country income classification,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057A0-C9FB-E1FC-1712-191B17053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9" y="66675"/>
            <a:ext cx="7149684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89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45598" y="1095295"/>
            <a:ext cx="10500803" cy="316255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Resource availability for HIV in low- and middle-income countries by source of funding, 2000–2022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DD052B"/>
          </a:solidFill>
          <a:ln>
            <a:solidFill>
              <a:srgbClr val="DD05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DA5EC-1BBF-1EC1-9F47-059D08B28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1411550"/>
            <a:ext cx="6609056" cy="53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37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45598" y="1095296"/>
            <a:ext cx="10500803" cy="24773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Percentage of funding for HIV prevention by source, selected countries with high burden of HIV, 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DD052B"/>
          </a:solidFill>
          <a:ln>
            <a:solidFill>
              <a:srgbClr val="DD05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73B01-A90F-5D6A-11CC-DA4F7DB4F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806" y="1411550"/>
            <a:ext cx="7074386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00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69347" y="2771696"/>
            <a:ext cx="4356508" cy="657304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Average price (US$) per person-year for antiretroviral regimen (dolutegravir/lamivudine/tenofovir), by region,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35FB5-9A42-1D25-3E5C-131D34D1A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97" y="200025"/>
            <a:ext cx="74208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620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4476" y="1095296"/>
            <a:ext cx="10500803" cy="24773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Number of TB-related deaths among people living with HIV, global, 2000–2021 and 2025 target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DD052B"/>
          </a:solidFill>
          <a:ln>
            <a:solidFill>
              <a:srgbClr val="DD05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E9F0A3-2C25-5324-3EC8-A040241E3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54"/>
          <a:stretch/>
        </p:blipFill>
        <p:spPr>
          <a:xfrm>
            <a:off x="742303" y="1343026"/>
            <a:ext cx="10707394" cy="4642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838ADC-952F-C7A0-E527-DEBDE5475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6" y="6122523"/>
            <a:ext cx="9448798" cy="27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822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9ADC41A-D018-4FB3-B612-1056DFA5D7A5}"/>
              </a:ext>
            </a:extLst>
          </p:cNvPr>
          <p:cNvGrpSpPr/>
          <p:nvPr/>
        </p:nvGrpSpPr>
        <p:grpSpPr>
          <a:xfrm>
            <a:off x="274320" y="944512"/>
            <a:ext cx="11507724" cy="5312450"/>
            <a:chOff x="274320" y="944512"/>
            <a:chExt cx="11507724" cy="5657682"/>
          </a:xfrm>
        </p:grpSpPr>
        <p:pic>
          <p:nvPicPr>
            <p:cNvPr id="9" name="Image 4">
              <a:extLst>
                <a:ext uri="{FF2B5EF4-FFF2-40B4-BE49-F238E27FC236}">
                  <a16:creationId xmlns:a16="http://schemas.microsoft.com/office/drawing/2014/main" id="{B54021AF-A7E5-4152-A659-B0A483C9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4175" y="6305860"/>
              <a:ext cx="1237869" cy="2321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8050CD-5602-47C6-BBA8-4F174E6105FC}"/>
                </a:ext>
              </a:extLst>
            </p:cNvPr>
            <p:cNvSpPr/>
            <p:nvPr/>
          </p:nvSpPr>
          <p:spPr>
            <a:xfrm>
              <a:off x="274320" y="6263640"/>
              <a:ext cx="26419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Global AIDS Update | 2022</a:t>
              </a:r>
              <a:endParaRPr kumimoji="0" lang="LID4096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44CD4659-588A-4FEE-9113-5037D0180339}"/>
                </a:ext>
              </a:extLst>
            </p:cNvPr>
            <p:cNvSpPr txBox="1">
              <a:spLocks/>
            </p:cNvSpPr>
            <p:nvPr/>
          </p:nvSpPr>
          <p:spPr>
            <a:xfrm>
              <a:off x="688156" y="944512"/>
              <a:ext cx="1754720" cy="9125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6600" b="1" i="0" u="none" strike="noStrike" kern="1200" cap="none" spc="120" normalizeH="0" baseline="0" noProof="0">
                  <a:ln>
                    <a:noFill/>
                  </a:ln>
                  <a:solidFill>
                    <a:srgbClr val="00AEB8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+mj-cs"/>
                </a:rPr>
                <a:t>I</a:t>
              </a:r>
              <a:endParaRPr kumimoji="0" lang="LID4096" sz="6600" b="1" i="0" u="none" strike="noStrike" kern="1200" cap="none" spc="120" normalizeH="0" baseline="0" noProof="0">
                <a:ln>
                  <a:noFill/>
                </a:ln>
                <a:solidFill>
                  <a:srgbClr val="00AE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DF4E52F-4C94-371A-661E-5E613937155B}"/>
              </a:ext>
            </a:extLst>
          </p:cNvPr>
          <p:cNvSpPr txBox="1"/>
          <p:nvPr/>
        </p:nvSpPr>
        <p:spPr>
          <a:xfrm>
            <a:off x="1328961" y="2852634"/>
            <a:ext cx="7344523" cy="615553"/>
          </a:xfrm>
          <a:prstGeom prst="rect">
            <a:avLst/>
          </a:prstGeom>
          <a:noFill/>
        </p:spPr>
        <p:txBody>
          <a:bodyPr wrap="square" lIns="64008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AEB8"/>
                </a:solidFill>
                <a:latin typeface="Arial" panose="020B0604020202020204"/>
              </a:rPr>
              <a:t>Asia and the Pacific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AE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1C628E-7951-FCB1-B1D8-2A36300AA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"/>
          <a:stretch/>
        </p:blipFill>
        <p:spPr>
          <a:xfrm>
            <a:off x="0" y="3864966"/>
            <a:ext cx="3129746" cy="29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992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4476" y="1153587"/>
            <a:ext cx="10500803" cy="24773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Numbers of annual new HIV infections and AIDS-related deaths, Asia and the Pacific, 2000–2022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AEB8"/>
          </a:solidFill>
          <a:ln>
            <a:solidFill>
              <a:srgbClr val="00A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4E3AB-7606-6E38-58B4-AA5818D2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7235"/>
            <a:ext cx="12192000" cy="40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89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448675" y="2515662"/>
            <a:ext cx="3571875" cy="913338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HIV prevalence among key populations compared with adults (aged 15–49 years), reporting countries in Asia and the Pacific, 2018–2022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DD377-F2BC-4081-4EFE-7CECB369D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31445"/>
            <a:ext cx="8124410" cy="659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05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24900" y="2496611"/>
            <a:ext cx="3343275" cy="932389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Coverage of HIV prevention interventions among key populations, select countries with available data, Asia and the Pacific, 2018–2022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90A724-E229-0322-1106-505BDE8EA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213988"/>
            <a:ext cx="8477250" cy="643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5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1118" y="1143046"/>
            <a:ext cx="11193538" cy="299022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Resource availability for HIV in low- and middle-income countries by source, 2010–2022 and 2025 target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0" y="0"/>
            <a:ext cx="12192000" cy="974629"/>
          </a:xfrm>
          <a:prstGeom prst="rect">
            <a:avLst/>
          </a:prstGeom>
          <a:solidFill>
            <a:srgbClr val="00AEB8"/>
          </a:solidFill>
          <a:ln>
            <a:solidFill>
              <a:srgbClr val="00A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CF053E-6571-CCB1-88ED-544E20B36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207" y="1442068"/>
            <a:ext cx="7359586" cy="493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300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9ADC41A-D018-4FB3-B612-1056DFA5D7A5}"/>
              </a:ext>
            </a:extLst>
          </p:cNvPr>
          <p:cNvGrpSpPr/>
          <p:nvPr/>
        </p:nvGrpSpPr>
        <p:grpSpPr>
          <a:xfrm>
            <a:off x="274320" y="944512"/>
            <a:ext cx="11507724" cy="5312450"/>
            <a:chOff x="274320" y="944512"/>
            <a:chExt cx="11507724" cy="5657682"/>
          </a:xfrm>
        </p:grpSpPr>
        <p:pic>
          <p:nvPicPr>
            <p:cNvPr id="9" name="Image 4">
              <a:extLst>
                <a:ext uri="{FF2B5EF4-FFF2-40B4-BE49-F238E27FC236}">
                  <a16:creationId xmlns:a16="http://schemas.microsoft.com/office/drawing/2014/main" id="{B54021AF-A7E5-4152-A659-B0A483C9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4175" y="6305860"/>
              <a:ext cx="1237869" cy="2321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8050CD-5602-47C6-BBA8-4F174E6105FC}"/>
                </a:ext>
              </a:extLst>
            </p:cNvPr>
            <p:cNvSpPr/>
            <p:nvPr/>
          </p:nvSpPr>
          <p:spPr>
            <a:xfrm>
              <a:off x="274320" y="6263640"/>
              <a:ext cx="26419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Global AIDS Update | 2022</a:t>
              </a:r>
              <a:endParaRPr kumimoji="0" lang="LID4096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44CD4659-588A-4FEE-9113-5037D0180339}"/>
                </a:ext>
              </a:extLst>
            </p:cNvPr>
            <p:cNvSpPr txBox="1">
              <a:spLocks/>
            </p:cNvSpPr>
            <p:nvPr/>
          </p:nvSpPr>
          <p:spPr>
            <a:xfrm>
              <a:off x="688156" y="944512"/>
              <a:ext cx="1754720" cy="9125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6600" b="1" i="0" u="none" strike="noStrike" kern="1200" cap="none" spc="120" normalizeH="0" baseline="0" noProof="0">
                  <a:ln>
                    <a:noFill/>
                  </a:ln>
                  <a:solidFill>
                    <a:srgbClr val="00AEB8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+mj-cs"/>
                </a:rPr>
                <a:t>I</a:t>
              </a:r>
              <a:endParaRPr kumimoji="0" lang="LID4096" sz="6600" b="1" i="0" u="none" strike="noStrike" kern="1200" cap="none" spc="120" normalizeH="0" baseline="0" noProof="0">
                <a:ln>
                  <a:noFill/>
                </a:ln>
                <a:solidFill>
                  <a:srgbClr val="00AE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DF4E52F-4C94-371A-661E-5E613937155B}"/>
              </a:ext>
            </a:extLst>
          </p:cNvPr>
          <p:cNvSpPr txBox="1"/>
          <p:nvPr/>
        </p:nvSpPr>
        <p:spPr>
          <a:xfrm>
            <a:off x="1328961" y="2852634"/>
            <a:ext cx="7344523" cy="615553"/>
          </a:xfrm>
          <a:prstGeom prst="rect">
            <a:avLst/>
          </a:prstGeom>
          <a:noFill/>
        </p:spPr>
        <p:txBody>
          <a:bodyPr wrap="square" lIns="64008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AEB8"/>
                </a:solidFill>
                <a:latin typeface="Arial" panose="020B0604020202020204"/>
              </a:rPr>
              <a:t>Caribbean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AE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8D319F-AAEC-96AC-6DBE-DAB7BD50A9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"/>
          <a:stretch/>
        </p:blipFill>
        <p:spPr>
          <a:xfrm>
            <a:off x="0" y="3864966"/>
            <a:ext cx="3129746" cy="29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102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4476" y="1153587"/>
            <a:ext cx="10500803" cy="24773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Numbers of new annual HIV infections and AIDS-related deaths, Caribbean, 2000–2022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AEB8"/>
          </a:solidFill>
          <a:ln>
            <a:solidFill>
              <a:srgbClr val="00A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02507-AC91-1BAF-C83C-40019D0EE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24" y="1534854"/>
            <a:ext cx="9236352" cy="52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458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36469" y="2477562"/>
            <a:ext cx="3598356" cy="951438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HIV prevalence among key populations compared with adults (aged 15–49 years), reporting countries in the Caribbean, 2018–2022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7DA279-A636-BDCC-F6F4-C635DD9AF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1" y="163245"/>
            <a:ext cx="8003092" cy="65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71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4476" y="1153587"/>
            <a:ext cx="10500803" cy="24773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Antiretroviral coverage by age and sex, selected countries, Caribbean, 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AEB8"/>
          </a:solidFill>
          <a:ln>
            <a:solidFill>
              <a:srgbClr val="00A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3144B-7774-46DF-2BA7-BC37466FB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484585"/>
            <a:ext cx="6513804" cy="52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486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9ADC41A-D018-4FB3-B612-1056DFA5D7A5}"/>
              </a:ext>
            </a:extLst>
          </p:cNvPr>
          <p:cNvGrpSpPr/>
          <p:nvPr/>
        </p:nvGrpSpPr>
        <p:grpSpPr>
          <a:xfrm>
            <a:off x="274320" y="944512"/>
            <a:ext cx="11507724" cy="5312450"/>
            <a:chOff x="274320" y="944512"/>
            <a:chExt cx="11507724" cy="5657682"/>
          </a:xfrm>
        </p:grpSpPr>
        <p:pic>
          <p:nvPicPr>
            <p:cNvPr id="9" name="Image 4">
              <a:extLst>
                <a:ext uri="{FF2B5EF4-FFF2-40B4-BE49-F238E27FC236}">
                  <a16:creationId xmlns:a16="http://schemas.microsoft.com/office/drawing/2014/main" id="{B54021AF-A7E5-4152-A659-B0A483C9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4175" y="6305860"/>
              <a:ext cx="1237869" cy="2321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8050CD-5602-47C6-BBA8-4F174E6105FC}"/>
                </a:ext>
              </a:extLst>
            </p:cNvPr>
            <p:cNvSpPr/>
            <p:nvPr/>
          </p:nvSpPr>
          <p:spPr>
            <a:xfrm>
              <a:off x="274320" y="6263640"/>
              <a:ext cx="26419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Global AIDS Update | 2022</a:t>
              </a:r>
              <a:endParaRPr kumimoji="0" lang="LID4096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44CD4659-588A-4FEE-9113-5037D0180339}"/>
                </a:ext>
              </a:extLst>
            </p:cNvPr>
            <p:cNvSpPr txBox="1">
              <a:spLocks/>
            </p:cNvSpPr>
            <p:nvPr/>
          </p:nvSpPr>
          <p:spPr>
            <a:xfrm>
              <a:off x="688156" y="944512"/>
              <a:ext cx="1754720" cy="9125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6600" b="1" i="0" u="none" strike="noStrike" kern="1200" cap="none" spc="120" normalizeH="0" baseline="0" noProof="0">
                  <a:ln>
                    <a:noFill/>
                  </a:ln>
                  <a:solidFill>
                    <a:srgbClr val="00AEB8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+mj-cs"/>
                </a:rPr>
                <a:t>I</a:t>
              </a:r>
              <a:endParaRPr kumimoji="0" lang="LID4096" sz="6600" b="1" i="0" u="none" strike="noStrike" kern="1200" cap="none" spc="120" normalizeH="0" baseline="0" noProof="0">
                <a:ln>
                  <a:noFill/>
                </a:ln>
                <a:solidFill>
                  <a:srgbClr val="00AE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DF4E52F-4C94-371A-661E-5E613937155B}"/>
              </a:ext>
            </a:extLst>
          </p:cNvPr>
          <p:cNvSpPr txBox="1"/>
          <p:nvPr/>
        </p:nvSpPr>
        <p:spPr>
          <a:xfrm>
            <a:off x="1328961" y="2852634"/>
            <a:ext cx="7481664" cy="615553"/>
          </a:xfrm>
          <a:prstGeom prst="rect">
            <a:avLst/>
          </a:prstGeom>
          <a:noFill/>
        </p:spPr>
        <p:txBody>
          <a:bodyPr wrap="square" lIns="64008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AEB8"/>
                </a:solidFill>
                <a:latin typeface="Arial" panose="020B0604020202020204"/>
              </a:rPr>
              <a:t>Eastern and southern Africa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AE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49E504-A2B4-E74F-2160-B22281CAE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"/>
          <a:stretch/>
        </p:blipFill>
        <p:spPr>
          <a:xfrm>
            <a:off x="0" y="3864966"/>
            <a:ext cx="3129746" cy="29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449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4476" y="1153587"/>
            <a:ext cx="10500803" cy="24773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Numbers of new annual HIV infections and AIDS-related deaths, eastern and southern Africa, 2000–2022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AEB8"/>
          </a:solidFill>
          <a:ln>
            <a:solidFill>
              <a:srgbClr val="00A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A8ED9-03E9-29C2-78E9-F80F292FC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13600"/>
            <a:ext cx="10228554" cy="45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309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02864" y="1052848"/>
            <a:ext cx="10004025" cy="536374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Antiretroviral treatment coverage among children (0–14 years), adult men and adult women (aged 15+ years), subnational levels, eastern and southern Africa, 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AEB8"/>
          </a:solidFill>
          <a:ln>
            <a:solidFill>
              <a:srgbClr val="00A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2FDED-C8B5-578D-DB76-B1777C2BD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006" y="1585186"/>
            <a:ext cx="7445742" cy="52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121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58225" y="2429936"/>
            <a:ext cx="3476625" cy="999064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HIV prevalence among key populations compared with adults (aged 15–49 years), reporting countries in eastern and southern Africa, 2018–2022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D5A30-9097-303F-5639-54D19117F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669160"/>
            <a:ext cx="8515350" cy="551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648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9ADC41A-D018-4FB3-B612-1056DFA5D7A5}"/>
              </a:ext>
            </a:extLst>
          </p:cNvPr>
          <p:cNvGrpSpPr/>
          <p:nvPr/>
        </p:nvGrpSpPr>
        <p:grpSpPr>
          <a:xfrm>
            <a:off x="274320" y="944512"/>
            <a:ext cx="11507724" cy="5312450"/>
            <a:chOff x="274320" y="944512"/>
            <a:chExt cx="11507724" cy="5657682"/>
          </a:xfrm>
        </p:grpSpPr>
        <p:pic>
          <p:nvPicPr>
            <p:cNvPr id="9" name="Image 4">
              <a:extLst>
                <a:ext uri="{FF2B5EF4-FFF2-40B4-BE49-F238E27FC236}">
                  <a16:creationId xmlns:a16="http://schemas.microsoft.com/office/drawing/2014/main" id="{B54021AF-A7E5-4152-A659-B0A483C9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4175" y="6305860"/>
              <a:ext cx="1237869" cy="2321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8050CD-5602-47C6-BBA8-4F174E6105FC}"/>
                </a:ext>
              </a:extLst>
            </p:cNvPr>
            <p:cNvSpPr/>
            <p:nvPr/>
          </p:nvSpPr>
          <p:spPr>
            <a:xfrm>
              <a:off x="274320" y="6263640"/>
              <a:ext cx="26419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Global AIDS Update | 2022</a:t>
              </a:r>
              <a:endParaRPr kumimoji="0" lang="LID4096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44CD4659-588A-4FEE-9113-5037D0180339}"/>
                </a:ext>
              </a:extLst>
            </p:cNvPr>
            <p:cNvSpPr txBox="1">
              <a:spLocks/>
            </p:cNvSpPr>
            <p:nvPr/>
          </p:nvSpPr>
          <p:spPr>
            <a:xfrm>
              <a:off x="688156" y="944512"/>
              <a:ext cx="1754720" cy="9125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6600" b="1" i="0" u="none" strike="noStrike" kern="1200" cap="none" spc="120" normalizeH="0" baseline="0" noProof="0">
                  <a:ln>
                    <a:noFill/>
                  </a:ln>
                  <a:solidFill>
                    <a:srgbClr val="00AEB8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+mj-cs"/>
                </a:rPr>
                <a:t>I</a:t>
              </a:r>
              <a:endParaRPr kumimoji="0" lang="LID4096" sz="6600" b="1" i="0" u="none" strike="noStrike" kern="1200" cap="none" spc="120" normalizeH="0" baseline="0" noProof="0">
                <a:ln>
                  <a:noFill/>
                </a:ln>
                <a:solidFill>
                  <a:srgbClr val="00AE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DF4E52F-4C94-371A-661E-5E613937155B}"/>
              </a:ext>
            </a:extLst>
          </p:cNvPr>
          <p:cNvSpPr txBox="1"/>
          <p:nvPr/>
        </p:nvSpPr>
        <p:spPr>
          <a:xfrm>
            <a:off x="1328961" y="2544858"/>
            <a:ext cx="7148289" cy="1231106"/>
          </a:xfrm>
          <a:prstGeom prst="rect">
            <a:avLst/>
          </a:prstGeom>
          <a:noFill/>
        </p:spPr>
        <p:txBody>
          <a:bodyPr wrap="square" lIns="64008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AEB8"/>
                </a:solidFill>
                <a:latin typeface="Arial" panose="020B0604020202020204"/>
              </a:rPr>
              <a:t>Eastern Europe and central Asia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AE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0FD016-4CE2-6C23-7911-730BF3E333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"/>
          <a:stretch/>
        </p:blipFill>
        <p:spPr>
          <a:xfrm>
            <a:off x="0" y="3864966"/>
            <a:ext cx="3129746" cy="29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250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4475" y="1093745"/>
            <a:ext cx="10500803" cy="24773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Numbers of new annual HIV infections and AIDS-related deaths, eastern Europe and central Asia, 2000–2022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0" y="0"/>
            <a:ext cx="12192000" cy="974629"/>
          </a:xfrm>
          <a:prstGeom prst="rect">
            <a:avLst/>
          </a:prstGeom>
          <a:solidFill>
            <a:srgbClr val="00AEB8"/>
          </a:solidFill>
          <a:ln>
            <a:solidFill>
              <a:srgbClr val="00A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11CC0-64BC-6778-00AD-D345FFAB9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401317"/>
            <a:ext cx="9828504" cy="464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4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9ADC41A-D018-4FB3-B612-1056DFA5D7A5}"/>
              </a:ext>
            </a:extLst>
          </p:cNvPr>
          <p:cNvGrpSpPr/>
          <p:nvPr/>
        </p:nvGrpSpPr>
        <p:grpSpPr>
          <a:xfrm>
            <a:off x="274320" y="944512"/>
            <a:ext cx="11507724" cy="5312450"/>
            <a:chOff x="274320" y="944512"/>
            <a:chExt cx="11507724" cy="5657682"/>
          </a:xfrm>
        </p:grpSpPr>
        <p:pic>
          <p:nvPicPr>
            <p:cNvPr id="9" name="Image 4">
              <a:extLst>
                <a:ext uri="{FF2B5EF4-FFF2-40B4-BE49-F238E27FC236}">
                  <a16:creationId xmlns:a16="http://schemas.microsoft.com/office/drawing/2014/main" id="{B54021AF-A7E5-4152-A659-B0A483C9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4175" y="6305860"/>
              <a:ext cx="1237869" cy="2321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8050CD-5602-47C6-BBA8-4F174E6105FC}"/>
                </a:ext>
              </a:extLst>
            </p:cNvPr>
            <p:cNvSpPr/>
            <p:nvPr/>
          </p:nvSpPr>
          <p:spPr>
            <a:xfrm>
              <a:off x="274320" y="6263640"/>
              <a:ext cx="26419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Global AIDS Update | 2022</a:t>
              </a:r>
              <a:endParaRPr kumimoji="0" lang="LID4096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44CD4659-588A-4FEE-9113-5037D0180339}"/>
                </a:ext>
              </a:extLst>
            </p:cNvPr>
            <p:cNvSpPr txBox="1">
              <a:spLocks/>
            </p:cNvSpPr>
            <p:nvPr/>
          </p:nvSpPr>
          <p:spPr>
            <a:xfrm>
              <a:off x="688156" y="944512"/>
              <a:ext cx="1754720" cy="9125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6600" b="1" i="0" u="none" strike="noStrike" kern="1200" cap="none" spc="120" normalizeH="0" baseline="0" noProof="0">
                  <a:ln>
                    <a:noFill/>
                  </a:ln>
                  <a:solidFill>
                    <a:srgbClr val="8CBD1A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+mj-cs"/>
                </a:rPr>
                <a:t>I</a:t>
              </a:r>
              <a:endParaRPr kumimoji="0" lang="LID4096" sz="6600" b="1" i="0" u="none" strike="noStrike" kern="1200" cap="none" spc="120" normalizeH="0" baseline="0" noProof="0">
                <a:ln>
                  <a:noFill/>
                </a:ln>
                <a:solidFill>
                  <a:srgbClr val="8CBD1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DF4E52F-4C94-371A-661E-5E613937155B}"/>
              </a:ext>
            </a:extLst>
          </p:cNvPr>
          <p:cNvSpPr txBox="1"/>
          <p:nvPr/>
        </p:nvSpPr>
        <p:spPr>
          <a:xfrm>
            <a:off x="1890566" y="1801394"/>
            <a:ext cx="5867674" cy="1846659"/>
          </a:xfrm>
          <a:prstGeom prst="rect">
            <a:avLst/>
          </a:prstGeom>
          <a:noFill/>
        </p:spPr>
        <p:txBody>
          <a:bodyPr wrap="square" lIns="64008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8CBD1A"/>
                </a:solidFill>
                <a:latin typeface="Arial" panose="020B0604020202020204"/>
              </a:rPr>
              <a:t>PATHWAYS TO SUCCESS IN THE HIV RESPONSE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8CBD1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212B3F-20C6-317B-5D99-04E2936F66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"/>
          <a:stretch/>
        </p:blipFill>
        <p:spPr>
          <a:xfrm>
            <a:off x="0" y="3864966"/>
            <a:ext cx="3129746" cy="29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756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429625" y="2429936"/>
            <a:ext cx="3533775" cy="999064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HIV prevalence among key populations compared with adults (aged 15–49 years), reporting countries in eastern Europe and central Asia, 2018–2022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5645C-1F9E-BFC1-1243-D108AC689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53746"/>
            <a:ext cx="8116454" cy="655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025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10525" y="2849036"/>
            <a:ext cx="3762375" cy="579964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Countries with discriminatory and punitive laws, eastern Europe and central Asia,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C99B9F-B278-8797-EB66-EFBE3BD22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41388"/>
            <a:ext cx="7530284" cy="657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432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9ADC41A-D018-4FB3-B612-1056DFA5D7A5}"/>
              </a:ext>
            </a:extLst>
          </p:cNvPr>
          <p:cNvGrpSpPr/>
          <p:nvPr/>
        </p:nvGrpSpPr>
        <p:grpSpPr>
          <a:xfrm>
            <a:off x="274320" y="944512"/>
            <a:ext cx="11507724" cy="5312450"/>
            <a:chOff x="274320" y="944512"/>
            <a:chExt cx="11507724" cy="5657682"/>
          </a:xfrm>
        </p:grpSpPr>
        <p:pic>
          <p:nvPicPr>
            <p:cNvPr id="9" name="Image 4">
              <a:extLst>
                <a:ext uri="{FF2B5EF4-FFF2-40B4-BE49-F238E27FC236}">
                  <a16:creationId xmlns:a16="http://schemas.microsoft.com/office/drawing/2014/main" id="{B54021AF-A7E5-4152-A659-B0A483C9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4175" y="6305860"/>
              <a:ext cx="1237869" cy="2321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8050CD-5602-47C6-BBA8-4F174E6105FC}"/>
                </a:ext>
              </a:extLst>
            </p:cNvPr>
            <p:cNvSpPr/>
            <p:nvPr/>
          </p:nvSpPr>
          <p:spPr>
            <a:xfrm>
              <a:off x="274320" y="6263640"/>
              <a:ext cx="26419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Global AIDS Update | 2022</a:t>
              </a:r>
              <a:endParaRPr kumimoji="0" lang="LID4096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44CD4659-588A-4FEE-9113-5037D0180339}"/>
                </a:ext>
              </a:extLst>
            </p:cNvPr>
            <p:cNvSpPr txBox="1">
              <a:spLocks/>
            </p:cNvSpPr>
            <p:nvPr/>
          </p:nvSpPr>
          <p:spPr>
            <a:xfrm>
              <a:off x="688156" y="944512"/>
              <a:ext cx="1754720" cy="9125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6600" b="1" i="0" u="none" strike="noStrike" kern="1200" cap="none" spc="120" normalizeH="0" baseline="0" noProof="0">
                  <a:ln>
                    <a:noFill/>
                  </a:ln>
                  <a:solidFill>
                    <a:srgbClr val="00AEB8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+mj-cs"/>
                </a:rPr>
                <a:t>I</a:t>
              </a:r>
              <a:endParaRPr kumimoji="0" lang="LID4096" sz="6600" b="1" i="0" u="none" strike="noStrike" kern="1200" cap="none" spc="120" normalizeH="0" baseline="0" noProof="0">
                <a:ln>
                  <a:noFill/>
                </a:ln>
                <a:solidFill>
                  <a:srgbClr val="00AE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DF4E52F-4C94-371A-661E-5E613937155B}"/>
              </a:ext>
            </a:extLst>
          </p:cNvPr>
          <p:cNvSpPr txBox="1"/>
          <p:nvPr/>
        </p:nvSpPr>
        <p:spPr>
          <a:xfrm>
            <a:off x="1328961" y="2852634"/>
            <a:ext cx="6472014" cy="615553"/>
          </a:xfrm>
          <a:prstGeom prst="rect">
            <a:avLst/>
          </a:prstGeom>
          <a:noFill/>
        </p:spPr>
        <p:txBody>
          <a:bodyPr wrap="square" lIns="64008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AEB8"/>
                </a:solidFill>
                <a:latin typeface="Arial" panose="020B0604020202020204"/>
              </a:rPr>
              <a:t>Latin America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AE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8FECE9-CD78-5EDA-472D-B2438561D0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"/>
          <a:stretch/>
        </p:blipFill>
        <p:spPr>
          <a:xfrm>
            <a:off x="0" y="3864966"/>
            <a:ext cx="3129746" cy="29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161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4475" y="1093745"/>
            <a:ext cx="10500803" cy="24773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Numbers of annual new HIV infections and AIDS-related deaths, Latin America, 2000–2022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0" y="0"/>
            <a:ext cx="12192000" cy="974629"/>
          </a:xfrm>
          <a:prstGeom prst="rect">
            <a:avLst/>
          </a:prstGeom>
          <a:solidFill>
            <a:srgbClr val="00AEB8"/>
          </a:solidFill>
          <a:ln>
            <a:solidFill>
              <a:srgbClr val="00A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F03525-DB91-6592-2A66-30B19DECC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98" y="1508216"/>
            <a:ext cx="9142754" cy="52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099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62975" y="2496611"/>
            <a:ext cx="3257550" cy="932389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HIV prevalence among key populations compared with adults (aged 15–49 years), reporting countries in Latin America, 2018–2022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E8F3A-E356-02A2-D99D-A97D517C2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89555"/>
            <a:ext cx="8208516" cy="647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557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34275" y="2915712"/>
            <a:ext cx="3773379" cy="513288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Countries with PrEP in national guidelines by type of distribution, Latin America,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31B7C-01DA-A393-6676-ECD02BC4C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1" y="192969"/>
            <a:ext cx="6069802" cy="64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81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9ADC41A-D018-4FB3-B612-1056DFA5D7A5}"/>
              </a:ext>
            </a:extLst>
          </p:cNvPr>
          <p:cNvGrpSpPr/>
          <p:nvPr/>
        </p:nvGrpSpPr>
        <p:grpSpPr>
          <a:xfrm>
            <a:off x="274320" y="944512"/>
            <a:ext cx="11507724" cy="5312450"/>
            <a:chOff x="274320" y="944512"/>
            <a:chExt cx="11507724" cy="5657682"/>
          </a:xfrm>
        </p:grpSpPr>
        <p:pic>
          <p:nvPicPr>
            <p:cNvPr id="9" name="Image 4">
              <a:extLst>
                <a:ext uri="{FF2B5EF4-FFF2-40B4-BE49-F238E27FC236}">
                  <a16:creationId xmlns:a16="http://schemas.microsoft.com/office/drawing/2014/main" id="{B54021AF-A7E5-4152-A659-B0A483C9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4175" y="6305860"/>
              <a:ext cx="1237869" cy="2321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8050CD-5602-47C6-BBA8-4F174E6105FC}"/>
                </a:ext>
              </a:extLst>
            </p:cNvPr>
            <p:cNvSpPr/>
            <p:nvPr/>
          </p:nvSpPr>
          <p:spPr>
            <a:xfrm>
              <a:off x="274320" y="6263640"/>
              <a:ext cx="26419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Global AIDS Update | 2022</a:t>
              </a:r>
              <a:endParaRPr kumimoji="0" lang="LID4096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44CD4659-588A-4FEE-9113-5037D0180339}"/>
                </a:ext>
              </a:extLst>
            </p:cNvPr>
            <p:cNvSpPr txBox="1">
              <a:spLocks/>
            </p:cNvSpPr>
            <p:nvPr/>
          </p:nvSpPr>
          <p:spPr>
            <a:xfrm>
              <a:off x="688156" y="944512"/>
              <a:ext cx="1754720" cy="9125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6600" b="1" i="0" u="none" strike="noStrike" kern="1200" cap="none" spc="120" normalizeH="0" baseline="0" noProof="0">
                  <a:ln>
                    <a:noFill/>
                  </a:ln>
                  <a:solidFill>
                    <a:srgbClr val="00AEB8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+mj-cs"/>
                </a:rPr>
                <a:t>I</a:t>
              </a:r>
              <a:endParaRPr kumimoji="0" lang="LID4096" sz="6600" b="1" i="0" u="none" strike="noStrike" kern="1200" cap="none" spc="120" normalizeH="0" baseline="0" noProof="0">
                <a:ln>
                  <a:noFill/>
                </a:ln>
                <a:solidFill>
                  <a:srgbClr val="00AE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DF4E52F-4C94-371A-661E-5E613937155B}"/>
              </a:ext>
            </a:extLst>
          </p:cNvPr>
          <p:cNvSpPr txBox="1"/>
          <p:nvPr/>
        </p:nvSpPr>
        <p:spPr>
          <a:xfrm>
            <a:off x="1328961" y="2544858"/>
            <a:ext cx="5833839" cy="1231106"/>
          </a:xfrm>
          <a:prstGeom prst="rect">
            <a:avLst/>
          </a:prstGeom>
          <a:noFill/>
        </p:spPr>
        <p:txBody>
          <a:bodyPr wrap="square" lIns="64008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AEB8"/>
                </a:solidFill>
                <a:latin typeface="Arial" panose="020B0604020202020204"/>
              </a:rPr>
              <a:t>Middle East and North Africa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AE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CDF491-CDBF-5652-1E8E-09BE10337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"/>
          <a:stretch/>
        </p:blipFill>
        <p:spPr>
          <a:xfrm>
            <a:off x="0" y="3864966"/>
            <a:ext cx="3129746" cy="29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008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4475" y="1093745"/>
            <a:ext cx="10500803" cy="24773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Number of annual new HIV infections and AIDS-related deaths, Middle East and North Africa, 2000–2022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0" y="0"/>
            <a:ext cx="12192000" cy="974629"/>
          </a:xfrm>
          <a:prstGeom prst="rect">
            <a:avLst/>
          </a:prstGeom>
          <a:solidFill>
            <a:srgbClr val="00AEB8"/>
          </a:solidFill>
          <a:ln>
            <a:solidFill>
              <a:srgbClr val="00A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8CF31-F2BD-C17B-09D6-60816D183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398625"/>
            <a:ext cx="9982200" cy="468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598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496300" y="2668062"/>
            <a:ext cx="3049479" cy="760938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HIV testing and treatment cascade, by age and sex, Middle East and North Africa,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34E28-52DC-F18A-D3AC-5D0C449D1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37314"/>
            <a:ext cx="7794360" cy="65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260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15275" y="2429937"/>
            <a:ext cx="3638550" cy="999063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HIV prevalence among key populations compared with adults (aged 15–49 years), reporting countries in Middle East and North Africa, 2018–2022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3BE1C-A5EF-E76C-F7C4-A599775F1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217292"/>
            <a:ext cx="7039260" cy="64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87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6329" y="1119664"/>
            <a:ext cx="11603115" cy="345786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Building blocks for a successful HIV response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8CBD1A"/>
          </a:solidFill>
          <a:ln>
            <a:solidFill>
              <a:srgbClr val="8CBD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98BB8-BB95-45C3-1705-8DCBCC85F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46" y="1465450"/>
            <a:ext cx="6758864" cy="524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387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9ADC41A-D018-4FB3-B612-1056DFA5D7A5}"/>
              </a:ext>
            </a:extLst>
          </p:cNvPr>
          <p:cNvGrpSpPr/>
          <p:nvPr/>
        </p:nvGrpSpPr>
        <p:grpSpPr>
          <a:xfrm>
            <a:off x="274320" y="944512"/>
            <a:ext cx="11507724" cy="5312450"/>
            <a:chOff x="274320" y="944512"/>
            <a:chExt cx="11507724" cy="5657682"/>
          </a:xfrm>
        </p:grpSpPr>
        <p:pic>
          <p:nvPicPr>
            <p:cNvPr id="9" name="Image 4">
              <a:extLst>
                <a:ext uri="{FF2B5EF4-FFF2-40B4-BE49-F238E27FC236}">
                  <a16:creationId xmlns:a16="http://schemas.microsoft.com/office/drawing/2014/main" id="{B54021AF-A7E5-4152-A659-B0A483C9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4175" y="6305860"/>
              <a:ext cx="1237869" cy="2321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8050CD-5602-47C6-BBA8-4F174E6105FC}"/>
                </a:ext>
              </a:extLst>
            </p:cNvPr>
            <p:cNvSpPr/>
            <p:nvPr/>
          </p:nvSpPr>
          <p:spPr>
            <a:xfrm>
              <a:off x="274320" y="6263640"/>
              <a:ext cx="26419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Global AIDS Update | 2022</a:t>
              </a:r>
              <a:endParaRPr kumimoji="0" lang="LID4096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44CD4659-588A-4FEE-9113-5037D0180339}"/>
                </a:ext>
              </a:extLst>
            </p:cNvPr>
            <p:cNvSpPr txBox="1">
              <a:spLocks/>
            </p:cNvSpPr>
            <p:nvPr/>
          </p:nvSpPr>
          <p:spPr>
            <a:xfrm>
              <a:off x="688156" y="944512"/>
              <a:ext cx="1754720" cy="9125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6600" b="1" i="0" u="none" strike="noStrike" kern="1200" cap="none" spc="120" normalizeH="0" baseline="0" noProof="0">
                  <a:ln>
                    <a:noFill/>
                  </a:ln>
                  <a:solidFill>
                    <a:srgbClr val="00AEB8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+mj-cs"/>
                </a:rPr>
                <a:t>I</a:t>
              </a:r>
              <a:endParaRPr kumimoji="0" lang="LID4096" sz="6600" b="1" i="0" u="none" strike="noStrike" kern="1200" cap="none" spc="120" normalizeH="0" baseline="0" noProof="0">
                <a:ln>
                  <a:noFill/>
                </a:ln>
                <a:solidFill>
                  <a:srgbClr val="00AE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DF4E52F-4C94-371A-661E-5E613937155B}"/>
              </a:ext>
            </a:extLst>
          </p:cNvPr>
          <p:cNvSpPr txBox="1"/>
          <p:nvPr/>
        </p:nvSpPr>
        <p:spPr>
          <a:xfrm>
            <a:off x="1595662" y="2382933"/>
            <a:ext cx="5062314" cy="1231106"/>
          </a:xfrm>
          <a:prstGeom prst="rect">
            <a:avLst/>
          </a:prstGeom>
          <a:noFill/>
        </p:spPr>
        <p:txBody>
          <a:bodyPr wrap="square" lIns="64008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AEB8"/>
                </a:solidFill>
                <a:latin typeface="Arial" panose="020B0604020202020204"/>
              </a:rPr>
              <a:t>Western and central Africa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AE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8EE578-D564-8F5E-3380-0E4760723A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"/>
          <a:stretch/>
        </p:blipFill>
        <p:spPr>
          <a:xfrm>
            <a:off x="0" y="3864966"/>
            <a:ext cx="3129746" cy="29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311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4475" y="1093745"/>
            <a:ext cx="10500803" cy="24773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Numbers of annual new HIV infections and AIDS-related deaths, western and central Africa, 2000–2022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0" y="0"/>
            <a:ext cx="12192000" cy="974629"/>
          </a:xfrm>
          <a:prstGeom prst="rect">
            <a:avLst/>
          </a:prstGeom>
          <a:solidFill>
            <a:srgbClr val="00AEB8"/>
          </a:solidFill>
          <a:ln>
            <a:solidFill>
              <a:srgbClr val="00A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18FD6-0AB8-FCF1-237C-62C5B8549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40" y="1460591"/>
            <a:ext cx="10065120" cy="45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786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53400" y="2887137"/>
            <a:ext cx="3601929" cy="541863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HIV testing and treatment cascade, by age and sex, western and central Africa,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8F65CC-3F93-1E79-B39D-95C15F031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1" y="137778"/>
            <a:ext cx="7736066" cy="658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331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15200" y="2734737"/>
            <a:ext cx="4400550" cy="694263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HIV prevalence among key populations compared with adults (aged 15–49 years), reporting countries in western and central Africa, 2018–2022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8BD9F7-0363-4855-EB13-90E1F420D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6" y="223623"/>
            <a:ext cx="6280364" cy="64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237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9ADC41A-D018-4FB3-B612-1056DFA5D7A5}"/>
              </a:ext>
            </a:extLst>
          </p:cNvPr>
          <p:cNvGrpSpPr/>
          <p:nvPr/>
        </p:nvGrpSpPr>
        <p:grpSpPr>
          <a:xfrm>
            <a:off x="274320" y="944512"/>
            <a:ext cx="11507724" cy="5312450"/>
            <a:chOff x="274320" y="944512"/>
            <a:chExt cx="11507724" cy="5657682"/>
          </a:xfrm>
        </p:grpSpPr>
        <p:pic>
          <p:nvPicPr>
            <p:cNvPr id="9" name="Image 4">
              <a:extLst>
                <a:ext uri="{FF2B5EF4-FFF2-40B4-BE49-F238E27FC236}">
                  <a16:creationId xmlns:a16="http://schemas.microsoft.com/office/drawing/2014/main" id="{B54021AF-A7E5-4152-A659-B0A483C9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4175" y="6305860"/>
              <a:ext cx="1237869" cy="2321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8050CD-5602-47C6-BBA8-4F174E6105FC}"/>
                </a:ext>
              </a:extLst>
            </p:cNvPr>
            <p:cNvSpPr/>
            <p:nvPr/>
          </p:nvSpPr>
          <p:spPr>
            <a:xfrm>
              <a:off x="274320" y="6263640"/>
              <a:ext cx="26419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Global AIDS Update | 2022</a:t>
              </a:r>
              <a:endParaRPr kumimoji="0" lang="LID4096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44CD4659-588A-4FEE-9113-5037D0180339}"/>
                </a:ext>
              </a:extLst>
            </p:cNvPr>
            <p:cNvSpPr txBox="1">
              <a:spLocks/>
            </p:cNvSpPr>
            <p:nvPr/>
          </p:nvSpPr>
          <p:spPr>
            <a:xfrm>
              <a:off x="688156" y="944512"/>
              <a:ext cx="1754720" cy="9125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6600" b="1" i="0" u="none" strike="noStrike" kern="1200" cap="none" spc="120" normalizeH="0" baseline="0" noProof="0">
                  <a:ln>
                    <a:noFill/>
                  </a:ln>
                  <a:solidFill>
                    <a:srgbClr val="00AEB8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+mj-cs"/>
                </a:rPr>
                <a:t>I</a:t>
              </a:r>
              <a:endParaRPr kumimoji="0" lang="LID4096" sz="6600" b="1" i="0" u="none" strike="noStrike" kern="1200" cap="none" spc="120" normalizeH="0" baseline="0" noProof="0">
                <a:ln>
                  <a:noFill/>
                </a:ln>
                <a:solidFill>
                  <a:srgbClr val="00AE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DF4E52F-4C94-371A-661E-5E613937155B}"/>
              </a:ext>
            </a:extLst>
          </p:cNvPr>
          <p:cNvSpPr txBox="1"/>
          <p:nvPr/>
        </p:nvSpPr>
        <p:spPr>
          <a:xfrm>
            <a:off x="1709591" y="2069704"/>
            <a:ext cx="5410201" cy="1846659"/>
          </a:xfrm>
          <a:prstGeom prst="rect">
            <a:avLst/>
          </a:prstGeom>
          <a:noFill/>
        </p:spPr>
        <p:txBody>
          <a:bodyPr wrap="square" lIns="64008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AEB8"/>
                </a:solidFill>
                <a:latin typeface="Arial" panose="020B0604020202020204"/>
              </a:rPr>
              <a:t>Western and central Europe and North America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AE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D5CD6D-BE69-D450-DEFE-C9887C467D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"/>
          <a:stretch/>
        </p:blipFill>
        <p:spPr>
          <a:xfrm>
            <a:off x="0" y="3864966"/>
            <a:ext cx="3129746" cy="29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805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4475" y="1093745"/>
            <a:ext cx="10500803" cy="24773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Numbers of new annual HIV infections and AIDS-related deaths, western and central Europe and North America, 2000–2022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0" y="0"/>
            <a:ext cx="12192000" cy="974629"/>
          </a:xfrm>
          <a:prstGeom prst="rect">
            <a:avLst/>
          </a:prstGeom>
          <a:solidFill>
            <a:srgbClr val="00AEB8"/>
          </a:solidFill>
          <a:ln>
            <a:solidFill>
              <a:srgbClr val="00A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42C11-8CBC-419A-2E5A-6E4F214C9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460591"/>
            <a:ext cx="11925300" cy="458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404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96325" y="2248961"/>
            <a:ext cx="3257550" cy="1180039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HIV prevalence among key populations compared with adults (aged 15–49 years), reporting countries in western and central Europe and North America, 2018–2022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05E0BC-ECF3-E5D6-D977-727F16294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311993"/>
            <a:ext cx="8481406" cy="623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877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3765" y="1153587"/>
            <a:ext cx="10842224" cy="426688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Adoption of WHO recommendations on oral PrEP in national guidelines, western and central Europe and North America,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AEB8"/>
          </a:solidFill>
          <a:ln>
            <a:solidFill>
              <a:srgbClr val="00AE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D0A6C-6631-66FD-EA7E-C31A7E6DD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52" y="1580275"/>
            <a:ext cx="8425826" cy="50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107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9ADC41A-D018-4FB3-B612-1056DFA5D7A5}"/>
              </a:ext>
            </a:extLst>
          </p:cNvPr>
          <p:cNvGrpSpPr/>
          <p:nvPr/>
        </p:nvGrpSpPr>
        <p:grpSpPr>
          <a:xfrm>
            <a:off x="274320" y="944512"/>
            <a:ext cx="11507724" cy="5312450"/>
            <a:chOff x="274320" y="944512"/>
            <a:chExt cx="11507724" cy="5657682"/>
          </a:xfrm>
        </p:grpSpPr>
        <p:pic>
          <p:nvPicPr>
            <p:cNvPr id="9" name="Image 4">
              <a:extLst>
                <a:ext uri="{FF2B5EF4-FFF2-40B4-BE49-F238E27FC236}">
                  <a16:creationId xmlns:a16="http://schemas.microsoft.com/office/drawing/2014/main" id="{B54021AF-A7E5-4152-A659-B0A483C9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4175" y="6305860"/>
              <a:ext cx="1237869" cy="2321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8050CD-5602-47C6-BBA8-4F174E6105FC}"/>
                </a:ext>
              </a:extLst>
            </p:cNvPr>
            <p:cNvSpPr/>
            <p:nvPr/>
          </p:nvSpPr>
          <p:spPr>
            <a:xfrm>
              <a:off x="274320" y="6263640"/>
              <a:ext cx="26419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Global AIDS Update | 2022</a:t>
              </a:r>
              <a:endParaRPr kumimoji="0" lang="LID4096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44CD4659-588A-4FEE-9113-5037D0180339}"/>
                </a:ext>
              </a:extLst>
            </p:cNvPr>
            <p:cNvSpPr txBox="1">
              <a:spLocks/>
            </p:cNvSpPr>
            <p:nvPr/>
          </p:nvSpPr>
          <p:spPr>
            <a:xfrm>
              <a:off x="688156" y="944512"/>
              <a:ext cx="1754720" cy="9125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6600" b="1" i="0" u="none" strike="noStrike" kern="1200" cap="none" spc="120" normalizeH="0" baseline="0" noProof="0">
                  <a:ln>
                    <a:noFill/>
                  </a:ln>
                  <a:solidFill>
                    <a:srgbClr val="007BC4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+mj-cs"/>
                </a:rPr>
                <a:t>I</a:t>
              </a:r>
              <a:endParaRPr kumimoji="0" lang="LID4096" sz="6600" b="1" i="0" u="none" strike="noStrike" kern="1200" cap="none" spc="120" normalizeH="0" baseline="0" noProof="0">
                <a:ln>
                  <a:noFill/>
                </a:ln>
                <a:solidFill>
                  <a:srgbClr val="007BC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DF4E52F-4C94-371A-661E-5E613937155B}"/>
              </a:ext>
            </a:extLst>
          </p:cNvPr>
          <p:cNvSpPr txBox="1"/>
          <p:nvPr/>
        </p:nvSpPr>
        <p:spPr>
          <a:xfrm>
            <a:off x="1466850" y="2197894"/>
            <a:ext cx="6800850" cy="1231106"/>
          </a:xfrm>
          <a:prstGeom prst="rect">
            <a:avLst/>
          </a:prstGeom>
          <a:noFill/>
        </p:spPr>
        <p:txBody>
          <a:bodyPr wrap="square" lIns="64008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BC4"/>
                </a:solidFill>
                <a:latin typeface="Arial" panose="020B0604020202020204"/>
              </a:rPr>
              <a:t>Annex 1: Progress towards the 2025 targets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BC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0F094D-55D4-386B-FA52-62F2852EEA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"/>
          <a:stretch/>
        </p:blipFill>
        <p:spPr>
          <a:xfrm>
            <a:off x="0" y="3864966"/>
            <a:ext cx="3129746" cy="29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243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4476" y="1153587"/>
            <a:ext cx="10500803" cy="24773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Number of new HIV infections, global, 1990–2022, and 2025 target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7BC4"/>
          </a:solidFill>
          <a:ln>
            <a:solidFill>
              <a:srgbClr val="007B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4DF1E-85EE-189E-3FE5-780125CF0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30" y="1500791"/>
            <a:ext cx="9508540" cy="45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5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73078" y="1075276"/>
            <a:ext cx="9445841" cy="549338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Percentage and number of people living with HIV who know their HIV status, are receiving antiretroviral therapy and are virally suppressed, global, 2015 and 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8CBD1A"/>
          </a:solidFill>
          <a:ln>
            <a:solidFill>
              <a:srgbClr val="8CBD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D593E-5C16-E0B0-0606-0C013DAC1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463" y="1615736"/>
            <a:ext cx="8241072" cy="447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593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4475" y="1153587"/>
            <a:ext cx="10500803" cy="24773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Number of AIDS-related deaths, global, 1990–2022, and 2025 target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7BC4"/>
          </a:solidFill>
          <a:ln>
            <a:solidFill>
              <a:srgbClr val="007B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3ABA3-9DAC-7362-B113-3699166BF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27" y="1401317"/>
            <a:ext cx="9410700" cy="46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428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4475" y="1153587"/>
            <a:ext cx="10500803" cy="24773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Progress towards the 95–95–95 testing, treatment and viral load suppression targets, global, 2015 and 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7BC4"/>
          </a:solidFill>
          <a:ln>
            <a:solidFill>
              <a:srgbClr val="007B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64F52-C5B2-EFAB-1960-394E8F3FC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401317"/>
            <a:ext cx="11390602" cy="46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013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4475" y="1153587"/>
            <a:ext cx="10500803" cy="24773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Countries with discriminatory and punitive laws, global,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7BC4"/>
          </a:solidFill>
          <a:ln>
            <a:solidFill>
              <a:srgbClr val="007B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7A9DF-DF71-D586-AE50-F70523D23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576" y="1480800"/>
            <a:ext cx="9372600" cy="46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581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39780" y="2287061"/>
            <a:ext cx="2823620" cy="1141939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Percentage of men and women aged 15–49 years with discriminatory attitudes towards people living with HIV, countries with available data, 2018–2022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DFB4D-C896-C08A-D2D7-62CDF1005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0" y="152400"/>
            <a:ext cx="884981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536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4475" y="1153587"/>
            <a:ext cx="10500803" cy="24773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Resource availability for HIV in low- and middle-income countries by source of funding, 2010–2022 and 2025 target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7BC4"/>
          </a:solidFill>
          <a:ln>
            <a:solidFill>
              <a:srgbClr val="007B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9A7213-0D79-F091-5B02-AAE6A95E6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78" y="1401317"/>
            <a:ext cx="9771796" cy="455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071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9ADC41A-D018-4FB3-B612-1056DFA5D7A5}"/>
              </a:ext>
            </a:extLst>
          </p:cNvPr>
          <p:cNvGrpSpPr/>
          <p:nvPr/>
        </p:nvGrpSpPr>
        <p:grpSpPr>
          <a:xfrm>
            <a:off x="274320" y="944512"/>
            <a:ext cx="11507724" cy="5312450"/>
            <a:chOff x="274320" y="944512"/>
            <a:chExt cx="11507724" cy="5657682"/>
          </a:xfrm>
        </p:grpSpPr>
        <p:pic>
          <p:nvPicPr>
            <p:cNvPr id="9" name="Image 4">
              <a:extLst>
                <a:ext uri="{FF2B5EF4-FFF2-40B4-BE49-F238E27FC236}">
                  <a16:creationId xmlns:a16="http://schemas.microsoft.com/office/drawing/2014/main" id="{B54021AF-A7E5-4152-A659-B0A483C9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4175" y="6305860"/>
              <a:ext cx="1237869" cy="2321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8050CD-5602-47C6-BBA8-4F174E6105FC}"/>
                </a:ext>
              </a:extLst>
            </p:cNvPr>
            <p:cNvSpPr/>
            <p:nvPr/>
          </p:nvSpPr>
          <p:spPr>
            <a:xfrm>
              <a:off x="274320" y="6263640"/>
              <a:ext cx="26419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Global AIDS Update | 2022</a:t>
              </a:r>
              <a:endParaRPr kumimoji="0" lang="LID4096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44CD4659-588A-4FEE-9113-5037D0180339}"/>
                </a:ext>
              </a:extLst>
            </p:cNvPr>
            <p:cNvSpPr txBox="1">
              <a:spLocks/>
            </p:cNvSpPr>
            <p:nvPr/>
          </p:nvSpPr>
          <p:spPr>
            <a:xfrm>
              <a:off x="688156" y="944512"/>
              <a:ext cx="1754720" cy="9125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6600" b="1" i="0" u="none" strike="noStrike" kern="1200" cap="none" spc="120" normalizeH="0" baseline="0" noProof="0">
                  <a:ln>
                    <a:noFill/>
                  </a:ln>
                  <a:solidFill>
                    <a:srgbClr val="007BC4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+mj-cs"/>
                </a:rPr>
                <a:t>I</a:t>
              </a:r>
              <a:endParaRPr kumimoji="0" lang="LID4096" sz="6600" b="1" i="0" u="none" strike="noStrike" kern="1200" cap="none" spc="120" normalizeH="0" baseline="0" noProof="0">
                <a:ln>
                  <a:noFill/>
                </a:ln>
                <a:solidFill>
                  <a:srgbClr val="007BC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DF4E52F-4C94-371A-661E-5E613937155B}"/>
              </a:ext>
            </a:extLst>
          </p:cNvPr>
          <p:cNvSpPr txBox="1"/>
          <p:nvPr/>
        </p:nvSpPr>
        <p:spPr>
          <a:xfrm>
            <a:off x="1564873" y="2664278"/>
            <a:ext cx="6800850" cy="615553"/>
          </a:xfrm>
          <a:prstGeom prst="rect">
            <a:avLst/>
          </a:prstGeom>
          <a:noFill/>
        </p:spPr>
        <p:txBody>
          <a:bodyPr wrap="square" lIns="64008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BC4"/>
                </a:solidFill>
                <a:latin typeface="Arial" panose="020B0604020202020204"/>
              </a:rPr>
              <a:t>Annex 2: Methods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BC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8B5C3E-83FB-67A8-8005-096C7C931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"/>
          <a:stretch/>
        </p:blipFill>
        <p:spPr>
          <a:xfrm>
            <a:off x="0" y="3864966"/>
            <a:ext cx="3129746" cy="29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275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4475" y="1153587"/>
            <a:ext cx="10500803" cy="24773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Incidence models used for national HIV estimates collated in the Spectrum software and UNAIDS 2023 estimation round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7BC4"/>
          </a:solidFill>
          <a:ln>
            <a:solidFill>
              <a:srgbClr val="007B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02B48-D553-7BCC-6BBE-E3D5D8B81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00" y="1580275"/>
            <a:ext cx="9451400" cy="49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936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43900" y="2544236"/>
            <a:ext cx="3297128" cy="884764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Comparison of 2022 and 2023 UNAIDS estimates: people living with HIV, AIDS-related deaths and new HIV infections, global, 1990–2022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F459E-65BC-2145-F435-1586FC90D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5786"/>
            <a:ext cx="7392332" cy="65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121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91375" y="2877612"/>
            <a:ext cx="4525853" cy="551388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Data available for constructing UNAIDS measures of progress against the 95–95–95 targets, 2015–2022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2730F6-0D79-9069-42C1-5E2B9344F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201753"/>
            <a:ext cx="5943602" cy="645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9383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9978" y="1074474"/>
            <a:ext cx="10489800" cy="513288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Proportion of estimated people living with HIV for whom knowledge of status was imputed, and proportion of estimated people on treatment for whom viral suppression was imputed, 2015–2022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7BC4"/>
          </a:solidFill>
          <a:ln>
            <a:solidFill>
              <a:srgbClr val="007B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8F827-7172-0E0A-AB84-7682008C7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587762"/>
            <a:ext cx="8324850" cy="52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91418" y="1474772"/>
            <a:ext cx="4571999" cy="345786"/>
          </a:xfrm>
        </p:spPr>
        <p:txBody>
          <a:bodyPr lIns="0" tIns="0" rIns="0" bIns="0" anchor="t" anchorCtr="0">
            <a:normAutofit fontScale="92500" lnSpcReduction="2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HIV testing and treatment cascade by age and sex, selected countries,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EF092-5360-5305-18C1-E9F290E3F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87" y="213064"/>
            <a:ext cx="5791323" cy="66449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8AA833-9402-E2DA-E54D-6FB411557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383228"/>
            <a:ext cx="5918446" cy="6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8707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325554-85FA-42BF-9648-938FBC8378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4475" y="1153587"/>
            <a:ext cx="10500803" cy="247730"/>
          </a:xfrm>
        </p:spPr>
        <p:txBody>
          <a:bodyPr lIns="0" tIns="0" rIns="0" bIns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1"/>
              <a:t>Countries using the Naomi model to generate subnational estimates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2E719-A09B-AD04-398F-001DAEED90B2}"/>
              </a:ext>
            </a:extLst>
          </p:cNvPr>
          <p:cNvSpPr/>
          <p:nvPr/>
        </p:nvSpPr>
        <p:spPr>
          <a:xfrm>
            <a:off x="8878" y="0"/>
            <a:ext cx="12192000" cy="974629"/>
          </a:xfrm>
          <a:prstGeom prst="rect">
            <a:avLst/>
          </a:prstGeom>
          <a:solidFill>
            <a:srgbClr val="007BC4"/>
          </a:solidFill>
          <a:ln>
            <a:solidFill>
              <a:srgbClr val="007B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8CBD1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89B03-CCFA-5DA4-EA5F-7B6D92A13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75" y="1580275"/>
            <a:ext cx="8877298" cy="50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2707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Theme">
  <a:themeElements>
    <a:clrScheme name="HLM 2021">
      <a:dk1>
        <a:sysClr val="windowText" lastClr="000000"/>
      </a:dk1>
      <a:lt1>
        <a:sysClr val="window" lastClr="FFFFFF"/>
      </a:lt1>
      <a:dk2>
        <a:srgbClr val="067EBA"/>
      </a:dk2>
      <a:lt2>
        <a:srgbClr val="01ADD8"/>
      </a:lt2>
      <a:accent1>
        <a:srgbClr val="901939"/>
      </a:accent1>
      <a:accent2>
        <a:srgbClr val="E31837"/>
      </a:accent2>
      <a:accent3>
        <a:srgbClr val="F0C736"/>
      </a:accent3>
      <a:accent4>
        <a:srgbClr val="46793D"/>
      </a:accent4>
      <a:accent5>
        <a:srgbClr val="E01A85"/>
      </a:accent5>
      <a:accent6>
        <a:srgbClr val="F36E25"/>
      </a:accent6>
      <a:hlink>
        <a:srgbClr val="067EBA"/>
      </a:hlink>
      <a:folHlink>
        <a:srgbClr val="CD8B2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Office Theme">
  <a:themeElements>
    <a:clrScheme name="HLM 2021">
      <a:dk1>
        <a:sysClr val="windowText" lastClr="000000"/>
      </a:dk1>
      <a:lt1>
        <a:sysClr val="window" lastClr="FFFFFF"/>
      </a:lt1>
      <a:dk2>
        <a:srgbClr val="067EBA"/>
      </a:dk2>
      <a:lt2>
        <a:srgbClr val="01ADD8"/>
      </a:lt2>
      <a:accent1>
        <a:srgbClr val="901939"/>
      </a:accent1>
      <a:accent2>
        <a:srgbClr val="E31837"/>
      </a:accent2>
      <a:accent3>
        <a:srgbClr val="F0C736"/>
      </a:accent3>
      <a:accent4>
        <a:srgbClr val="46793D"/>
      </a:accent4>
      <a:accent5>
        <a:srgbClr val="E01A85"/>
      </a:accent5>
      <a:accent6>
        <a:srgbClr val="F36E25"/>
      </a:accent6>
      <a:hlink>
        <a:srgbClr val="067EBA"/>
      </a:hlink>
      <a:folHlink>
        <a:srgbClr val="CD8B2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Office Theme">
  <a:themeElements>
    <a:clrScheme name="HLM 2021">
      <a:dk1>
        <a:sysClr val="windowText" lastClr="000000"/>
      </a:dk1>
      <a:lt1>
        <a:sysClr val="window" lastClr="FFFFFF"/>
      </a:lt1>
      <a:dk2>
        <a:srgbClr val="067EBA"/>
      </a:dk2>
      <a:lt2>
        <a:srgbClr val="01ADD8"/>
      </a:lt2>
      <a:accent1>
        <a:srgbClr val="901939"/>
      </a:accent1>
      <a:accent2>
        <a:srgbClr val="E31837"/>
      </a:accent2>
      <a:accent3>
        <a:srgbClr val="F0C736"/>
      </a:accent3>
      <a:accent4>
        <a:srgbClr val="46793D"/>
      </a:accent4>
      <a:accent5>
        <a:srgbClr val="E01A85"/>
      </a:accent5>
      <a:accent6>
        <a:srgbClr val="F36E25"/>
      </a:accent6>
      <a:hlink>
        <a:srgbClr val="067EBA"/>
      </a:hlink>
      <a:folHlink>
        <a:srgbClr val="CD8B2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Office Theme">
  <a:themeElements>
    <a:clrScheme name="HLM 2021">
      <a:dk1>
        <a:sysClr val="windowText" lastClr="000000"/>
      </a:dk1>
      <a:lt1>
        <a:sysClr val="window" lastClr="FFFFFF"/>
      </a:lt1>
      <a:dk2>
        <a:srgbClr val="067EBA"/>
      </a:dk2>
      <a:lt2>
        <a:srgbClr val="01ADD8"/>
      </a:lt2>
      <a:accent1>
        <a:srgbClr val="901939"/>
      </a:accent1>
      <a:accent2>
        <a:srgbClr val="E31837"/>
      </a:accent2>
      <a:accent3>
        <a:srgbClr val="F0C736"/>
      </a:accent3>
      <a:accent4>
        <a:srgbClr val="46793D"/>
      </a:accent4>
      <a:accent5>
        <a:srgbClr val="E01A85"/>
      </a:accent5>
      <a:accent6>
        <a:srgbClr val="F36E25"/>
      </a:accent6>
      <a:hlink>
        <a:srgbClr val="067EBA"/>
      </a:hlink>
      <a:folHlink>
        <a:srgbClr val="CD8B2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Office Theme">
  <a:themeElements>
    <a:clrScheme name="HLM 2021">
      <a:dk1>
        <a:sysClr val="windowText" lastClr="000000"/>
      </a:dk1>
      <a:lt1>
        <a:sysClr val="window" lastClr="FFFFFF"/>
      </a:lt1>
      <a:dk2>
        <a:srgbClr val="067EBA"/>
      </a:dk2>
      <a:lt2>
        <a:srgbClr val="01ADD8"/>
      </a:lt2>
      <a:accent1>
        <a:srgbClr val="901939"/>
      </a:accent1>
      <a:accent2>
        <a:srgbClr val="E31837"/>
      </a:accent2>
      <a:accent3>
        <a:srgbClr val="F0C736"/>
      </a:accent3>
      <a:accent4>
        <a:srgbClr val="46793D"/>
      </a:accent4>
      <a:accent5>
        <a:srgbClr val="E01A85"/>
      </a:accent5>
      <a:accent6>
        <a:srgbClr val="F36E25"/>
      </a:accent6>
      <a:hlink>
        <a:srgbClr val="067EBA"/>
      </a:hlink>
      <a:folHlink>
        <a:srgbClr val="CD8B2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Office Theme">
  <a:themeElements>
    <a:clrScheme name="HLM 2021">
      <a:dk1>
        <a:sysClr val="windowText" lastClr="000000"/>
      </a:dk1>
      <a:lt1>
        <a:sysClr val="window" lastClr="FFFFFF"/>
      </a:lt1>
      <a:dk2>
        <a:srgbClr val="067EBA"/>
      </a:dk2>
      <a:lt2>
        <a:srgbClr val="01ADD8"/>
      </a:lt2>
      <a:accent1>
        <a:srgbClr val="901939"/>
      </a:accent1>
      <a:accent2>
        <a:srgbClr val="E31837"/>
      </a:accent2>
      <a:accent3>
        <a:srgbClr val="F0C736"/>
      </a:accent3>
      <a:accent4>
        <a:srgbClr val="46793D"/>
      </a:accent4>
      <a:accent5>
        <a:srgbClr val="E01A85"/>
      </a:accent5>
      <a:accent6>
        <a:srgbClr val="F36E25"/>
      </a:accent6>
      <a:hlink>
        <a:srgbClr val="067EBA"/>
      </a:hlink>
      <a:folHlink>
        <a:srgbClr val="CD8B2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19" ma:contentTypeDescription="Create a new document." ma:contentTypeScope="" ma:versionID="fd2d0a4ae318738fa5f1ff72e65b2934">
  <xsd:schema xmlns:xsd="http://www.w3.org/2001/XMLSchema" xmlns:xs="http://www.w3.org/2001/XMLSchema" xmlns:p="http://schemas.microsoft.com/office/2006/metadata/properties" xmlns:ns2="288ef829-98c5-46d1-83dc-c2ef7c814da2" xmlns:ns3="2ddeef39-65d3-4660-94f2-f063f949c57e" targetNamespace="http://schemas.microsoft.com/office/2006/metadata/properties" ma:root="true" ma:fieldsID="37c2625be6a258cebd7413079fa12bc5" ns2:_="" ns3:_=""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88ef829-98c5-46d1-83dc-c2ef7c814da2" xsi:nil="true"/>
    <TaxCatchAll xmlns="2ddeef39-65d3-4660-94f2-f063f949c57e" xsi:nil="true"/>
    <lcf76f155ced4ddcb4097134ff3c332f xmlns="288ef829-98c5-46d1-83dc-c2ef7c814da2">
      <Terms xmlns="http://schemas.microsoft.com/office/infopath/2007/PartnerControls"/>
    </lcf76f155ced4ddcb4097134ff3c332f>
    <SharedWithUsers xmlns="2ddeef39-65d3-4660-94f2-f063f949c57e">
      <UserInfo>
        <DisplayName>SABIN, Keith</DisplayName>
        <AccountId>25</AccountId>
        <AccountType/>
      </UserInfo>
      <UserInfo>
        <DisplayName>WANYEKI, Ian</DisplayName>
        <AccountId>197</AccountId>
        <AccountType/>
      </UserInfo>
      <UserInfo>
        <DisplayName>MAHY, Mary</DisplayName>
        <AccountId>20</AccountId>
        <AccountType/>
      </UserInfo>
      <UserInfo>
        <DisplayName>MORO, Liana</DisplayName>
        <AccountId>4650</AccountId>
        <AccountType/>
      </UserInfo>
      <UserInfo>
        <DisplayName>DELUCA, Sophia</DisplayName>
        <AccountId>9286</AccountId>
        <AccountType/>
      </UserInfo>
      <UserInfo>
        <DisplayName>FEIZZADEH, Ali</DisplayName>
        <AccountId>248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C12AFE-5418-4CBC-B83A-BD3E762939DC}">
  <ds:schemaRefs>
    <ds:schemaRef ds:uri="288ef829-98c5-46d1-83dc-c2ef7c814da2"/>
    <ds:schemaRef ds:uri="2ddeef39-65d3-4660-94f2-f063f949c5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616DC40-2FAC-4BB1-8A3E-70653678CD8F}">
  <ds:schemaRefs>
    <ds:schemaRef ds:uri="288ef829-98c5-46d1-83dc-c2ef7c814da2"/>
    <ds:schemaRef ds:uri="2ddeef39-65d3-4660-94f2-f063f949c57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88EBB4-9627-4CE7-B2EC-F9E5F06D2A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90</Slides>
  <Notes>2</Notes>
  <HiddenSlides>0</HiddenSlide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90</vt:i4>
      </vt:variant>
    </vt:vector>
  </HeadingPairs>
  <TitlesOfParts>
    <vt:vector size="107" baseType="lpstr">
      <vt:lpstr>5_Office Theme</vt:lpstr>
      <vt:lpstr>4_Office Theme</vt:lpstr>
      <vt:lpstr>2_Office Theme</vt:lpstr>
      <vt:lpstr>Custom Design</vt:lpstr>
      <vt:lpstr>1_Office Theme</vt:lpstr>
      <vt:lpstr>3_Office Theme</vt:lpstr>
      <vt:lpstr>1_Office Theme</vt:lpstr>
      <vt:lpstr>6_Office Theme</vt:lpstr>
      <vt:lpstr>7_Office Theme</vt:lpstr>
      <vt:lpstr>9_Office Theme</vt:lpstr>
      <vt:lpstr>8_Office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UNAIDS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Global AIDS Update Slideset</dc:title>
  <dc:subject>2021 Global AIDS Update Slideset</dc:subject>
  <dc:creator>FADRIQUELA, Efren Estacio</dc:creator>
  <cp:revision>3</cp:revision>
  <dcterms:created xsi:type="dcterms:W3CDTF">2020-06-11T08:51:01Z</dcterms:created>
  <dcterms:modified xsi:type="dcterms:W3CDTF">2023-09-15T12:38:35Z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MediaServiceImageTags">
    <vt:lpwstr/>
  </property>
</Properties>
</file>