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22"/>
  </p:notesMasterIdLst>
  <p:sldIdLst>
    <p:sldId id="2147481855" r:id="rId5"/>
    <p:sldId id="2147482161" r:id="rId6"/>
    <p:sldId id="2147482191" r:id="rId7"/>
    <p:sldId id="2147482152" r:id="rId8"/>
    <p:sldId id="2147482143" r:id="rId9"/>
    <p:sldId id="2147482147" r:id="rId10"/>
    <p:sldId id="2147482195" r:id="rId11"/>
    <p:sldId id="2147482196" r:id="rId12"/>
    <p:sldId id="2147482197" r:id="rId13"/>
    <p:sldId id="2147482198" r:id="rId14"/>
    <p:sldId id="2147482199" r:id="rId15"/>
    <p:sldId id="2147482200" r:id="rId16"/>
    <p:sldId id="2147482201" r:id="rId17"/>
    <p:sldId id="2147482202" r:id="rId18"/>
    <p:sldId id="2147482203" r:id="rId19"/>
    <p:sldId id="2147482204" r:id="rId20"/>
    <p:sldId id="2147482149" r:id="rId21"/>
  </p:sldIdLst>
  <p:sldSz cx="12192000" cy="6858000"/>
  <p:notesSz cx="6858000" cy="9144000"/>
  <p:defaultText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F8ED046-3824-2236-DBBE-78BCFC16FF8B}" name="MAHY, Mary" initials="MM" userId="S::mahym@unaids.org::0afd4db8-d624-4195-ad74-d950010a3c7a" providerId="AD"/>
  <p188:author id="{C2C4626D-7D6E-E0FC-057A-68D5396DE56D}" name="GUICHARD, Anne-Claire" initials="AG" userId="S::guicharda@unaids.org::6a67ce40-d804-4301-812d-1993e1a653c8"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11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917B09-0E09-4614-A57B-D6F2B788BA73}" type="doc">
      <dgm:prSet loTypeId="urn:microsoft.com/office/officeart/2005/8/layout/cycle8" loCatId="cycle" qsTypeId="urn:microsoft.com/office/officeart/2005/8/quickstyle/3d1" qsCatId="3D" csTypeId="urn:microsoft.com/office/officeart/2005/8/colors/colorful4" csCatId="colorful" phldr="1"/>
      <dgm:spPr/>
    </dgm:pt>
    <dgm:pt modelId="{DCF9AC1D-29E5-482E-AA19-FA90C5DE97F6}">
      <dgm:prSet phldrT="[Text]"/>
      <dgm:spPr/>
      <dgm:t>
        <a:bodyPr/>
        <a:lstStyle/>
        <a:p>
          <a:r>
            <a:rPr lang="en-US"/>
            <a:t>Set 2030 Global AIDS Targets</a:t>
          </a:r>
          <a:endParaRPr lang="en-CH"/>
        </a:p>
      </dgm:t>
    </dgm:pt>
    <dgm:pt modelId="{B6C79A0C-778E-4131-8945-424126A5BB40}" type="parTrans" cxnId="{3725F2CF-B1B7-45B5-AD14-C839C4F66190}">
      <dgm:prSet/>
      <dgm:spPr/>
      <dgm:t>
        <a:bodyPr/>
        <a:lstStyle/>
        <a:p>
          <a:endParaRPr lang="en-CH"/>
        </a:p>
      </dgm:t>
    </dgm:pt>
    <dgm:pt modelId="{783B3949-3A67-47CF-954F-4C7709566EF7}" type="sibTrans" cxnId="{3725F2CF-B1B7-45B5-AD14-C839C4F66190}">
      <dgm:prSet/>
      <dgm:spPr/>
      <dgm:t>
        <a:bodyPr/>
        <a:lstStyle/>
        <a:p>
          <a:endParaRPr lang="en-CH"/>
        </a:p>
      </dgm:t>
    </dgm:pt>
    <dgm:pt modelId="{73ED7A6C-25FD-44F3-B417-FE5FF5C63939}">
      <dgm:prSet phldrT="[Text]"/>
      <dgm:spPr/>
      <dgm:t>
        <a:bodyPr/>
        <a:lstStyle/>
        <a:p>
          <a:r>
            <a:rPr lang="en-US"/>
            <a:t>Develop 2026-2031 Global AIDS Strategy</a:t>
          </a:r>
          <a:endParaRPr lang="en-CH"/>
        </a:p>
      </dgm:t>
    </dgm:pt>
    <dgm:pt modelId="{9AEA1606-63F9-41C4-A308-C4C3CE182612}" type="parTrans" cxnId="{0299A1F0-81EA-4031-9A97-B2C2CCD2F5E4}">
      <dgm:prSet/>
      <dgm:spPr/>
      <dgm:t>
        <a:bodyPr/>
        <a:lstStyle/>
        <a:p>
          <a:endParaRPr lang="en-CH"/>
        </a:p>
      </dgm:t>
    </dgm:pt>
    <dgm:pt modelId="{0B878120-D0D7-498C-86A5-E6F90B16FA86}" type="sibTrans" cxnId="{0299A1F0-81EA-4031-9A97-B2C2CCD2F5E4}">
      <dgm:prSet/>
      <dgm:spPr/>
      <dgm:t>
        <a:bodyPr/>
        <a:lstStyle/>
        <a:p>
          <a:endParaRPr lang="en-CH"/>
        </a:p>
      </dgm:t>
    </dgm:pt>
    <dgm:pt modelId="{2123BB94-5CA5-4F6F-AC45-DDE117B5F52F}">
      <dgm:prSet phldrT="[Text]"/>
      <dgm:spPr/>
      <dgm:t>
        <a:bodyPr/>
        <a:lstStyle/>
        <a:p>
          <a:r>
            <a:rPr lang="en-US"/>
            <a:t>2026 HLM and  political declaration, country NSPs</a:t>
          </a:r>
          <a:endParaRPr lang="en-CH"/>
        </a:p>
      </dgm:t>
    </dgm:pt>
    <dgm:pt modelId="{1241AECB-5B43-4190-A244-5DAA673B316D}" type="parTrans" cxnId="{11E98569-B24D-444B-B9C4-305DC931BF94}">
      <dgm:prSet/>
      <dgm:spPr/>
      <dgm:t>
        <a:bodyPr/>
        <a:lstStyle/>
        <a:p>
          <a:endParaRPr lang="en-CH"/>
        </a:p>
      </dgm:t>
    </dgm:pt>
    <dgm:pt modelId="{C1004E24-B8FC-4A40-AFF8-8CACBAE94DE5}" type="sibTrans" cxnId="{11E98569-B24D-444B-B9C4-305DC931BF94}">
      <dgm:prSet/>
      <dgm:spPr/>
      <dgm:t>
        <a:bodyPr/>
        <a:lstStyle/>
        <a:p>
          <a:endParaRPr lang="en-CH"/>
        </a:p>
      </dgm:t>
    </dgm:pt>
    <dgm:pt modelId="{669A4E0B-DCB9-4641-897C-7FDBD4FD8D78}">
      <dgm:prSet phldrT="[Text]"/>
      <dgm:spPr/>
      <dgm:t>
        <a:bodyPr/>
        <a:lstStyle/>
        <a:p>
          <a:pPr rtl="0"/>
          <a:r>
            <a:rPr lang="en-US">
              <a:latin typeface="Aptos Display" panose="02110004020202020204"/>
            </a:rPr>
            <a:t> Routine Monitoring</a:t>
          </a:r>
          <a:r>
            <a:rPr lang="en-US"/>
            <a:t> </a:t>
          </a:r>
          <a:r>
            <a:rPr lang="en-US">
              <a:latin typeface="Aptos Display" panose="02110004020202020204"/>
            </a:rPr>
            <a:t>of </a:t>
          </a:r>
          <a:r>
            <a:rPr lang="en-US"/>
            <a:t>Country Progress Against Targets</a:t>
          </a:r>
          <a:endParaRPr lang="en-CH"/>
        </a:p>
      </dgm:t>
    </dgm:pt>
    <dgm:pt modelId="{D4E05C28-C0A0-4A36-9936-E3BB672AC927}" type="parTrans" cxnId="{912888E3-FAF1-45BF-A340-EC6248E3E154}">
      <dgm:prSet/>
      <dgm:spPr/>
      <dgm:t>
        <a:bodyPr/>
        <a:lstStyle/>
        <a:p>
          <a:endParaRPr lang="en-CH"/>
        </a:p>
      </dgm:t>
    </dgm:pt>
    <dgm:pt modelId="{231BAD56-05DB-4EBD-8885-240A0E49E777}" type="sibTrans" cxnId="{912888E3-FAF1-45BF-A340-EC6248E3E154}">
      <dgm:prSet/>
      <dgm:spPr/>
      <dgm:t>
        <a:bodyPr/>
        <a:lstStyle/>
        <a:p>
          <a:endParaRPr lang="en-CH"/>
        </a:p>
      </dgm:t>
    </dgm:pt>
    <dgm:pt modelId="{45458BCC-34B4-489E-B59F-923F96B2B795}" type="pres">
      <dgm:prSet presAssocID="{0C917B09-0E09-4614-A57B-D6F2B788BA73}" presName="compositeShape" presStyleCnt="0">
        <dgm:presLayoutVars>
          <dgm:chMax val="7"/>
          <dgm:dir/>
          <dgm:resizeHandles val="exact"/>
        </dgm:presLayoutVars>
      </dgm:prSet>
      <dgm:spPr/>
    </dgm:pt>
    <dgm:pt modelId="{7470869E-8F50-4427-80C7-50B58967FDCC}" type="pres">
      <dgm:prSet presAssocID="{0C917B09-0E09-4614-A57B-D6F2B788BA73}" presName="wedge1" presStyleLbl="node1" presStyleIdx="0" presStyleCnt="4"/>
      <dgm:spPr/>
    </dgm:pt>
    <dgm:pt modelId="{5D615468-664B-4868-B625-D14946145E73}" type="pres">
      <dgm:prSet presAssocID="{0C917B09-0E09-4614-A57B-D6F2B788BA73}" presName="dummy1a" presStyleCnt="0"/>
      <dgm:spPr/>
    </dgm:pt>
    <dgm:pt modelId="{451CFA10-7F4F-43D1-A826-A702656E6C4C}" type="pres">
      <dgm:prSet presAssocID="{0C917B09-0E09-4614-A57B-D6F2B788BA73}" presName="dummy1b" presStyleCnt="0"/>
      <dgm:spPr/>
    </dgm:pt>
    <dgm:pt modelId="{09033607-0ED2-4DFD-8CF3-0036127C6A64}" type="pres">
      <dgm:prSet presAssocID="{0C917B09-0E09-4614-A57B-D6F2B788BA73}" presName="wedge1Tx" presStyleLbl="node1" presStyleIdx="0" presStyleCnt="4">
        <dgm:presLayoutVars>
          <dgm:chMax val="0"/>
          <dgm:chPref val="0"/>
          <dgm:bulletEnabled val="1"/>
        </dgm:presLayoutVars>
      </dgm:prSet>
      <dgm:spPr/>
    </dgm:pt>
    <dgm:pt modelId="{CE1CE05D-3DF9-4091-9B3F-CA4D33F2B417}" type="pres">
      <dgm:prSet presAssocID="{0C917B09-0E09-4614-A57B-D6F2B788BA73}" presName="wedge2" presStyleLbl="node1" presStyleIdx="1" presStyleCnt="4"/>
      <dgm:spPr/>
    </dgm:pt>
    <dgm:pt modelId="{04CCD8C7-0AFD-461F-89D7-CF3D986E406F}" type="pres">
      <dgm:prSet presAssocID="{0C917B09-0E09-4614-A57B-D6F2B788BA73}" presName="dummy2a" presStyleCnt="0"/>
      <dgm:spPr/>
    </dgm:pt>
    <dgm:pt modelId="{F8BD20E0-F9EB-47A7-B991-4A02CEE74D1F}" type="pres">
      <dgm:prSet presAssocID="{0C917B09-0E09-4614-A57B-D6F2B788BA73}" presName="dummy2b" presStyleCnt="0"/>
      <dgm:spPr/>
    </dgm:pt>
    <dgm:pt modelId="{3B19EF2B-4534-44D2-8A33-426BBD2F6B25}" type="pres">
      <dgm:prSet presAssocID="{0C917B09-0E09-4614-A57B-D6F2B788BA73}" presName="wedge2Tx" presStyleLbl="node1" presStyleIdx="1" presStyleCnt="4">
        <dgm:presLayoutVars>
          <dgm:chMax val="0"/>
          <dgm:chPref val="0"/>
          <dgm:bulletEnabled val="1"/>
        </dgm:presLayoutVars>
      </dgm:prSet>
      <dgm:spPr/>
    </dgm:pt>
    <dgm:pt modelId="{F60B8837-1260-453C-8957-4F3C28D2B788}" type="pres">
      <dgm:prSet presAssocID="{0C917B09-0E09-4614-A57B-D6F2B788BA73}" presName="wedge3" presStyleLbl="node1" presStyleIdx="2" presStyleCnt="4"/>
      <dgm:spPr/>
    </dgm:pt>
    <dgm:pt modelId="{E7FC6F89-4703-400D-89B6-238CA0C241B3}" type="pres">
      <dgm:prSet presAssocID="{0C917B09-0E09-4614-A57B-D6F2B788BA73}" presName="dummy3a" presStyleCnt="0"/>
      <dgm:spPr/>
    </dgm:pt>
    <dgm:pt modelId="{22EA793B-3465-4233-A6FD-30A460B72CDC}" type="pres">
      <dgm:prSet presAssocID="{0C917B09-0E09-4614-A57B-D6F2B788BA73}" presName="dummy3b" presStyleCnt="0"/>
      <dgm:spPr/>
    </dgm:pt>
    <dgm:pt modelId="{4E52F24A-4D28-45E4-84F3-726417590CDA}" type="pres">
      <dgm:prSet presAssocID="{0C917B09-0E09-4614-A57B-D6F2B788BA73}" presName="wedge3Tx" presStyleLbl="node1" presStyleIdx="2" presStyleCnt="4">
        <dgm:presLayoutVars>
          <dgm:chMax val="0"/>
          <dgm:chPref val="0"/>
          <dgm:bulletEnabled val="1"/>
        </dgm:presLayoutVars>
      </dgm:prSet>
      <dgm:spPr/>
    </dgm:pt>
    <dgm:pt modelId="{1626539B-7328-4573-8E59-2FDBBFE10364}" type="pres">
      <dgm:prSet presAssocID="{0C917B09-0E09-4614-A57B-D6F2B788BA73}" presName="wedge4" presStyleLbl="node1" presStyleIdx="3" presStyleCnt="4"/>
      <dgm:spPr/>
    </dgm:pt>
    <dgm:pt modelId="{7C95FEAC-623C-4B11-AC59-D89D5F34BD70}" type="pres">
      <dgm:prSet presAssocID="{0C917B09-0E09-4614-A57B-D6F2B788BA73}" presName="dummy4a" presStyleCnt="0"/>
      <dgm:spPr/>
    </dgm:pt>
    <dgm:pt modelId="{AA931508-3681-4801-B406-B02DE741D1C0}" type="pres">
      <dgm:prSet presAssocID="{0C917B09-0E09-4614-A57B-D6F2B788BA73}" presName="dummy4b" presStyleCnt="0"/>
      <dgm:spPr/>
    </dgm:pt>
    <dgm:pt modelId="{5447F8EF-DD4C-407A-B44C-E26B46B94EE6}" type="pres">
      <dgm:prSet presAssocID="{0C917B09-0E09-4614-A57B-D6F2B788BA73}" presName="wedge4Tx" presStyleLbl="node1" presStyleIdx="3" presStyleCnt="4">
        <dgm:presLayoutVars>
          <dgm:chMax val="0"/>
          <dgm:chPref val="0"/>
          <dgm:bulletEnabled val="1"/>
        </dgm:presLayoutVars>
      </dgm:prSet>
      <dgm:spPr/>
    </dgm:pt>
    <dgm:pt modelId="{575C435E-4053-440D-A32D-EA613FB463A3}" type="pres">
      <dgm:prSet presAssocID="{783B3949-3A67-47CF-954F-4C7709566EF7}" presName="arrowWedge1" presStyleLbl="fgSibTrans2D1" presStyleIdx="0" presStyleCnt="4"/>
      <dgm:spPr/>
    </dgm:pt>
    <dgm:pt modelId="{D6A8F711-420C-4672-A503-BFDA6B22385B}" type="pres">
      <dgm:prSet presAssocID="{0B878120-D0D7-498C-86A5-E6F90B16FA86}" presName="arrowWedge2" presStyleLbl="fgSibTrans2D1" presStyleIdx="1" presStyleCnt="4"/>
      <dgm:spPr/>
    </dgm:pt>
    <dgm:pt modelId="{4B97CA94-F2CD-47C9-B409-FE1B2BF0380F}" type="pres">
      <dgm:prSet presAssocID="{C1004E24-B8FC-4A40-AFF8-8CACBAE94DE5}" presName="arrowWedge3" presStyleLbl="fgSibTrans2D1" presStyleIdx="2" presStyleCnt="4"/>
      <dgm:spPr/>
    </dgm:pt>
    <dgm:pt modelId="{AFEA8E4B-3E7F-45EA-BDBF-906B623DFFA7}" type="pres">
      <dgm:prSet presAssocID="{231BAD56-05DB-4EBD-8885-240A0E49E777}" presName="arrowWedge4" presStyleLbl="fgSibTrans2D1" presStyleIdx="3" presStyleCnt="4"/>
      <dgm:spPr/>
    </dgm:pt>
  </dgm:ptLst>
  <dgm:cxnLst>
    <dgm:cxn modelId="{98C75210-FAF2-471E-AEAE-F82600B67785}" type="presOf" srcId="{DCF9AC1D-29E5-482E-AA19-FA90C5DE97F6}" destId="{09033607-0ED2-4DFD-8CF3-0036127C6A64}" srcOrd="1" destOrd="0" presId="urn:microsoft.com/office/officeart/2005/8/layout/cycle8"/>
    <dgm:cxn modelId="{ECB87C16-D06A-4965-B919-CF6A56F1F69C}" type="presOf" srcId="{73ED7A6C-25FD-44F3-B417-FE5FF5C63939}" destId="{CE1CE05D-3DF9-4091-9B3F-CA4D33F2B417}" srcOrd="0" destOrd="0" presId="urn:microsoft.com/office/officeart/2005/8/layout/cycle8"/>
    <dgm:cxn modelId="{50C65218-14EA-4D79-B988-7F5D314AD16E}" type="presOf" srcId="{2123BB94-5CA5-4F6F-AC45-DDE117B5F52F}" destId="{F60B8837-1260-453C-8957-4F3C28D2B788}" srcOrd="0" destOrd="0" presId="urn:microsoft.com/office/officeart/2005/8/layout/cycle8"/>
    <dgm:cxn modelId="{8FB1F13A-7ED9-480D-B491-F9139337DC09}" type="presOf" srcId="{0C917B09-0E09-4614-A57B-D6F2B788BA73}" destId="{45458BCC-34B4-489E-B59F-923F96B2B795}" srcOrd="0" destOrd="0" presId="urn:microsoft.com/office/officeart/2005/8/layout/cycle8"/>
    <dgm:cxn modelId="{11E98569-B24D-444B-B9C4-305DC931BF94}" srcId="{0C917B09-0E09-4614-A57B-D6F2B788BA73}" destId="{2123BB94-5CA5-4F6F-AC45-DDE117B5F52F}" srcOrd="2" destOrd="0" parTransId="{1241AECB-5B43-4190-A244-5DAA673B316D}" sibTransId="{C1004E24-B8FC-4A40-AFF8-8CACBAE94DE5}"/>
    <dgm:cxn modelId="{A62EC369-61F9-4B86-9044-DC54F61914D3}" type="presOf" srcId="{669A4E0B-DCB9-4641-897C-7FDBD4FD8D78}" destId="{1626539B-7328-4573-8E59-2FDBBFE10364}" srcOrd="0" destOrd="0" presId="urn:microsoft.com/office/officeart/2005/8/layout/cycle8"/>
    <dgm:cxn modelId="{3725F2CF-B1B7-45B5-AD14-C839C4F66190}" srcId="{0C917B09-0E09-4614-A57B-D6F2B788BA73}" destId="{DCF9AC1D-29E5-482E-AA19-FA90C5DE97F6}" srcOrd="0" destOrd="0" parTransId="{B6C79A0C-778E-4131-8945-424126A5BB40}" sibTransId="{783B3949-3A67-47CF-954F-4C7709566EF7}"/>
    <dgm:cxn modelId="{F588C2D3-C9C7-4793-8C43-9F2C71538480}" type="presOf" srcId="{73ED7A6C-25FD-44F3-B417-FE5FF5C63939}" destId="{3B19EF2B-4534-44D2-8A33-426BBD2F6B25}" srcOrd="1" destOrd="0" presId="urn:microsoft.com/office/officeart/2005/8/layout/cycle8"/>
    <dgm:cxn modelId="{B9B2C3DF-8228-4011-B1C5-C36A6F259FEB}" type="presOf" srcId="{2123BB94-5CA5-4F6F-AC45-DDE117B5F52F}" destId="{4E52F24A-4D28-45E4-84F3-726417590CDA}" srcOrd="1" destOrd="0" presId="urn:microsoft.com/office/officeart/2005/8/layout/cycle8"/>
    <dgm:cxn modelId="{912888E3-FAF1-45BF-A340-EC6248E3E154}" srcId="{0C917B09-0E09-4614-A57B-D6F2B788BA73}" destId="{669A4E0B-DCB9-4641-897C-7FDBD4FD8D78}" srcOrd="3" destOrd="0" parTransId="{D4E05C28-C0A0-4A36-9936-E3BB672AC927}" sibTransId="{231BAD56-05DB-4EBD-8885-240A0E49E777}"/>
    <dgm:cxn modelId="{0299A1F0-81EA-4031-9A97-B2C2CCD2F5E4}" srcId="{0C917B09-0E09-4614-A57B-D6F2B788BA73}" destId="{73ED7A6C-25FD-44F3-B417-FE5FF5C63939}" srcOrd="1" destOrd="0" parTransId="{9AEA1606-63F9-41C4-A308-C4C3CE182612}" sibTransId="{0B878120-D0D7-498C-86A5-E6F90B16FA86}"/>
    <dgm:cxn modelId="{DB5D47F1-BF46-472B-8723-AE60920363B7}" type="presOf" srcId="{669A4E0B-DCB9-4641-897C-7FDBD4FD8D78}" destId="{5447F8EF-DD4C-407A-B44C-E26B46B94EE6}" srcOrd="1" destOrd="0" presId="urn:microsoft.com/office/officeart/2005/8/layout/cycle8"/>
    <dgm:cxn modelId="{D453EDFA-4517-43BF-B07A-732C09611FF8}" type="presOf" srcId="{DCF9AC1D-29E5-482E-AA19-FA90C5DE97F6}" destId="{7470869E-8F50-4427-80C7-50B58967FDCC}" srcOrd="0" destOrd="0" presId="urn:microsoft.com/office/officeart/2005/8/layout/cycle8"/>
    <dgm:cxn modelId="{7C459170-4394-4155-A8C4-385257000A76}" type="presParOf" srcId="{45458BCC-34B4-489E-B59F-923F96B2B795}" destId="{7470869E-8F50-4427-80C7-50B58967FDCC}" srcOrd="0" destOrd="0" presId="urn:microsoft.com/office/officeart/2005/8/layout/cycle8"/>
    <dgm:cxn modelId="{C21206A5-35D7-47D6-860D-5B2987E2490C}" type="presParOf" srcId="{45458BCC-34B4-489E-B59F-923F96B2B795}" destId="{5D615468-664B-4868-B625-D14946145E73}" srcOrd="1" destOrd="0" presId="urn:microsoft.com/office/officeart/2005/8/layout/cycle8"/>
    <dgm:cxn modelId="{8F3A64C5-80EC-4471-BC0C-F46CF9EE1BFB}" type="presParOf" srcId="{45458BCC-34B4-489E-B59F-923F96B2B795}" destId="{451CFA10-7F4F-43D1-A826-A702656E6C4C}" srcOrd="2" destOrd="0" presId="urn:microsoft.com/office/officeart/2005/8/layout/cycle8"/>
    <dgm:cxn modelId="{A37450B0-B72E-4C2F-B1F7-73F3DAD17EC5}" type="presParOf" srcId="{45458BCC-34B4-489E-B59F-923F96B2B795}" destId="{09033607-0ED2-4DFD-8CF3-0036127C6A64}" srcOrd="3" destOrd="0" presId="urn:microsoft.com/office/officeart/2005/8/layout/cycle8"/>
    <dgm:cxn modelId="{B99A9D98-E49E-44F1-8D59-E84B65AC9BB7}" type="presParOf" srcId="{45458BCC-34B4-489E-B59F-923F96B2B795}" destId="{CE1CE05D-3DF9-4091-9B3F-CA4D33F2B417}" srcOrd="4" destOrd="0" presId="urn:microsoft.com/office/officeart/2005/8/layout/cycle8"/>
    <dgm:cxn modelId="{81C9B46C-60D6-429C-8860-CBDA2E71CFD3}" type="presParOf" srcId="{45458BCC-34B4-489E-B59F-923F96B2B795}" destId="{04CCD8C7-0AFD-461F-89D7-CF3D986E406F}" srcOrd="5" destOrd="0" presId="urn:microsoft.com/office/officeart/2005/8/layout/cycle8"/>
    <dgm:cxn modelId="{2F77F81E-DB60-4C22-8C4E-0781C4CD1BD3}" type="presParOf" srcId="{45458BCC-34B4-489E-B59F-923F96B2B795}" destId="{F8BD20E0-F9EB-47A7-B991-4A02CEE74D1F}" srcOrd="6" destOrd="0" presId="urn:microsoft.com/office/officeart/2005/8/layout/cycle8"/>
    <dgm:cxn modelId="{4C64609B-E2A6-46BD-B9C6-07766C2C584B}" type="presParOf" srcId="{45458BCC-34B4-489E-B59F-923F96B2B795}" destId="{3B19EF2B-4534-44D2-8A33-426BBD2F6B25}" srcOrd="7" destOrd="0" presId="urn:microsoft.com/office/officeart/2005/8/layout/cycle8"/>
    <dgm:cxn modelId="{9E578549-0A0C-4452-B7CA-350C068E7D1A}" type="presParOf" srcId="{45458BCC-34B4-489E-B59F-923F96B2B795}" destId="{F60B8837-1260-453C-8957-4F3C28D2B788}" srcOrd="8" destOrd="0" presId="urn:microsoft.com/office/officeart/2005/8/layout/cycle8"/>
    <dgm:cxn modelId="{29FCF4A0-CC4C-46CD-BFDC-AEB4DE68906A}" type="presParOf" srcId="{45458BCC-34B4-489E-B59F-923F96B2B795}" destId="{E7FC6F89-4703-400D-89B6-238CA0C241B3}" srcOrd="9" destOrd="0" presId="urn:microsoft.com/office/officeart/2005/8/layout/cycle8"/>
    <dgm:cxn modelId="{4D1B5682-D868-480A-B720-A22AB0601DAE}" type="presParOf" srcId="{45458BCC-34B4-489E-B59F-923F96B2B795}" destId="{22EA793B-3465-4233-A6FD-30A460B72CDC}" srcOrd="10" destOrd="0" presId="urn:microsoft.com/office/officeart/2005/8/layout/cycle8"/>
    <dgm:cxn modelId="{1C3C0BC7-252D-41B4-B36C-B52B84892BE6}" type="presParOf" srcId="{45458BCC-34B4-489E-B59F-923F96B2B795}" destId="{4E52F24A-4D28-45E4-84F3-726417590CDA}" srcOrd="11" destOrd="0" presId="urn:microsoft.com/office/officeart/2005/8/layout/cycle8"/>
    <dgm:cxn modelId="{AA54BF46-422B-4F88-9805-19FE1A5B217E}" type="presParOf" srcId="{45458BCC-34B4-489E-B59F-923F96B2B795}" destId="{1626539B-7328-4573-8E59-2FDBBFE10364}" srcOrd="12" destOrd="0" presId="urn:microsoft.com/office/officeart/2005/8/layout/cycle8"/>
    <dgm:cxn modelId="{ED59F869-BBC3-4EF6-A9D7-DF23FE44230C}" type="presParOf" srcId="{45458BCC-34B4-489E-B59F-923F96B2B795}" destId="{7C95FEAC-623C-4B11-AC59-D89D5F34BD70}" srcOrd="13" destOrd="0" presId="urn:microsoft.com/office/officeart/2005/8/layout/cycle8"/>
    <dgm:cxn modelId="{09C66335-E20A-439A-89F3-5B8DDD6C943A}" type="presParOf" srcId="{45458BCC-34B4-489E-B59F-923F96B2B795}" destId="{AA931508-3681-4801-B406-B02DE741D1C0}" srcOrd="14" destOrd="0" presId="urn:microsoft.com/office/officeart/2005/8/layout/cycle8"/>
    <dgm:cxn modelId="{1155C57B-C23F-4A1E-8CAB-DE0E25208DD2}" type="presParOf" srcId="{45458BCC-34B4-489E-B59F-923F96B2B795}" destId="{5447F8EF-DD4C-407A-B44C-E26B46B94EE6}" srcOrd="15" destOrd="0" presId="urn:microsoft.com/office/officeart/2005/8/layout/cycle8"/>
    <dgm:cxn modelId="{8766970F-744E-49CD-AAC3-61E17F3E141A}" type="presParOf" srcId="{45458BCC-34B4-489E-B59F-923F96B2B795}" destId="{575C435E-4053-440D-A32D-EA613FB463A3}" srcOrd="16" destOrd="0" presId="urn:microsoft.com/office/officeart/2005/8/layout/cycle8"/>
    <dgm:cxn modelId="{E0B7D3ED-C9AA-4642-929B-781F5A0C5077}" type="presParOf" srcId="{45458BCC-34B4-489E-B59F-923F96B2B795}" destId="{D6A8F711-420C-4672-A503-BFDA6B22385B}" srcOrd="17" destOrd="0" presId="urn:microsoft.com/office/officeart/2005/8/layout/cycle8"/>
    <dgm:cxn modelId="{7A8214B8-A365-401C-AD63-31D1E9513B52}" type="presParOf" srcId="{45458BCC-34B4-489E-B59F-923F96B2B795}" destId="{4B97CA94-F2CD-47C9-B409-FE1B2BF0380F}" srcOrd="18" destOrd="0" presId="urn:microsoft.com/office/officeart/2005/8/layout/cycle8"/>
    <dgm:cxn modelId="{62813A1B-B015-49B2-8B23-71A3E68E1C24}" type="presParOf" srcId="{45458BCC-34B4-489E-B59F-923F96B2B795}" destId="{AFEA8E4B-3E7F-45EA-BDBF-906B623DFFA7}" srcOrd="19"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F621E24-7357-411C-ACF5-E3DBDA01C4E8}" type="doc">
      <dgm:prSet loTypeId="urn:microsoft.com/office/officeart/2005/8/layout/vList6" loCatId="process" qsTypeId="urn:microsoft.com/office/officeart/2005/8/quickstyle/simple2" qsCatId="simple" csTypeId="urn:microsoft.com/office/officeart/2005/8/colors/colorful1" csCatId="colorful" phldr="1"/>
      <dgm:spPr/>
      <dgm:t>
        <a:bodyPr/>
        <a:lstStyle/>
        <a:p>
          <a:endParaRPr lang="en-CH"/>
        </a:p>
      </dgm:t>
    </dgm:pt>
    <dgm:pt modelId="{C3388A04-5927-4544-8C9D-E36EB7470974}">
      <dgm:prSet phldrT="[Text]" custT="1"/>
      <dgm:spPr/>
      <dgm:t>
        <a:bodyPr lIns="36000" tIns="36000" bIns="36000"/>
        <a:lstStyle/>
        <a:p>
          <a:pPr>
            <a:lnSpc>
              <a:spcPct val="100000"/>
            </a:lnSpc>
            <a:spcBef>
              <a:spcPts val="0"/>
            </a:spcBef>
            <a:spcAft>
              <a:spcPts val="0"/>
            </a:spcAft>
            <a:buClrTx/>
            <a:buSzTx/>
            <a:buFontTx/>
            <a:buNone/>
          </a:pPr>
          <a:r>
            <a:rPr kumimoji="0" lang="en-US" sz="900" b="0" i="0" u="none" strike="noStrike" cap="none" spc="0" normalizeH="0" baseline="0" noProof="0">
              <a:ln/>
              <a:effectLst/>
              <a:uLnTx/>
              <a:uFillTx/>
              <a:latin typeface="+mn-lt"/>
              <a:sym typeface="Century Gothic"/>
            </a:rPr>
            <a:t>Ensure available accessible, </a:t>
          </a:r>
          <a:r>
            <a:rPr lang="en-US" sz="900" b="0">
              <a:latin typeface="+mn-lt"/>
              <a:sym typeface="Century Gothic"/>
            </a:rPr>
            <a:t>acceptable and quality </a:t>
          </a:r>
          <a:r>
            <a:rPr kumimoji="0" lang="en-US" sz="900" b="0" i="0" u="none" strike="noStrike" cap="none" spc="0" normalizeH="0" baseline="0" noProof="0">
              <a:ln/>
              <a:effectLst/>
              <a:uLnTx/>
              <a:uFillTx/>
              <a:latin typeface="+mn-lt"/>
              <a:sym typeface="Century Gothic"/>
            </a:rPr>
            <a:t>HIV treatment and care for people living with HIV</a:t>
          </a:r>
          <a:endParaRPr lang="en-CH" sz="900" b="0">
            <a:latin typeface="+mn-lt"/>
          </a:endParaRPr>
        </a:p>
      </dgm:t>
    </dgm:pt>
    <dgm:pt modelId="{C897F9C6-865C-4E34-A875-4BE48407D4F0}" type="parTrans" cxnId="{E9E2D2CF-3467-4C7D-911F-A5E10355BE76}">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A230F350-70E8-4DB3-A5D7-91CB76EDFB09}" type="sibTrans" cxnId="{E9E2D2CF-3467-4C7D-911F-A5E10355BE76}">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479ED9EA-CA45-4BF2-839C-479F63514768}">
      <dgm:prSet phldrT="[Text]" custT="1"/>
      <dgm:spPr/>
      <dgm:t>
        <a:bodyPr lIns="144000" tIns="72000" rIns="0" bIns="72000" anchor="ctr" anchorCtr="0"/>
        <a:lstStyle/>
        <a:p>
          <a:pPr marL="72000" indent="-72000">
            <a:lnSpc>
              <a:spcPct val="100000"/>
            </a:lnSpc>
            <a:spcBef>
              <a:spcPts val="0"/>
            </a:spcBef>
            <a:spcAft>
              <a:spcPts val="300"/>
            </a:spcAft>
          </a:pPr>
          <a:r>
            <a:rPr lang="en-US" sz="850" b="0">
              <a:latin typeface="+mn-lt"/>
            </a:rPr>
            <a:t>95% of people living with HIV know their status</a:t>
          </a:r>
          <a:endParaRPr lang="en-CH" sz="850" b="0">
            <a:latin typeface="+mn-lt"/>
          </a:endParaRPr>
        </a:p>
      </dgm:t>
    </dgm:pt>
    <dgm:pt modelId="{C6E6B85C-E728-45CB-A784-3BEC6C7DAAD9}" type="parTrans" cxnId="{CD89B764-E7A4-44B4-9066-29672D0C20C1}">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8D23540D-F262-4093-8AF6-2FBC10958453}" type="sibTrans" cxnId="{CD89B764-E7A4-44B4-9066-29672D0C20C1}">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8E413F7E-9709-4CFB-848F-73FAB25FE42F}">
      <dgm:prSet phldrT="[Text]" custT="1"/>
      <dgm:spPr/>
      <dgm:t>
        <a:bodyPr lIns="36000" tIns="36000" bIns="36000"/>
        <a:lstStyle/>
        <a:p>
          <a:pPr>
            <a:lnSpc>
              <a:spcPct val="100000"/>
            </a:lnSpc>
            <a:spcBef>
              <a:spcPts val="0"/>
            </a:spcBef>
            <a:spcAft>
              <a:spcPts val="0"/>
            </a:spcAft>
          </a:pPr>
          <a:r>
            <a:rPr lang="en-US" sz="850" b="0">
              <a:latin typeface="+mn-lt"/>
            </a:rPr>
            <a:t>Scale-up HIV prevention options that brings together biomedical, structural, and behavioural interventions</a:t>
          </a:r>
          <a:endParaRPr lang="en-CH" sz="850" b="0">
            <a:latin typeface="+mn-lt"/>
          </a:endParaRPr>
        </a:p>
      </dgm:t>
    </dgm:pt>
    <dgm:pt modelId="{79D6DD5E-D51A-413E-B96F-B041FBFC941D}" type="parTrans" cxnId="{6E4C2E09-AC96-4ABB-84D6-C661F0F15082}">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08E2A8C1-1D89-4D1D-9E79-66AA4E976234}" type="sibTrans" cxnId="{6E4C2E09-AC96-4ABB-84D6-C661F0F15082}">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722D4E92-9ED6-4C11-9EA3-DBC570DF142F}">
      <dgm:prSet custT="1"/>
      <dgm:spPr/>
      <dgm:t>
        <a:bodyPr lIns="144000" tIns="72000" rIns="0" bIns="72000" anchor="ctr" anchorCtr="0"/>
        <a:lstStyle/>
        <a:p>
          <a:pPr marL="72000" indent="-72000">
            <a:lnSpc>
              <a:spcPct val="100000"/>
            </a:lnSpc>
            <a:spcBef>
              <a:spcPts val="0"/>
            </a:spcBef>
            <a:spcAft>
              <a:spcPts val="300"/>
            </a:spcAft>
          </a:pPr>
          <a:r>
            <a:rPr lang="en-US" sz="850" b="0">
              <a:latin typeface="+mn-lt"/>
            </a:rPr>
            <a:t>95% of people living with HIV who know their status receive treatment</a:t>
          </a:r>
          <a:endParaRPr lang="en-CH" sz="850" b="0">
            <a:latin typeface="+mn-lt"/>
          </a:endParaRPr>
        </a:p>
      </dgm:t>
    </dgm:pt>
    <dgm:pt modelId="{B05E9131-D65E-4CF9-9529-8C53FBB447C5}" type="parTrans" cxnId="{C2E328BA-5A0C-4E1F-AACE-E3711F892041}">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72C1EA1F-FAC5-41A6-BD79-7DBA9F898D57}" type="sibTrans" cxnId="{C2E328BA-5A0C-4E1F-AACE-E3711F892041}">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02F30312-7200-453F-89B3-945A057808E5}">
      <dgm:prSet custT="1"/>
      <dgm:spPr/>
      <dgm:t>
        <a:bodyPr lIns="144000" tIns="72000" rIns="0" bIns="72000" anchor="ctr" anchorCtr="0"/>
        <a:lstStyle/>
        <a:p>
          <a:pPr marL="72000" indent="-72000">
            <a:lnSpc>
              <a:spcPct val="100000"/>
            </a:lnSpc>
            <a:spcBef>
              <a:spcPts val="0"/>
            </a:spcBef>
            <a:spcAft>
              <a:spcPts val="300"/>
            </a:spcAft>
          </a:pPr>
          <a:r>
            <a:rPr kumimoji="0" lang="en-US" sz="850" b="0" i="0" u="none" strike="noStrike" cap="none" spc="0" normalizeH="0" baseline="0" noProof="0">
              <a:ln/>
              <a:effectLst/>
              <a:uLnTx/>
              <a:uFillTx/>
              <a:latin typeface="+mn-lt"/>
              <a:ea typeface="ＭＳ Ｐゴシック" panose="020B0600070205080204" pitchFamily="34" charset="-128"/>
              <a:cs typeface="+mn-cs"/>
            </a:rPr>
            <a:t>95% of people living with HIV who are on treatment have suppressed viral loads</a:t>
          </a:r>
          <a:endParaRPr lang="en-CH" sz="850" b="0">
            <a:latin typeface="+mn-lt"/>
          </a:endParaRPr>
        </a:p>
      </dgm:t>
    </dgm:pt>
    <dgm:pt modelId="{CA36D7AD-68B9-45CB-BC5E-8510D2611782}" type="parTrans" cxnId="{43B2E31F-18CE-415A-B5FC-89FF0CBFB2B5}">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29F108C4-011C-4E14-AA14-6EFEFF6C58E6}" type="sibTrans" cxnId="{43B2E31F-18CE-415A-B5FC-89FF0CBFB2B5}">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B25201B0-41AB-43DE-AEC8-26D27A1ECE7D}">
      <dgm:prSet phldrT="[Text]" custT="1"/>
      <dgm:spPr/>
      <dgm:t>
        <a:bodyPr lIns="144000" tIns="72000" rIns="0" bIns="72000" anchor="ctr" anchorCtr="0"/>
        <a:lstStyle/>
        <a:p>
          <a:pPr marL="72000" indent="-72000">
            <a:lnSpc>
              <a:spcPct val="100000"/>
            </a:lnSpc>
            <a:spcBef>
              <a:spcPts val="0"/>
            </a:spcBef>
            <a:spcAft>
              <a:spcPts val="300"/>
            </a:spcAft>
          </a:pPr>
          <a:r>
            <a:rPr lang="en-US" sz="850" b="0">
              <a:latin typeface="+mn-lt"/>
            </a:rPr>
            <a:t>90% of people in need of prevention use prevention options (PrEP, </a:t>
          </a:r>
          <a:br>
            <a:rPr lang="en-US" sz="850" b="0">
              <a:latin typeface="+mn-lt"/>
            </a:rPr>
          </a:br>
          <a:r>
            <a:rPr lang="en-US" sz="850" b="0">
              <a:latin typeface="+mn-lt"/>
            </a:rPr>
            <a:t>PEP, condoms, NSP, OAT)</a:t>
          </a:r>
          <a:endParaRPr lang="en-CH" sz="850" b="0">
            <a:latin typeface="+mn-lt"/>
          </a:endParaRPr>
        </a:p>
      </dgm:t>
    </dgm:pt>
    <dgm:pt modelId="{C0C3E2C5-43E9-4036-8F6B-E339ADFC10BF}" type="parTrans" cxnId="{17245B22-9C65-4783-8B59-69839A141A8F}">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D465500C-BE01-4C7F-986D-4511C113552B}" type="sibTrans" cxnId="{17245B22-9C65-4783-8B59-69839A141A8F}">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EF3764AB-2AA4-4712-83B9-C3CB0F065440}">
      <dgm:prSet custT="1">
        <dgm:style>
          <a:lnRef idx="1">
            <a:schemeClr val="accent4"/>
          </a:lnRef>
          <a:fillRef idx="3">
            <a:schemeClr val="accent4"/>
          </a:fillRef>
          <a:effectRef idx="2">
            <a:schemeClr val="accent4"/>
          </a:effectRef>
          <a:fontRef idx="minor">
            <a:schemeClr val="lt1"/>
          </a:fontRef>
        </dgm:style>
      </dgm:prSet>
      <dgm:spPr/>
      <dgm:t>
        <a:bodyPr lIns="36000" tIns="36000" rIns="36000" bIns="36000" anchor="ctr" anchorCtr="0"/>
        <a:lstStyle/>
        <a:p>
          <a:pPr>
            <a:lnSpc>
              <a:spcPct val="100000"/>
            </a:lnSpc>
            <a:spcBef>
              <a:spcPts val="0"/>
            </a:spcBef>
            <a:spcAft>
              <a:spcPts val="0"/>
            </a:spcAft>
          </a:pPr>
          <a:r>
            <a:rPr lang="en-US" sz="900" b="0">
              <a:latin typeface="+mn-lt"/>
            </a:rPr>
            <a:t>End stigma and discrimination and uphold human rights and gender equality in the HIV response</a:t>
          </a:r>
          <a:endParaRPr lang="en-CH" sz="900" b="0">
            <a:latin typeface="+mn-lt"/>
          </a:endParaRPr>
        </a:p>
      </dgm:t>
    </dgm:pt>
    <dgm:pt modelId="{35783FFF-2E0A-4353-9EFB-B6A43927CD03}" type="parTrans" cxnId="{7405225C-F964-4195-9A2F-F36FE1D176EC}">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607A9CA0-B4DD-4A83-A0A9-4C88952CC4C7}" type="sibTrans" cxnId="{7405225C-F964-4195-9A2F-F36FE1D176EC}">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C40A0133-3DA2-4181-AB0B-23DA8E87BCB6}">
      <dgm:prSet custT="1"/>
      <dgm:spPr/>
      <dgm:t>
        <a:bodyPr lIns="144000" tIns="72000" rIns="0" bIns="72000" anchor="ctr" anchorCtr="0"/>
        <a:lstStyle/>
        <a:p>
          <a:pPr marL="72000" indent="-72000">
            <a:lnSpc>
              <a:spcPct val="100000"/>
            </a:lnSpc>
            <a:spcBef>
              <a:spcPts val="0"/>
            </a:spcBef>
            <a:spcAft>
              <a:spcPts val="300"/>
            </a:spcAft>
          </a:pPr>
          <a:r>
            <a:rPr lang="en-US" sz="850" b="0">
              <a:latin typeface="+mn-lt"/>
            </a:rPr>
            <a:t>&lt;10% of people living with HIV or key and vulnerable populations experience stigma and discrimination  </a:t>
          </a:r>
          <a:endParaRPr lang="en-CH" sz="850" b="0">
            <a:latin typeface="+mn-lt"/>
          </a:endParaRPr>
        </a:p>
      </dgm:t>
    </dgm:pt>
    <dgm:pt modelId="{0E59FAF1-3473-4ED4-87C8-0E4ACD696085}" type="parTrans" cxnId="{97D6C098-DFC9-4165-B5A3-B155816536D1}">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3A50466C-C90F-4508-9794-B943BE2FD010}" type="sibTrans" cxnId="{97D6C098-DFC9-4165-B5A3-B155816536D1}">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D2CF93B6-0385-4570-836C-A82483A1D66F}">
      <dgm:prSet custT="1"/>
      <dgm:spPr/>
      <dgm:t>
        <a:bodyPr lIns="144000" tIns="72000" rIns="0" bIns="72000" anchor="ctr" anchorCtr="0"/>
        <a:lstStyle/>
        <a:p>
          <a:pPr marL="72000" indent="-72000">
            <a:lnSpc>
              <a:spcPct val="100000"/>
            </a:lnSpc>
            <a:spcBef>
              <a:spcPts val="0"/>
            </a:spcBef>
            <a:spcAft>
              <a:spcPts val="300"/>
            </a:spcAft>
          </a:pPr>
          <a:r>
            <a:rPr lang="en-US" sz="850" b="0">
              <a:latin typeface="+mn-lt"/>
            </a:rPr>
            <a:t>&lt; 10% experience gender inequality or violence</a:t>
          </a:r>
          <a:endParaRPr lang="en-CH" sz="850" b="0">
            <a:latin typeface="+mn-lt"/>
          </a:endParaRPr>
        </a:p>
      </dgm:t>
    </dgm:pt>
    <dgm:pt modelId="{31592B6A-C619-4AAD-B283-EF483E16D19C}" type="parTrans" cxnId="{CE8CBB3A-09B4-4536-A09E-946CA25FA1A9}">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9B513C3E-015E-4AC2-834A-EDA8C2CCCD33}" type="sibTrans" cxnId="{CE8CBB3A-09B4-4536-A09E-946CA25FA1A9}">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4CB446AB-6EF5-40B2-AE89-399B00257033}">
      <dgm:prSet custT="1"/>
      <dgm:spPr/>
      <dgm:t>
        <a:bodyPr lIns="144000" tIns="72000" rIns="0" bIns="72000" anchor="ctr" anchorCtr="0"/>
        <a:lstStyle/>
        <a:p>
          <a:pPr marL="72000" indent="-72000">
            <a:lnSpc>
              <a:spcPct val="100000"/>
            </a:lnSpc>
            <a:spcBef>
              <a:spcPts val="0"/>
            </a:spcBef>
            <a:spcAft>
              <a:spcPts val="300"/>
            </a:spcAft>
          </a:pPr>
          <a:r>
            <a:rPr lang="en-US" sz="850" b="0">
              <a:latin typeface="+mn-lt"/>
            </a:rPr>
            <a:t>&lt;10% of countries have punitive legal and policy environments that restrict access to services</a:t>
          </a:r>
          <a:endParaRPr lang="en-CH" sz="850" b="0">
            <a:latin typeface="+mn-lt"/>
          </a:endParaRPr>
        </a:p>
      </dgm:t>
    </dgm:pt>
    <dgm:pt modelId="{53707347-7B5F-4429-A5F6-6492D9609E65}" type="parTrans" cxnId="{EDB995BA-3922-43EA-A04E-FD984A7188E3}">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DBFCBD88-845D-4AF4-8431-3E64EFCC2635}" type="sibTrans" cxnId="{EDB995BA-3922-43EA-A04E-FD984A7188E3}">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22FA9AFE-A411-43CF-955D-C03570C713F0}">
      <dgm:prSet custT="1"/>
      <dgm:spPr/>
      <dgm:t>
        <a:bodyPr lIns="36000" tIns="36000" bIns="36000"/>
        <a:lstStyle/>
        <a:p>
          <a:pPr>
            <a:lnSpc>
              <a:spcPct val="100000"/>
            </a:lnSpc>
            <a:spcBef>
              <a:spcPts val="0"/>
            </a:spcBef>
            <a:spcAft>
              <a:spcPts val="0"/>
            </a:spcAft>
          </a:pPr>
          <a:r>
            <a:rPr lang="en-US" sz="900" b="0">
              <a:latin typeface="+mn-lt"/>
            </a:rPr>
            <a:t>Ensure community leadership in the HIV response</a:t>
          </a:r>
          <a:endParaRPr lang="en-CH" sz="900" b="0">
            <a:latin typeface="+mn-lt"/>
          </a:endParaRPr>
        </a:p>
      </dgm:t>
    </dgm:pt>
    <dgm:pt modelId="{302DD76E-F305-4C41-BD56-71AACD37DCBF}" type="parTrans" cxnId="{639B6E03-0B3B-4393-BF4D-BEC11A7709F0}">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73D1CFE5-1B3C-4359-9397-259D0B5858BB}" type="sibTrans" cxnId="{639B6E03-0B3B-4393-BF4D-BEC11A7709F0}">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E489CBDC-CE31-45FF-A42D-618DE80E3F61}">
      <dgm:prSet custT="1"/>
      <dgm:spPr/>
      <dgm:t>
        <a:bodyPr lIns="144000" tIns="72000" rIns="0" bIns="72000" anchor="ctr" anchorCtr="0"/>
        <a:lstStyle/>
        <a:p>
          <a:pPr marL="72000" indent="-72000">
            <a:lnSpc>
              <a:spcPct val="100000"/>
            </a:lnSpc>
            <a:spcBef>
              <a:spcPts val="0"/>
            </a:spcBef>
            <a:spcAft>
              <a:spcPts val="300"/>
            </a:spcAft>
          </a:pPr>
          <a:r>
            <a:rPr lang="en-US" sz="850" b="0">
              <a:latin typeface="+mn-lt"/>
            </a:rPr>
            <a:t>CLO deliver 80% of prevention options</a:t>
          </a:r>
          <a:endParaRPr lang="en-CH" sz="850" b="0">
            <a:latin typeface="+mn-lt"/>
          </a:endParaRPr>
        </a:p>
      </dgm:t>
    </dgm:pt>
    <dgm:pt modelId="{81227838-F6FC-4D5B-8C09-2EAEAB1C1AE3}" type="parTrans" cxnId="{FAFF64F3-BB37-446A-8075-1EFDC6F2656D}">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42E59765-3792-43A5-8CF7-B0CF64DA45F5}" type="sibTrans" cxnId="{FAFF64F3-BB37-446A-8075-1EFDC6F2656D}">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9E2B7982-31F1-4062-A0C1-C9DCE62FAEEE}">
      <dgm:prSet custT="1"/>
      <dgm:spPr/>
      <dgm:t>
        <a:bodyPr lIns="144000" tIns="72000" rIns="0" bIns="72000" anchor="ctr" anchorCtr="0"/>
        <a:lstStyle/>
        <a:p>
          <a:pPr marL="72000" indent="-72000">
            <a:lnSpc>
              <a:spcPct val="100000"/>
            </a:lnSpc>
            <a:spcBef>
              <a:spcPts val="0"/>
            </a:spcBef>
            <a:spcAft>
              <a:spcPts val="300"/>
            </a:spcAft>
          </a:pPr>
          <a:r>
            <a:rPr lang="en-US" sz="850" b="0">
              <a:latin typeface="+mn-lt"/>
            </a:rPr>
            <a:t>CLO deliver 60% of societal enabler programmes</a:t>
          </a:r>
          <a:endParaRPr lang="en-CH" sz="850" b="0">
            <a:latin typeface="+mn-lt"/>
          </a:endParaRPr>
        </a:p>
      </dgm:t>
    </dgm:pt>
    <dgm:pt modelId="{18A287B4-426D-42B6-A678-DFA6AE5D2036}" type="parTrans" cxnId="{EA3F3C6D-5EB1-46D1-B15B-0C1147331290}">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D2DFE670-005A-4624-B65E-E3AB06F9C2AE}" type="sibTrans" cxnId="{EA3F3C6D-5EB1-46D1-B15B-0C1147331290}">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713A1738-4F28-49A5-B0EF-F8348291CB55}">
      <dgm:prSet custT="1"/>
      <dgm:spPr/>
      <dgm:t>
        <a:bodyPr lIns="36000" tIns="36000" bIns="36000"/>
        <a:lstStyle/>
        <a:p>
          <a:pPr>
            <a:lnSpc>
              <a:spcPct val="100000"/>
            </a:lnSpc>
            <a:spcBef>
              <a:spcPts val="0"/>
            </a:spcBef>
            <a:spcAft>
              <a:spcPts val="0"/>
            </a:spcAft>
          </a:pPr>
          <a:r>
            <a:rPr lang="en-US" sz="900" b="0">
              <a:latin typeface="+mn-lt"/>
            </a:rPr>
            <a:t> Integrate HIV services with primary health care, broader health systems and other sectors</a:t>
          </a:r>
          <a:endParaRPr lang="en-CH" sz="900" b="0">
            <a:latin typeface="+mn-lt"/>
          </a:endParaRPr>
        </a:p>
      </dgm:t>
    </dgm:pt>
    <dgm:pt modelId="{2220DDA9-F89F-4A18-BFCA-9A00D4F2E7CE}" type="parTrans" cxnId="{959B6D29-7872-45E3-B9BF-48065A8D0D30}">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64227AB1-640B-4E45-8A3B-2EDC20125D80}" type="sibTrans" cxnId="{959B6D29-7872-45E3-B9BF-48065A8D0D30}">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DFB3B5C5-91A3-4AAA-96FC-2C85FB65C729}">
      <dgm:prSet custT="1">
        <dgm:style>
          <a:lnRef idx="1">
            <a:schemeClr val="dk1"/>
          </a:lnRef>
          <a:fillRef idx="2">
            <a:schemeClr val="dk1"/>
          </a:fillRef>
          <a:effectRef idx="1">
            <a:schemeClr val="dk1"/>
          </a:effectRef>
          <a:fontRef idx="minor">
            <a:schemeClr val="dk1"/>
          </a:fontRef>
        </dgm:style>
      </dgm:prSet>
      <dgm:spPr/>
      <dgm:t>
        <a:bodyPr lIns="36000" tIns="36000" rIns="36000" bIns="36000" anchor="ctr" anchorCtr="0"/>
        <a:lstStyle/>
        <a:p>
          <a:pPr>
            <a:lnSpc>
              <a:spcPct val="100000"/>
            </a:lnSpc>
            <a:spcBef>
              <a:spcPts val="0"/>
            </a:spcBef>
            <a:spcAft>
              <a:spcPts val="0"/>
            </a:spcAft>
          </a:pPr>
          <a:r>
            <a:rPr lang="en-US" sz="900" b="0">
              <a:latin typeface="+mn-lt"/>
            </a:rPr>
            <a:t>Ensure sustainable financing for a people-centred national and global HIV response</a:t>
          </a:r>
          <a:endParaRPr lang="en-CH" sz="900" b="0">
            <a:latin typeface="+mn-lt"/>
          </a:endParaRPr>
        </a:p>
      </dgm:t>
    </dgm:pt>
    <dgm:pt modelId="{3B23612E-6654-4454-849C-996E1E497677}" type="parTrans" cxnId="{F45E14DB-9FEB-4859-B96C-3D6ED166D429}">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1638E6F9-8428-4BB5-A9A0-70B29C15869C}" type="sibTrans" cxnId="{F45E14DB-9FEB-4859-B96C-3D6ED166D429}">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7EE06B6E-2220-47B9-AC00-E3111F33B8E0}">
      <dgm:prSet custT="1"/>
      <dgm:spPr>
        <a:solidFill>
          <a:schemeClr val="bg1">
            <a:lumMod val="85000"/>
            <a:alpha val="90000"/>
          </a:schemeClr>
        </a:solidFill>
        <a:ln>
          <a:solidFill>
            <a:schemeClr val="bg1">
              <a:lumMod val="85000"/>
              <a:alpha val="90000"/>
            </a:schemeClr>
          </a:solidFill>
        </a:ln>
      </dgm:spPr>
      <dgm:t>
        <a:bodyPr lIns="144000" tIns="72000" rIns="0" bIns="72000" anchor="ctr" anchorCtr="0"/>
        <a:lstStyle/>
        <a:p>
          <a:pPr marL="72000" indent="-72000">
            <a:lnSpc>
              <a:spcPct val="100000"/>
            </a:lnSpc>
            <a:spcBef>
              <a:spcPts val="0"/>
            </a:spcBef>
            <a:spcAft>
              <a:spcPts val="300"/>
            </a:spcAft>
          </a:pPr>
          <a:r>
            <a:rPr lang="en-US" sz="850" b="0">
              <a:latin typeface="+mn-lt"/>
            </a:rPr>
            <a:t>Reduce out of pocket expenses for HIV by XX% in line with UHC</a:t>
          </a:r>
          <a:endParaRPr lang="en-CH" sz="850" b="0">
            <a:latin typeface="+mn-lt"/>
          </a:endParaRPr>
        </a:p>
      </dgm:t>
    </dgm:pt>
    <dgm:pt modelId="{07932791-9CD6-46D8-882F-037E11CB3619}" type="parTrans" cxnId="{FDEEC678-CF03-4A37-BCFA-8375FD8C9E41}">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353014C4-C5AE-4DE3-9587-0FA1C3AC825C}" type="sibTrans" cxnId="{FDEEC678-CF03-4A37-BCFA-8375FD8C9E41}">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107FCA7A-CF83-4EF3-B3A7-E4C07D4BEB6A}">
      <dgm:prSet custT="1"/>
      <dgm:spPr>
        <a:solidFill>
          <a:schemeClr val="bg1">
            <a:lumMod val="85000"/>
            <a:alpha val="90000"/>
          </a:schemeClr>
        </a:solidFill>
        <a:ln>
          <a:solidFill>
            <a:schemeClr val="bg1">
              <a:lumMod val="85000"/>
              <a:alpha val="90000"/>
            </a:schemeClr>
          </a:solidFill>
        </a:ln>
      </dgm:spPr>
      <dgm:t>
        <a:bodyPr lIns="144000" tIns="72000" rIns="0" bIns="72000" anchor="ctr" anchorCtr="0"/>
        <a:lstStyle/>
        <a:p>
          <a:pPr marL="72000" indent="-72000">
            <a:lnSpc>
              <a:spcPct val="100000"/>
            </a:lnSpc>
            <a:spcBef>
              <a:spcPts val="0"/>
            </a:spcBef>
            <a:spcAft>
              <a:spcPts val="300"/>
            </a:spcAft>
          </a:pPr>
          <a:r>
            <a:rPr lang="en-US" sz="850" b="0">
              <a:latin typeface="+mn-lt"/>
            </a:rPr>
            <a:t>Increase percentage of HIV expenditure that is domestic</a:t>
          </a:r>
          <a:endParaRPr lang="en-CH" sz="850" b="0">
            <a:latin typeface="+mn-lt"/>
          </a:endParaRPr>
        </a:p>
      </dgm:t>
    </dgm:pt>
    <dgm:pt modelId="{33AF29C0-9E74-4563-AECD-B77EF1BFFEDB}" type="parTrans" cxnId="{E7F948D9-B8C2-43B0-A676-8CB8CBC62140}">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39D533B6-8C2D-4871-BAF3-5AF8A7C1767D}" type="sibTrans" cxnId="{E7F948D9-B8C2-43B0-A676-8CB8CBC62140}">
      <dgm:prSet/>
      <dgm:spPr/>
      <dgm:t>
        <a:bodyPr/>
        <a:lstStyle/>
        <a:p>
          <a:pPr>
            <a:lnSpc>
              <a:spcPct val="100000"/>
            </a:lnSpc>
            <a:spcBef>
              <a:spcPts val="0"/>
            </a:spcBef>
            <a:spcAft>
              <a:spcPts val="0"/>
            </a:spcAft>
          </a:pPr>
          <a:endParaRPr lang="en-CH" sz="850" b="0">
            <a:solidFill>
              <a:sysClr val="windowText" lastClr="000000"/>
            </a:solidFill>
            <a:latin typeface="+mn-lt"/>
          </a:endParaRPr>
        </a:p>
      </dgm:t>
    </dgm:pt>
    <dgm:pt modelId="{494E06C7-A020-4FFF-9BC4-9EE76B685A60}">
      <dgm:prSet custT="1"/>
      <dgm:spPr/>
      <dgm:t>
        <a:bodyPr lIns="144000" tIns="72000" rIns="0" bIns="72000" anchor="ctr" anchorCtr="0"/>
        <a:lstStyle/>
        <a:p>
          <a:pPr marL="72000" indent="-72000">
            <a:lnSpc>
              <a:spcPct val="100000"/>
            </a:lnSpc>
            <a:spcBef>
              <a:spcPts val="0"/>
            </a:spcBef>
            <a:spcAft>
              <a:spcPts val="300"/>
            </a:spcAft>
          </a:pPr>
          <a:r>
            <a:rPr lang="en-US" sz="850" b="0">
              <a:latin typeface="+mn-lt"/>
            </a:rPr>
            <a:t>Community led-organizations (CLO) deliver 30% of testing and treatment support services </a:t>
          </a:r>
          <a:endParaRPr lang="en-CH" sz="850" b="0">
            <a:latin typeface="+mn-lt"/>
          </a:endParaRPr>
        </a:p>
      </dgm:t>
    </dgm:pt>
    <dgm:pt modelId="{442CDFD4-3458-47DA-A09E-24AFF9E34211}" type="parTrans" cxnId="{6768389E-05C8-4AE3-84BA-26A2FFF766C1}">
      <dgm:prSet/>
      <dgm:spPr/>
      <dgm:t>
        <a:bodyPr/>
        <a:lstStyle/>
        <a:p>
          <a:endParaRPr lang="en-CH" sz="850" b="0">
            <a:solidFill>
              <a:sysClr val="windowText" lastClr="000000"/>
            </a:solidFill>
            <a:latin typeface="+mn-lt"/>
          </a:endParaRPr>
        </a:p>
      </dgm:t>
    </dgm:pt>
    <dgm:pt modelId="{8F9CEEE1-291A-4191-8371-EDCBA98D2828}" type="sibTrans" cxnId="{6768389E-05C8-4AE3-84BA-26A2FFF766C1}">
      <dgm:prSet/>
      <dgm:spPr/>
      <dgm:t>
        <a:bodyPr/>
        <a:lstStyle/>
        <a:p>
          <a:endParaRPr lang="en-CH" sz="850" b="0">
            <a:solidFill>
              <a:sysClr val="windowText" lastClr="000000"/>
            </a:solidFill>
            <a:latin typeface="+mn-lt"/>
          </a:endParaRPr>
        </a:p>
      </dgm:t>
    </dgm:pt>
    <dgm:pt modelId="{6A63CFAB-E607-4930-A2D9-1FDDAD8CEBF8}">
      <dgm:prSet custT="1"/>
      <dgm:spPr/>
      <dgm:t>
        <a:bodyPr lIns="144000" tIns="72000" rIns="0" bIns="72000" anchor="ctr" anchorCtr="0"/>
        <a:lstStyle/>
        <a:p>
          <a:pPr marL="72000" indent="-72000">
            <a:lnSpc>
              <a:spcPct val="100000"/>
            </a:lnSpc>
            <a:spcBef>
              <a:spcPts val="0"/>
            </a:spcBef>
            <a:spcAft>
              <a:spcPts val="300"/>
            </a:spcAft>
          </a:pPr>
          <a:r>
            <a:rPr lang="en-US" sz="850" b="0">
              <a:latin typeface="+mn-lt"/>
            </a:rPr>
            <a:t>95% of people who are receiving HIV prevention or treatment services also receive needed SRH services (including for STIs)</a:t>
          </a:r>
          <a:endParaRPr lang="en-CH" sz="850" b="0">
            <a:latin typeface="+mn-lt"/>
          </a:endParaRPr>
        </a:p>
      </dgm:t>
    </dgm:pt>
    <dgm:pt modelId="{7AFE459C-FB97-43FA-AF05-8E5A11644881}" type="parTrans" cxnId="{21EE0250-E216-46C3-96A8-C0DE967F0BB8}">
      <dgm:prSet/>
      <dgm:spPr/>
      <dgm:t>
        <a:bodyPr/>
        <a:lstStyle/>
        <a:p>
          <a:endParaRPr lang="en-CH" sz="850" b="0">
            <a:solidFill>
              <a:sysClr val="windowText" lastClr="000000"/>
            </a:solidFill>
            <a:latin typeface="+mn-lt"/>
          </a:endParaRPr>
        </a:p>
      </dgm:t>
    </dgm:pt>
    <dgm:pt modelId="{CC538315-8AFC-4B77-9B85-F3BB6A00A204}" type="sibTrans" cxnId="{21EE0250-E216-46C3-96A8-C0DE967F0BB8}">
      <dgm:prSet/>
      <dgm:spPr/>
      <dgm:t>
        <a:bodyPr/>
        <a:lstStyle/>
        <a:p>
          <a:endParaRPr lang="en-CH" sz="850" b="0">
            <a:solidFill>
              <a:sysClr val="windowText" lastClr="000000"/>
            </a:solidFill>
            <a:latin typeface="+mn-lt"/>
          </a:endParaRPr>
        </a:p>
      </dgm:t>
    </dgm:pt>
    <dgm:pt modelId="{50F8481C-3736-4D81-92D1-45C775F6AC99}">
      <dgm:prSet custT="1"/>
      <dgm:spPr>
        <a:solidFill>
          <a:schemeClr val="bg1">
            <a:lumMod val="85000"/>
            <a:alpha val="90000"/>
          </a:schemeClr>
        </a:solidFill>
        <a:ln>
          <a:solidFill>
            <a:schemeClr val="bg1">
              <a:lumMod val="85000"/>
              <a:alpha val="90000"/>
            </a:schemeClr>
          </a:solidFill>
        </a:ln>
      </dgm:spPr>
      <dgm:t>
        <a:bodyPr lIns="144000" tIns="72000" rIns="0" bIns="72000" anchor="ctr" anchorCtr="0"/>
        <a:lstStyle/>
        <a:p>
          <a:pPr marL="72000" indent="-72000">
            <a:lnSpc>
              <a:spcPct val="100000"/>
            </a:lnSpc>
            <a:spcBef>
              <a:spcPts val="0"/>
            </a:spcBef>
            <a:spcAft>
              <a:spcPts val="300"/>
            </a:spcAft>
          </a:pPr>
          <a:r>
            <a:rPr lang="en-US" sz="850" b="0">
              <a:latin typeface="+mn-lt"/>
              <a:ea typeface="ＭＳ Ｐゴシック" panose="020B0600070205080204" pitchFamily="34" charset="-128"/>
            </a:rPr>
            <a:t>US$xxx billion mobilized for </a:t>
          </a:r>
          <a:r>
            <a:rPr kumimoji="0" lang="en-US" sz="850" b="0" i="0" u="none" strike="noStrike" cap="none" spc="0" normalizeH="0" baseline="0" noProof="0">
              <a:ln/>
              <a:effectLst/>
              <a:uLnTx/>
              <a:uFillTx/>
              <a:latin typeface="+mn-lt"/>
              <a:ea typeface="ＭＳ Ｐゴシック" panose="020B0600070205080204" pitchFamily="34" charset="-128"/>
              <a:cs typeface="+mn-cs"/>
            </a:rPr>
            <a:t>HIV investments for low-and middle-income countries</a:t>
          </a:r>
          <a:endParaRPr lang="en-CH" sz="850" b="0">
            <a:latin typeface="+mn-lt"/>
          </a:endParaRPr>
        </a:p>
      </dgm:t>
    </dgm:pt>
    <dgm:pt modelId="{00F08BFA-F88E-48C1-90BF-7EF1CA6817C3}" type="parTrans" cxnId="{95DD0936-6C83-4EEE-B786-9EFF377E1315}">
      <dgm:prSet/>
      <dgm:spPr/>
      <dgm:t>
        <a:bodyPr/>
        <a:lstStyle/>
        <a:p>
          <a:endParaRPr lang="en-CH" sz="850" b="0">
            <a:latin typeface="+mn-lt"/>
          </a:endParaRPr>
        </a:p>
      </dgm:t>
    </dgm:pt>
    <dgm:pt modelId="{F1C94BBC-14D8-4825-8D09-0FB54F76AD07}" type="sibTrans" cxnId="{95DD0936-6C83-4EEE-B786-9EFF377E1315}">
      <dgm:prSet/>
      <dgm:spPr/>
      <dgm:t>
        <a:bodyPr/>
        <a:lstStyle/>
        <a:p>
          <a:endParaRPr lang="en-CH" sz="850" b="0">
            <a:latin typeface="+mn-lt"/>
          </a:endParaRPr>
        </a:p>
      </dgm:t>
    </dgm:pt>
    <dgm:pt modelId="{2610B644-5958-4EF5-B0C4-4734CB77C834}">
      <dgm:prSet custT="1"/>
      <dgm:spPr>
        <a:solidFill>
          <a:schemeClr val="bg1">
            <a:lumMod val="85000"/>
            <a:alpha val="90000"/>
          </a:schemeClr>
        </a:solidFill>
        <a:ln>
          <a:solidFill>
            <a:schemeClr val="bg1">
              <a:lumMod val="85000"/>
              <a:alpha val="90000"/>
            </a:schemeClr>
          </a:solidFill>
        </a:ln>
      </dgm:spPr>
      <dgm:t>
        <a:bodyPr lIns="144000" tIns="72000" rIns="0" bIns="72000" anchor="ctr" anchorCtr="0"/>
        <a:lstStyle/>
        <a:p>
          <a:pPr marL="72000" indent="-72000">
            <a:lnSpc>
              <a:spcPct val="100000"/>
            </a:lnSpc>
            <a:spcBef>
              <a:spcPts val="0"/>
            </a:spcBef>
            <a:spcAft>
              <a:spcPts val="300"/>
            </a:spcAft>
          </a:pPr>
          <a:r>
            <a:rPr kumimoji="0" lang="en-US" sz="850" b="0" i="0" u="none" strike="noStrike" cap="none" spc="0" normalizeH="0" baseline="0" noProof="0">
              <a:ln/>
              <a:effectLst/>
              <a:uLnTx/>
              <a:uFillTx/>
              <a:latin typeface="+mn-lt"/>
              <a:ea typeface="ＭＳ Ｐゴシック" panose="020B0600070205080204" pitchFamily="34" charset="-128"/>
              <a:cs typeface="+mn-cs"/>
            </a:rPr>
            <a:t>All countries have access to equitable pricing for diagnostics and therapeutics</a:t>
          </a:r>
          <a:endParaRPr lang="en-CH" sz="850" b="0">
            <a:latin typeface="+mn-lt"/>
          </a:endParaRPr>
        </a:p>
      </dgm:t>
    </dgm:pt>
    <dgm:pt modelId="{57FA9818-DD58-4A0C-A843-F6EE9EFDED39}" type="parTrans" cxnId="{FE0F0F58-DFD2-412D-B26F-0A3F51241467}">
      <dgm:prSet/>
      <dgm:spPr/>
      <dgm:t>
        <a:bodyPr/>
        <a:lstStyle/>
        <a:p>
          <a:endParaRPr lang="en-CH" sz="850" b="0">
            <a:latin typeface="+mn-lt"/>
          </a:endParaRPr>
        </a:p>
      </dgm:t>
    </dgm:pt>
    <dgm:pt modelId="{7712A7DA-46C6-4AED-9D84-48F9029674FA}" type="sibTrans" cxnId="{FE0F0F58-DFD2-412D-B26F-0A3F51241467}">
      <dgm:prSet/>
      <dgm:spPr/>
      <dgm:t>
        <a:bodyPr/>
        <a:lstStyle/>
        <a:p>
          <a:endParaRPr lang="en-CH" sz="850" b="0">
            <a:latin typeface="+mn-lt"/>
          </a:endParaRPr>
        </a:p>
      </dgm:t>
    </dgm:pt>
    <dgm:pt modelId="{755FD82B-63B3-4C1E-A522-79FE285B5DB8}">
      <dgm:prSet custT="1"/>
      <dgm:spPr/>
      <dgm:t>
        <a:bodyPr lIns="144000" tIns="72000" rIns="0" bIns="72000" anchor="ctr" anchorCtr="0"/>
        <a:lstStyle/>
        <a:p>
          <a:pPr marL="72000" indent="-72000">
            <a:lnSpc>
              <a:spcPct val="100000"/>
            </a:lnSpc>
            <a:spcBef>
              <a:spcPts val="0"/>
            </a:spcBef>
            <a:spcAft>
              <a:spcPts val="300"/>
            </a:spcAft>
          </a:pPr>
          <a:r>
            <a:rPr lang="en-US" sz="850" b="0">
              <a:latin typeface="+mn-lt"/>
            </a:rPr>
            <a:t>95% of pregnant women living with HIV and their newborns receive maternal and newborn care that integrates or links to comprehensive HIV services, including for prevention of HIV and hepatitis B virus and treatment of syphilis</a:t>
          </a:r>
          <a:endParaRPr lang="en-CH" sz="850" b="0">
            <a:latin typeface="+mn-lt"/>
          </a:endParaRPr>
        </a:p>
      </dgm:t>
    </dgm:pt>
    <dgm:pt modelId="{598C0FB7-59A4-43AB-B010-17F5119FF657}" type="parTrans" cxnId="{057753C5-5892-40EF-A1AD-6F5FA4C18044}">
      <dgm:prSet/>
      <dgm:spPr/>
      <dgm:t>
        <a:bodyPr/>
        <a:lstStyle/>
        <a:p>
          <a:endParaRPr lang="en-CH" sz="850">
            <a:latin typeface="+mn-lt"/>
          </a:endParaRPr>
        </a:p>
      </dgm:t>
    </dgm:pt>
    <dgm:pt modelId="{37D918F1-C134-445C-8641-413CC4A7E328}" type="sibTrans" cxnId="{057753C5-5892-40EF-A1AD-6F5FA4C18044}">
      <dgm:prSet/>
      <dgm:spPr/>
      <dgm:t>
        <a:bodyPr/>
        <a:lstStyle/>
        <a:p>
          <a:endParaRPr lang="en-CH" sz="850">
            <a:latin typeface="+mn-lt"/>
          </a:endParaRPr>
        </a:p>
      </dgm:t>
    </dgm:pt>
    <dgm:pt modelId="{0D5B6E9B-0F87-4CEF-A4C7-A403F835D660}" type="pres">
      <dgm:prSet presAssocID="{8F621E24-7357-411C-ACF5-E3DBDA01C4E8}" presName="Name0" presStyleCnt="0">
        <dgm:presLayoutVars>
          <dgm:dir/>
          <dgm:animLvl val="lvl"/>
          <dgm:resizeHandles/>
        </dgm:presLayoutVars>
      </dgm:prSet>
      <dgm:spPr/>
    </dgm:pt>
    <dgm:pt modelId="{E922D26D-96F2-4A33-AF30-AEF5CDDEAB59}" type="pres">
      <dgm:prSet presAssocID="{C3388A04-5927-4544-8C9D-E36EB7470974}" presName="linNode" presStyleCnt="0"/>
      <dgm:spPr/>
    </dgm:pt>
    <dgm:pt modelId="{4A901F41-C67A-4C7C-B879-CD6E3DF1A1F7}" type="pres">
      <dgm:prSet presAssocID="{C3388A04-5927-4544-8C9D-E36EB7470974}" presName="parentShp" presStyleLbl="node1" presStyleIdx="0" presStyleCnt="6" custScaleX="69922" custScaleY="128751">
        <dgm:presLayoutVars>
          <dgm:bulletEnabled val="1"/>
        </dgm:presLayoutVars>
      </dgm:prSet>
      <dgm:spPr/>
    </dgm:pt>
    <dgm:pt modelId="{F83E9526-364E-4B7B-8624-954269162531}" type="pres">
      <dgm:prSet presAssocID="{C3388A04-5927-4544-8C9D-E36EB7470974}" presName="childShp" presStyleLbl="bgAccFollowNode1" presStyleIdx="0" presStyleCnt="6" custScaleX="120383" custScaleY="159203">
        <dgm:presLayoutVars>
          <dgm:bulletEnabled val="1"/>
        </dgm:presLayoutVars>
      </dgm:prSet>
      <dgm:spPr/>
    </dgm:pt>
    <dgm:pt modelId="{65A9BB65-7063-4996-8588-4D8C6E6A0A62}" type="pres">
      <dgm:prSet presAssocID="{A230F350-70E8-4DB3-A5D7-91CB76EDFB09}" presName="spacing" presStyleCnt="0"/>
      <dgm:spPr/>
    </dgm:pt>
    <dgm:pt modelId="{F447C86E-0F62-4BA8-803C-7CA8D1B228FE}" type="pres">
      <dgm:prSet presAssocID="{8E413F7E-9709-4CFB-848F-73FAB25FE42F}" presName="linNode" presStyleCnt="0"/>
      <dgm:spPr/>
    </dgm:pt>
    <dgm:pt modelId="{29BEF37E-046E-4CE6-847A-648C92C0012C}" type="pres">
      <dgm:prSet presAssocID="{8E413F7E-9709-4CFB-848F-73FAB25FE42F}" presName="parentShp" presStyleLbl="node1" presStyleIdx="1" presStyleCnt="6" custScaleX="69922" custScaleY="95235">
        <dgm:presLayoutVars>
          <dgm:bulletEnabled val="1"/>
        </dgm:presLayoutVars>
      </dgm:prSet>
      <dgm:spPr/>
    </dgm:pt>
    <dgm:pt modelId="{7D619AFA-6A81-4860-95D6-CA6CF4153435}" type="pres">
      <dgm:prSet presAssocID="{8E413F7E-9709-4CFB-848F-73FAB25FE42F}" presName="childShp" presStyleLbl="bgAccFollowNode1" presStyleIdx="1" presStyleCnt="6" custScaleX="120383" custScaleY="70278">
        <dgm:presLayoutVars>
          <dgm:bulletEnabled val="1"/>
        </dgm:presLayoutVars>
      </dgm:prSet>
      <dgm:spPr/>
    </dgm:pt>
    <dgm:pt modelId="{C2A6110B-E284-4C42-A3E3-E554BFBF6C8F}" type="pres">
      <dgm:prSet presAssocID="{08E2A8C1-1D89-4D1D-9E79-66AA4E976234}" presName="spacing" presStyleCnt="0"/>
      <dgm:spPr/>
    </dgm:pt>
    <dgm:pt modelId="{BCE3AC92-88E6-4A2A-9FB4-C0D775AFE304}" type="pres">
      <dgm:prSet presAssocID="{EF3764AB-2AA4-4712-83B9-C3CB0F065440}" presName="linNode" presStyleCnt="0"/>
      <dgm:spPr/>
    </dgm:pt>
    <dgm:pt modelId="{FA36C54A-6C4D-4BB2-8DB5-27EC402C6A7B}" type="pres">
      <dgm:prSet presAssocID="{EF3764AB-2AA4-4712-83B9-C3CB0F065440}" presName="parentShp" presStyleLbl="node1" presStyleIdx="2" presStyleCnt="6" custScaleX="69922" custScaleY="149979">
        <dgm:presLayoutVars>
          <dgm:bulletEnabled val="1"/>
        </dgm:presLayoutVars>
      </dgm:prSet>
      <dgm:spPr/>
    </dgm:pt>
    <dgm:pt modelId="{1D2A06C4-90E9-48BC-A3E5-8EC9B5B5AF56}" type="pres">
      <dgm:prSet presAssocID="{EF3764AB-2AA4-4712-83B9-C3CB0F065440}" presName="childShp" presStyleLbl="bgAccFollowNode1" presStyleIdx="2" presStyleCnt="6" custScaleX="120383" custScaleY="165068">
        <dgm:presLayoutVars>
          <dgm:bulletEnabled val="1"/>
        </dgm:presLayoutVars>
      </dgm:prSet>
      <dgm:spPr/>
    </dgm:pt>
    <dgm:pt modelId="{C2F2D991-3319-4AAD-BB6C-E76C8820ABFE}" type="pres">
      <dgm:prSet presAssocID="{607A9CA0-B4DD-4A83-A0A9-4C88952CC4C7}" presName="spacing" presStyleCnt="0"/>
      <dgm:spPr/>
    </dgm:pt>
    <dgm:pt modelId="{AE50BDE8-9B5A-434E-9571-B13BC9ACFFAD}" type="pres">
      <dgm:prSet presAssocID="{22FA9AFE-A411-43CF-955D-C03570C713F0}" presName="linNode" presStyleCnt="0"/>
      <dgm:spPr/>
    </dgm:pt>
    <dgm:pt modelId="{E8A8C940-9407-4AB7-AC2D-955C1A6ECB47}" type="pres">
      <dgm:prSet presAssocID="{22FA9AFE-A411-43CF-955D-C03570C713F0}" presName="parentShp" presStyleLbl="node1" presStyleIdx="3" presStyleCnt="6" custScaleX="69922" custScaleY="119125">
        <dgm:presLayoutVars>
          <dgm:bulletEnabled val="1"/>
        </dgm:presLayoutVars>
      </dgm:prSet>
      <dgm:spPr/>
    </dgm:pt>
    <dgm:pt modelId="{D4EA324E-D2D5-4D13-ACCC-7DE77D7B97AF}" type="pres">
      <dgm:prSet presAssocID="{22FA9AFE-A411-43CF-955D-C03570C713F0}" presName="childShp" presStyleLbl="bgAccFollowNode1" presStyleIdx="3" presStyleCnt="6" custScaleX="120383" custScaleY="130625">
        <dgm:presLayoutVars>
          <dgm:bulletEnabled val="1"/>
        </dgm:presLayoutVars>
      </dgm:prSet>
      <dgm:spPr/>
    </dgm:pt>
    <dgm:pt modelId="{26E46735-B310-45CD-9215-64BB91024442}" type="pres">
      <dgm:prSet presAssocID="{73D1CFE5-1B3C-4359-9397-259D0B5858BB}" presName="spacing" presStyleCnt="0"/>
      <dgm:spPr/>
    </dgm:pt>
    <dgm:pt modelId="{791A2648-65AF-416B-AA16-99D1498B1211}" type="pres">
      <dgm:prSet presAssocID="{713A1738-4F28-49A5-B0EF-F8348291CB55}" presName="linNode" presStyleCnt="0"/>
      <dgm:spPr/>
    </dgm:pt>
    <dgm:pt modelId="{10AF663A-4AA2-46B9-947A-C0B2C52A1C84}" type="pres">
      <dgm:prSet presAssocID="{713A1738-4F28-49A5-B0EF-F8348291CB55}" presName="parentShp" presStyleLbl="node1" presStyleIdx="4" presStyleCnt="6" custScaleX="69922" custScaleY="160063">
        <dgm:presLayoutVars>
          <dgm:bulletEnabled val="1"/>
        </dgm:presLayoutVars>
      </dgm:prSet>
      <dgm:spPr/>
    </dgm:pt>
    <dgm:pt modelId="{034726BF-59FC-443B-8AD1-E0EE0742A305}" type="pres">
      <dgm:prSet presAssocID="{713A1738-4F28-49A5-B0EF-F8348291CB55}" presName="childShp" presStyleLbl="bgAccFollowNode1" presStyleIdx="4" presStyleCnt="6" custScaleX="121696" custScaleY="181658" custLinFactNeighborX="3762">
        <dgm:presLayoutVars>
          <dgm:bulletEnabled val="1"/>
        </dgm:presLayoutVars>
      </dgm:prSet>
      <dgm:spPr/>
    </dgm:pt>
    <dgm:pt modelId="{4FBF5941-7439-49A4-A111-34018610451B}" type="pres">
      <dgm:prSet presAssocID="{64227AB1-640B-4E45-8A3B-2EDC20125D80}" presName="spacing" presStyleCnt="0"/>
      <dgm:spPr/>
    </dgm:pt>
    <dgm:pt modelId="{7A12C3CC-0C82-4D47-A3D9-91403F58E529}" type="pres">
      <dgm:prSet presAssocID="{DFB3B5C5-91A3-4AAA-96FC-2C85FB65C729}" presName="linNode" presStyleCnt="0"/>
      <dgm:spPr/>
    </dgm:pt>
    <dgm:pt modelId="{90B0CA9B-2FE2-47A5-82BF-A8BB7016BEAE}" type="pres">
      <dgm:prSet presAssocID="{DFB3B5C5-91A3-4AAA-96FC-2C85FB65C729}" presName="parentShp" presStyleLbl="node1" presStyleIdx="5" presStyleCnt="6" custScaleX="69922" custScaleY="171498">
        <dgm:presLayoutVars>
          <dgm:bulletEnabled val="1"/>
        </dgm:presLayoutVars>
      </dgm:prSet>
      <dgm:spPr/>
    </dgm:pt>
    <dgm:pt modelId="{DA934CCF-DC94-411A-9FD1-A4E54064307A}" type="pres">
      <dgm:prSet presAssocID="{DFB3B5C5-91A3-4AAA-96FC-2C85FB65C729}" presName="childShp" presStyleLbl="bgAccFollowNode1" presStyleIdx="5" presStyleCnt="6" custScaleX="120500" custScaleY="193125">
        <dgm:presLayoutVars>
          <dgm:bulletEnabled val="1"/>
        </dgm:presLayoutVars>
      </dgm:prSet>
      <dgm:spPr/>
    </dgm:pt>
  </dgm:ptLst>
  <dgm:cxnLst>
    <dgm:cxn modelId="{639B6E03-0B3B-4393-BF4D-BEC11A7709F0}" srcId="{8F621E24-7357-411C-ACF5-E3DBDA01C4E8}" destId="{22FA9AFE-A411-43CF-955D-C03570C713F0}" srcOrd="3" destOrd="0" parTransId="{302DD76E-F305-4C41-BD56-71AACD37DCBF}" sibTransId="{73D1CFE5-1B3C-4359-9397-259D0B5858BB}"/>
    <dgm:cxn modelId="{6E4C2E09-AC96-4ABB-84D6-C661F0F15082}" srcId="{8F621E24-7357-411C-ACF5-E3DBDA01C4E8}" destId="{8E413F7E-9709-4CFB-848F-73FAB25FE42F}" srcOrd="1" destOrd="0" parTransId="{79D6DD5E-D51A-413E-B96F-B041FBFC941D}" sibTransId="{08E2A8C1-1D89-4D1D-9E79-66AA4E976234}"/>
    <dgm:cxn modelId="{53AA261D-399B-4FB8-9F1B-E9B4DD5825BB}" type="presOf" srcId="{713A1738-4F28-49A5-B0EF-F8348291CB55}" destId="{10AF663A-4AA2-46B9-947A-C0B2C52A1C84}" srcOrd="0" destOrd="0" presId="urn:microsoft.com/office/officeart/2005/8/layout/vList6"/>
    <dgm:cxn modelId="{0A76A21F-41E0-42C6-A5B0-E9301D59E2E6}" type="presOf" srcId="{8E413F7E-9709-4CFB-848F-73FAB25FE42F}" destId="{29BEF37E-046E-4CE6-847A-648C92C0012C}" srcOrd="0" destOrd="0" presId="urn:microsoft.com/office/officeart/2005/8/layout/vList6"/>
    <dgm:cxn modelId="{43B2E31F-18CE-415A-B5FC-89FF0CBFB2B5}" srcId="{C3388A04-5927-4544-8C9D-E36EB7470974}" destId="{02F30312-7200-453F-89B3-945A057808E5}" srcOrd="2" destOrd="0" parTransId="{CA36D7AD-68B9-45CB-BC5E-8510D2611782}" sibTransId="{29F108C4-011C-4E14-AA14-6EFEFF6C58E6}"/>
    <dgm:cxn modelId="{17245B22-9C65-4783-8B59-69839A141A8F}" srcId="{8E413F7E-9709-4CFB-848F-73FAB25FE42F}" destId="{B25201B0-41AB-43DE-AEC8-26D27A1ECE7D}" srcOrd="0" destOrd="0" parTransId="{C0C3E2C5-43E9-4036-8F6B-E339ADFC10BF}" sibTransId="{D465500C-BE01-4C7F-986D-4511C113552B}"/>
    <dgm:cxn modelId="{959B6D29-7872-45E3-B9BF-48065A8D0D30}" srcId="{8F621E24-7357-411C-ACF5-E3DBDA01C4E8}" destId="{713A1738-4F28-49A5-B0EF-F8348291CB55}" srcOrd="4" destOrd="0" parTransId="{2220DDA9-F89F-4A18-BFCA-9A00D4F2E7CE}" sibTransId="{64227AB1-640B-4E45-8A3B-2EDC20125D80}"/>
    <dgm:cxn modelId="{32F6D330-97CA-405E-B4A3-6657D54EB906}" type="presOf" srcId="{22FA9AFE-A411-43CF-955D-C03570C713F0}" destId="{E8A8C940-9407-4AB7-AC2D-955C1A6ECB47}" srcOrd="0" destOrd="0" presId="urn:microsoft.com/office/officeart/2005/8/layout/vList6"/>
    <dgm:cxn modelId="{95DD0936-6C83-4EEE-B786-9EFF377E1315}" srcId="{DFB3B5C5-91A3-4AAA-96FC-2C85FB65C729}" destId="{50F8481C-3736-4D81-92D1-45C775F6AC99}" srcOrd="2" destOrd="0" parTransId="{00F08BFA-F88E-48C1-90BF-7EF1CA6817C3}" sibTransId="{F1C94BBC-14D8-4825-8D09-0FB54F76AD07}"/>
    <dgm:cxn modelId="{CE8CBB3A-09B4-4536-A09E-946CA25FA1A9}" srcId="{EF3764AB-2AA4-4712-83B9-C3CB0F065440}" destId="{D2CF93B6-0385-4570-836C-A82483A1D66F}" srcOrd="1" destOrd="0" parTransId="{31592B6A-C619-4AAD-B283-EF483E16D19C}" sibTransId="{9B513C3E-015E-4AC2-834A-EDA8C2CCCD33}"/>
    <dgm:cxn modelId="{B63A233B-A244-4A63-91CB-8B02F377C754}" type="presOf" srcId="{02F30312-7200-453F-89B3-945A057808E5}" destId="{F83E9526-364E-4B7B-8624-954269162531}" srcOrd="0" destOrd="2" presId="urn:microsoft.com/office/officeart/2005/8/layout/vList6"/>
    <dgm:cxn modelId="{0A833C3F-8B42-4E72-AA72-92CAF54FF502}" type="presOf" srcId="{479ED9EA-CA45-4BF2-839C-479F63514768}" destId="{F83E9526-364E-4B7B-8624-954269162531}" srcOrd="0" destOrd="0" presId="urn:microsoft.com/office/officeart/2005/8/layout/vList6"/>
    <dgm:cxn modelId="{7405225C-F964-4195-9A2F-F36FE1D176EC}" srcId="{8F621E24-7357-411C-ACF5-E3DBDA01C4E8}" destId="{EF3764AB-2AA4-4712-83B9-C3CB0F065440}" srcOrd="2" destOrd="0" parTransId="{35783FFF-2E0A-4353-9EFB-B6A43927CD03}" sibTransId="{607A9CA0-B4DD-4A83-A0A9-4C88952CC4C7}"/>
    <dgm:cxn modelId="{63EF1260-2A59-4B0C-8546-ADA0D79F0EA6}" type="presOf" srcId="{B25201B0-41AB-43DE-AEC8-26D27A1ECE7D}" destId="{7D619AFA-6A81-4860-95D6-CA6CF4153435}" srcOrd="0" destOrd="0" presId="urn:microsoft.com/office/officeart/2005/8/layout/vList6"/>
    <dgm:cxn modelId="{CD89B764-E7A4-44B4-9066-29672D0C20C1}" srcId="{C3388A04-5927-4544-8C9D-E36EB7470974}" destId="{479ED9EA-CA45-4BF2-839C-479F63514768}" srcOrd="0" destOrd="0" parTransId="{C6E6B85C-E728-45CB-A784-3BEC6C7DAAD9}" sibTransId="{8D23540D-F262-4093-8AF6-2FBC10958453}"/>
    <dgm:cxn modelId="{6CEBDC65-9806-4AD8-A42B-F3F57C16745E}" type="presOf" srcId="{DFB3B5C5-91A3-4AAA-96FC-2C85FB65C729}" destId="{90B0CA9B-2FE2-47A5-82BF-A8BB7016BEAE}" srcOrd="0" destOrd="0" presId="urn:microsoft.com/office/officeart/2005/8/layout/vList6"/>
    <dgm:cxn modelId="{1D3D374A-DE8A-4AA6-B4F4-E2758A26F9F6}" type="presOf" srcId="{494E06C7-A020-4FFF-9BC4-9EE76B685A60}" destId="{D4EA324E-D2D5-4D13-ACCC-7DE77D7B97AF}" srcOrd="0" destOrd="0" presId="urn:microsoft.com/office/officeart/2005/8/layout/vList6"/>
    <dgm:cxn modelId="{64EC656B-72E0-40A2-873E-9F304C3EF881}" type="presOf" srcId="{6A63CFAB-E607-4930-A2D9-1FDDAD8CEBF8}" destId="{034726BF-59FC-443B-8AD1-E0EE0742A305}" srcOrd="0" destOrd="0" presId="urn:microsoft.com/office/officeart/2005/8/layout/vList6"/>
    <dgm:cxn modelId="{EA3F3C6D-5EB1-46D1-B15B-0C1147331290}" srcId="{22FA9AFE-A411-43CF-955D-C03570C713F0}" destId="{9E2B7982-31F1-4062-A0C1-C9DCE62FAEEE}" srcOrd="2" destOrd="0" parTransId="{18A287B4-426D-42B6-A678-DFA6AE5D2036}" sibTransId="{D2DFE670-005A-4624-B65E-E3AB06F9C2AE}"/>
    <dgm:cxn modelId="{21EE0250-E216-46C3-96A8-C0DE967F0BB8}" srcId="{713A1738-4F28-49A5-B0EF-F8348291CB55}" destId="{6A63CFAB-E607-4930-A2D9-1FDDAD8CEBF8}" srcOrd="0" destOrd="0" parTransId="{7AFE459C-FB97-43FA-AF05-8E5A11644881}" sibTransId="{CC538315-8AFC-4B77-9B85-F3BB6A00A204}"/>
    <dgm:cxn modelId="{3BFF4A51-A71D-414C-9E6A-A08B8D29F33F}" type="presOf" srcId="{EF3764AB-2AA4-4712-83B9-C3CB0F065440}" destId="{FA36C54A-6C4D-4BB2-8DB5-27EC402C6A7B}" srcOrd="0" destOrd="0" presId="urn:microsoft.com/office/officeart/2005/8/layout/vList6"/>
    <dgm:cxn modelId="{FE0F0F58-DFD2-412D-B26F-0A3F51241467}" srcId="{DFB3B5C5-91A3-4AAA-96FC-2C85FB65C729}" destId="{2610B644-5958-4EF5-B0C4-4734CB77C834}" srcOrd="3" destOrd="0" parTransId="{57FA9818-DD58-4A0C-A843-F6EE9EFDED39}" sibTransId="{7712A7DA-46C6-4AED-9D84-48F9029674FA}"/>
    <dgm:cxn modelId="{FDEEC678-CF03-4A37-BCFA-8375FD8C9E41}" srcId="{DFB3B5C5-91A3-4AAA-96FC-2C85FB65C729}" destId="{7EE06B6E-2220-47B9-AC00-E3111F33B8E0}" srcOrd="0" destOrd="0" parTransId="{07932791-9CD6-46D8-882F-037E11CB3619}" sibTransId="{353014C4-C5AE-4DE3-9587-0FA1C3AC825C}"/>
    <dgm:cxn modelId="{CF02ED59-C38E-4D14-ADDF-7C281FBAB250}" type="presOf" srcId="{D2CF93B6-0385-4570-836C-A82483A1D66F}" destId="{1D2A06C4-90E9-48BC-A3E5-8EC9B5B5AF56}" srcOrd="0" destOrd="1" presId="urn:microsoft.com/office/officeart/2005/8/layout/vList6"/>
    <dgm:cxn modelId="{2940987D-449F-486E-A00A-A2CDC09694BA}" type="presOf" srcId="{8F621E24-7357-411C-ACF5-E3DBDA01C4E8}" destId="{0D5B6E9B-0F87-4CEF-A4C7-A403F835D660}" srcOrd="0" destOrd="0" presId="urn:microsoft.com/office/officeart/2005/8/layout/vList6"/>
    <dgm:cxn modelId="{57986184-6ACE-4468-9D81-7A2AC9AE45F2}" type="presOf" srcId="{9E2B7982-31F1-4062-A0C1-C9DCE62FAEEE}" destId="{D4EA324E-D2D5-4D13-ACCC-7DE77D7B97AF}" srcOrd="0" destOrd="2" presId="urn:microsoft.com/office/officeart/2005/8/layout/vList6"/>
    <dgm:cxn modelId="{D699DF92-E870-4D38-96CC-7D32613D1FA0}" type="presOf" srcId="{4CB446AB-6EF5-40B2-AE89-399B00257033}" destId="{1D2A06C4-90E9-48BC-A3E5-8EC9B5B5AF56}" srcOrd="0" destOrd="2" presId="urn:microsoft.com/office/officeart/2005/8/layout/vList6"/>
    <dgm:cxn modelId="{97D6C098-DFC9-4165-B5A3-B155816536D1}" srcId="{EF3764AB-2AA4-4712-83B9-C3CB0F065440}" destId="{C40A0133-3DA2-4181-AB0B-23DA8E87BCB6}" srcOrd="0" destOrd="0" parTransId="{0E59FAF1-3473-4ED4-87C8-0E4ACD696085}" sibTransId="{3A50466C-C90F-4508-9794-B943BE2FD010}"/>
    <dgm:cxn modelId="{6768389E-05C8-4AE3-84BA-26A2FFF766C1}" srcId="{22FA9AFE-A411-43CF-955D-C03570C713F0}" destId="{494E06C7-A020-4FFF-9BC4-9EE76B685A60}" srcOrd="0" destOrd="0" parTransId="{442CDFD4-3458-47DA-A09E-24AFF9E34211}" sibTransId="{8F9CEEE1-291A-4191-8371-EDCBA98D2828}"/>
    <dgm:cxn modelId="{A2A912A2-52D1-4785-ACF3-823FECECF9BC}" type="presOf" srcId="{7EE06B6E-2220-47B9-AC00-E3111F33B8E0}" destId="{DA934CCF-DC94-411A-9FD1-A4E54064307A}" srcOrd="0" destOrd="0" presId="urn:microsoft.com/office/officeart/2005/8/layout/vList6"/>
    <dgm:cxn modelId="{C2E328BA-5A0C-4E1F-AACE-E3711F892041}" srcId="{C3388A04-5927-4544-8C9D-E36EB7470974}" destId="{722D4E92-9ED6-4C11-9EA3-DBC570DF142F}" srcOrd="1" destOrd="0" parTransId="{B05E9131-D65E-4CF9-9529-8C53FBB447C5}" sibTransId="{72C1EA1F-FAC5-41A6-BD79-7DBA9F898D57}"/>
    <dgm:cxn modelId="{EDB995BA-3922-43EA-A04E-FD984A7188E3}" srcId="{EF3764AB-2AA4-4712-83B9-C3CB0F065440}" destId="{4CB446AB-6EF5-40B2-AE89-399B00257033}" srcOrd="2" destOrd="0" parTransId="{53707347-7B5F-4429-A5F6-6492D9609E65}" sibTransId="{DBFCBD88-845D-4AF4-8431-3E64EFCC2635}"/>
    <dgm:cxn modelId="{995A2BBB-8A55-43C5-B2BB-DDEC60BDB06F}" type="presOf" srcId="{C3388A04-5927-4544-8C9D-E36EB7470974}" destId="{4A901F41-C67A-4C7C-B879-CD6E3DF1A1F7}" srcOrd="0" destOrd="0" presId="urn:microsoft.com/office/officeart/2005/8/layout/vList6"/>
    <dgm:cxn modelId="{13D0AFBB-1284-47F7-909C-AC09953221FF}" type="presOf" srcId="{722D4E92-9ED6-4C11-9EA3-DBC570DF142F}" destId="{F83E9526-364E-4B7B-8624-954269162531}" srcOrd="0" destOrd="1" presId="urn:microsoft.com/office/officeart/2005/8/layout/vList6"/>
    <dgm:cxn modelId="{057753C5-5892-40EF-A1AD-6F5FA4C18044}" srcId="{713A1738-4F28-49A5-B0EF-F8348291CB55}" destId="{755FD82B-63B3-4C1E-A522-79FE285B5DB8}" srcOrd="1" destOrd="0" parTransId="{598C0FB7-59A4-43AB-B010-17F5119FF657}" sibTransId="{37D918F1-C134-445C-8641-413CC4A7E328}"/>
    <dgm:cxn modelId="{E94F67C6-8E24-4F48-97E0-B4BD66B52434}" type="presOf" srcId="{107FCA7A-CF83-4EF3-B3A7-E4C07D4BEB6A}" destId="{DA934CCF-DC94-411A-9FD1-A4E54064307A}" srcOrd="0" destOrd="1" presId="urn:microsoft.com/office/officeart/2005/8/layout/vList6"/>
    <dgm:cxn modelId="{E9E2D2CF-3467-4C7D-911F-A5E10355BE76}" srcId="{8F621E24-7357-411C-ACF5-E3DBDA01C4E8}" destId="{C3388A04-5927-4544-8C9D-E36EB7470974}" srcOrd="0" destOrd="0" parTransId="{C897F9C6-865C-4E34-A875-4BE48407D4F0}" sibTransId="{A230F350-70E8-4DB3-A5D7-91CB76EDFB09}"/>
    <dgm:cxn modelId="{E7F948D9-B8C2-43B0-A676-8CB8CBC62140}" srcId="{DFB3B5C5-91A3-4AAA-96FC-2C85FB65C729}" destId="{107FCA7A-CF83-4EF3-B3A7-E4C07D4BEB6A}" srcOrd="1" destOrd="0" parTransId="{33AF29C0-9E74-4563-AECD-B77EF1BFFEDB}" sibTransId="{39D533B6-8C2D-4871-BAF3-5AF8A7C1767D}"/>
    <dgm:cxn modelId="{E281D8D9-5230-4ADC-8B8C-312A2CE84AE0}" type="presOf" srcId="{C40A0133-3DA2-4181-AB0B-23DA8E87BCB6}" destId="{1D2A06C4-90E9-48BC-A3E5-8EC9B5B5AF56}" srcOrd="0" destOrd="0" presId="urn:microsoft.com/office/officeart/2005/8/layout/vList6"/>
    <dgm:cxn modelId="{F45E14DB-9FEB-4859-B96C-3D6ED166D429}" srcId="{8F621E24-7357-411C-ACF5-E3DBDA01C4E8}" destId="{DFB3B5C5-91A3-4AAA-96FC-2C85FB65C729}" srcOrd="5" destOrd="0" parTransId="{3B23612E-6654-4454-849C-996E1E497677}" sibTransId="{1638E6F9-8428-4BB5-A9A0-70B29C15869C}"/>
    <dgm:cxn modelId="{7495DDE0-F731-4B27-8B90-AB8D70F31090}" type="presOf" srcId="{2610B644-5958-4EF5-B0C4-4734CB77C834}" destId="{DA934CCF-DC94-411A-9FD1-A4E54064307A}" srcOrd="0" destOrd="3" presId="urn:microsoft.com/office/officeart/2005/8/layout/vList6"/>
    <dgm:cxn modelId="{224159E5-3947-4392-9C90-E56E8AD82E9B}" type="presOf" srcId="{E489CBDC-CE31-45FF-A42D-618DE80E3F61}" destId="{D4EA324E-D2D5-4D13-ACCC-7DE77D7B97AF}" srcOrd="0" destOrd="1" presId="urn:microsoft.com/office/officeart/2005/8/layout/vList6"/>
    <dgm:cxn modelId="{D95779E9-6C44-4228-995C-519EC4D43BB3}" type="presOf" srcId="{50F8481C-3736-4D81-92D1-45C775F6AC99}" destId="{DA934CCF-DC94-411A-9FD1-A4E54064307A}" srcOrd="0" destOrd="2" presId="urn:microsoft.com/office/officeart/2005/8/layout/vList6"/>
    <dgm:cxn modelId="{FAFF64F3-BB37-446A-8075-1EFDC6F2656D}" srcId="{22FA9AFE-A411-43CF-955D-C03570C713F0}" destId="{E489CBDC-CE31-45FF-A42D-618DE80E3F61}" srcOrd="1" destOrd="0" parTransId="{81227838-F6FC-4D5B-8C09-2EAEAB1C1AE3}" sibTransId="{42E59765-3792-43A5-8CF7-B0CF64DA45F5}"/>
    <dgm:cxn modelId="{223347F4-C8A2-4790-8E83-5BEEA5EB73F7}" type="presOf" srcId="{755FD82B-63B3-4C1E-A522-79FE285B5DB8}" destId="{034726BF-59FC-443B-8AD1-E0EE0742A305}" srcOrd="0" destOrd="1" presId="urn:microsoft.com/office/officeart/2005/8/layout/vList6"/>
    <dgm:cxn modelId="{E866F117-D0AC-41A4-98F3-8C697662F3A0}" type="presParOf" srcId="{0D5B6E9B-0F87-4CEF-A4C7-A403F835D660}" destId="{E922D26D-96F2-4A33-AF30-AEF5CDDEAB59}" srcOrd="0" destOrd="0" presId="urn:microsoft.com/office/officeart/2005/8/layout/vList6"/>
    <dgm:cxn modelId="{B7449B6A-DB24-423A-9648-2D8A5BCAA201}" type="presParOf" srcId="{E922D26D-96F2-4A33-AF30-AEF5CDDEAB59}" destId="{4A901F41-C67A-4C7C-B879-CD6E3DF1A1F7}" srcOrd="0" destOrd="0" presId="urn:microsoft.com/office/officeart/2005/8/layout/vList6"/>
    <dgm:cxn modelId="{E8F841EC-E70D-44AF-B62C-CE70695770EF}" type="presParOf" srcId="{E922D26D-96F2-4A33-AF30-AEF5CDDEAB59}" destId="{F83E9526-364E-4B7B-8624-954269162531}" srcOrd="1" destOrd="0" presId="urn:microsoft.com/office/officeart/2005/8/layout/vList6"/>
    <dgm:cxn modelId="{01B0CC73-9856-461B-8CB5-5EDCE58B4FED}" type="presParOf" srcId="{0D5B6E9B-0F87-4CEF-A4C7-A403F835D660}" destId="{65A9BB65-7063-4996-8588-4D8C6E6A0A62}" srcOrd="1" destOrd="0" presId="urn:microsoft.com/office/officeart/2005/8/layout/vList6"/>
    <dgm:cxn modelId="{6CF82FA5-D24D-4421-92A8-6094636E1764}" type="presParOf" srcId="{0D5B6E9B-0F87-4CEF-A4C7-A403F835D660}" destId="{F447C86E-0F62-4BA8-803C-7CA8D1B228FE}" srcOrd="2" destOrd="0" presId="urn:microsoft.com/office/officeart/2005/8/layout/vList6"/>
    <dgm:cxn modelId="{71481D3E-1A02-412B-9E6D-E69F9FD34A85}" type="presParOf" srcId="{F447C86E-0F62-4BA8-803C-7CA8D1B228FE}" destId="{29BEF37E-046E-4CE6-847A-648C92C0012C}" srcOrd="0" destOrd="0" presId="urn:microsoft.com/office/officeart/2005/8/layout/vList6"/>
    <dgm:cxn modelId="{05D7B572-5B47-48B5-BF7E-B47BA39437A5}" type="presParOf" srcId="{F447C86E-0F62-4BA8-803C-7CA8D1B228FE}" destId="{7D619AFA-6A81-4860-95D6-CA6CF4153435}" srcOrd="1" destOrd="0" presId="urn:microsoft.com/office/officeart/2005/8/layout/vList6"/>
    <dgm:cxn modelId="{B7C4FB41-7078-4F79-A3C6-FDC07FE78E11}" type="presParOf" srcId="{0D5B6E9B-0F87-4CEF-A4C7-A403F835D660}" destId="{C2A6110B-E284-4C42-A3E3-E554BFBF6C8F}" srcOrd="3" destOrd="0" presId="urn:microsoft.com/office/officeart/2005/8/layout/vList6"/>
    <dgm:cxn modelId="{8A917AF3-16B7-4E97-8E28-01FC8B2161BF}" type="presParOf" srcId="{0D5B6E9B-0F87-4CEF-A4C7-A403F835D660}" destId="{BCE3AC92-88E6-4A2A-9FB4-C0D775AFE304}" srcOrd="4" destOrd="0" presId="urn:microsoft.com/office/officeart/2005/8/layout/vList6"/>
    <dgm:cxn modelId="{A91CE2E5-769D-4AA4-AC5C-761F0992EE4E}" type="presParOf" srcId="{BCE3AC92-88E6-4A2A-9FB4-C0D775AFE304}" destId="{FA36C54A-6C4D-4BB2-8DB5-27EC402C6A7B}" srcOrd="0" destOrd="0" presId="urn:microsoft.com/office/officeart/2005/8/layout/vList6"/>
    <dgm:cxn modelId="{7E04E97A-919F-4EFF-95EE-AE86F5C61CB1}" type="presParOf" srcId="{BCE3AC92-88E6-4A2A-9FB4-C0D775AFE304}" destId="{1D2A06C4-90E9-48BC-A3E5-8EC9B5B5AF56}" srcOrd="1" destOrd="0" presId="urn:microsoft.com/office/officeart/2005/8/layout/vList6"/>
    <dgm:cxn modelId="{E81CF811-D084-4600-B3CD-A6D74577EA01}" type="presParOf" srcId="{0D5B6E9B-0F87-4CEF-A4C7-A403F835D660}" destId="{C2F2D991-3319-4AAD-BB6C-E76C8820ABFE}" srcOrd="5" destOrd="0" presId="urn:microsoft.com/office/officeart/2005/8/layout/vList6"/>
    <dgm:cxn modelId="{4B350223-2F5C-43F7-A50B-DE9D5086F640}" type="presParOf" srcId="{0D5B6E9B-0F87-4CEF-A4C7-A403F835D660}" destId="{AE50BDE8-9B5A-434E-9571-B13BC9ACFFAD}" srcOrd="6" destOrd="0" presId="urn:microsoft.com/office/officeart/2005/8/layout/vList6"/>
    <dgm:cxn modelId="{FE39DF60-7327-4DB5-BCDE-326A0B0BCB5F}" type="presParOf" srcId="{AE50BDE8-9B5A-434E-9571-B13BC9ACFFAD}" destId="{E8A8C940-9407-4AB7-AC2D-955C1A6ECB47}" srcOrd="0" destOrd="0" presId="urn:microsoft.com/office/officeart/2005/8/layout/vList6"/>
    <dgm:cxn modelId="{5BAA873A-D059-4B2D-9B57-B3E69CFAEF00}" type="presParOf" srcId="{AE50BDE8-9B5A-434E-9571-B13BC9ACFFAD}" destId="{D4EA324E-D2D5-4D13-ACCC-7DE77D7B97AF}" srcOrd="1" destOrd="0" presId="urn:microsoft.com/office/officeart/2005/8/layout/vList6"/>
    <dgm:cxn modelId="{141DDC98-8F64-46EE-B989-E0148D56E624}" type="presParOf" srcId="{0D5B6E9B-0F87-4CEF-A4C7-A403F835D660}" destId="{26E46735-B310-45CD-9215-64BB91024442}" srcOrd="7" destOrd="0" presId="urn:microsoft.com/office/officeart/2005/8/layout/vList6"/>
    <dgm:cxn modelId="{263ED459-E34E-4072-B2EE-AA1CCF8073A9}" type="presParOf" srcId="{0D5B6E9B-0F87-4CEF-A4C7-A403F835D660}" destId="{791A2648-65AF-416B-AA16-99D1498B1211}" srcOrd="8" destOrd="0" presId="urn:microsoft.com/office/officeart/2005/8/layout/vList6"/>
    <dgm:cxn modelId="{AE64A8FC-0D68-4181-9E22-7C7B8E7E01FF}" type="presParOf" srcId="{791A2648-65AF-416B-AA16-99D1498B1211}" destId="{10AF663A-4AA2-46B9-947A-C0B2C52A1C84}" srcOrd="0" destOrd="0" presId="urn:microsoft.com/office/officeart/2005/8/layout/vList6"/>
    <dgm:cxn modelId="{C250AB8E-9A26-4AB1-87BD-907D0A9B3BA9}" type="presParOf" srcId="{791A2648-65AF-416B-AA16-99D1498B1211}" destId="{034726BF-59FC-443B-8AD1-E0EE0742A305}" srcOrd="1" destOrd="0" presId="urn:microsoft.com/office/officeart/2005/8/layout/vList6"/>
    <dgm:cxn modelId="{0358784D-3125-41B7-83F8-76B4F5640AB4}" type="presParOf" srcId="{0D5B6E9B-0F87-4CEF-A4C7-A403F835D660}" destId="{4FBF5941-7439-49A4-A111-34018610451B}" srcOrd="9" destOrd="0" presId="urn:microsoft.com/office/officeart/2005/8/layout/vList6"/>
    <dgm:cxn modelId="{CD908801-B040-4175-827C-DB9A92C5E69F}" type="presParOf" srcId="{0D5B6E9B-0F87-4CEF-A4C7-A403F835D660}" destId="{7A12C3CC-0C82-4D47-A3D9-91403F58E529}" srcOrd="10" destOrd="0" presId="urn:microsoft.com/office/officeart/2005/8/layout/vList6"/>
    <dgm:cxn modelId="{35CBA45B-2100-4198-BAC8-75630945D979}" type="presParOf" srcId="{7A12C3CC-0C82-4D47-A3D9-91403F58E529}" destId="{90B0CA9B-2FE2-47A5-82BF-A8BB7016BEAE}" srcOrd="0" destOrd="0" presId="urn:microsoft.com/office/officeart/2005/8/layout/vList6"/>
    <dgm:cxn modelId="{7D7248A0-F490-4BC2-B9B7-FEE8AF586074}" type="presParOf" srcId="{7A12C3CC-0C82-4D47-A3D9-91403F58E529}" destId="{DA934CCF-DC94-411A-9FD1-A4E54064307A}"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70869E-8F50-4427-80C7-50B58967FDCC}">
      <dsp:nvSpPr>
        <dsp:cNvPr id="0" name=""/>
        <dsp:cNvSpPr/>
      </dsp:nvSpPr>
      <dsp:spPr>
        <a:xfrm>
          <a:off x="1836602" y="332707"/>
          <a:ext cx="4470318" cy="4470318"/>
        </a:xfrm>
        <a:prstGeom prst="pie">
          <a:avLst>
            <a:gd name="adj1" fmla="val 16200000"/>
            <a:gd name="adj2" fmla="val 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a:t>Set 2030 Global AIDS Targets</a:t>
          </a:r>
          <a:endParaRPr lang="en-CH" sz="1700" kern="1200"/>
        </a:p>
      </dsp:txBody>
      <dsp:txXfrm>
        <a:off x="4209596" y="1259233"/>
        <a:ext cx="1649760" cy="1224015"/>
      </dsp:txXfrm>
    </dsp:sp>
    <dsp:sp modelId="{CE1CE05D-3DF9-4091-9B3F-CA4D33F2B417}">
      <dsp:nvSpPr>
        <dsp:cNvPr id="0" name=""/>
        <dsp:cNvSpPr/>
      </dsp:nvSpPr>
      <dsp:spPr>
        <a:xfrm>
          <a:off x="1836602" y="482782"/>
          <a:ext cx="4470318" cy="4470318"/>
        </a:xfrm>
        <a:prstGeom prst="pie">
          <a:avLst>
            <a:gd name="adj1" fmla="val 0"/>
            <a:gd name="adj2" fmla="val 5400000"/>
          </a:avLst>
        </a:prstGeom>
        <a:gradFill rotWithShape="0">
          <a:gsLst>
            <a:gs pos="0">
              <a:schemeClr val="accent4">
                <a:hueOff val="2199979"/>
                <a:satOff val="-9734"/>
                <a:lumOff val="-1634"/>
                <a:alphaOff val="0"/>
                <a:satMod val="103000"/>
                <a:lumMod val="102000"/>
                <a:tint val="94000"/>
              </a:schemeClr>
            </a:gs>
            <a:gs pos="50000">
              <a:schemeClr val="accent4">
                <a:hueOff val="2199979"/>
                <a:satOff val="-9734"/>
                <a:lumOff val="-1634"/>
                <a:alphaOff val="0"/>
                <a:satMod val="110000"/>
                <a:lumMod val="100000"/>
                <a:shade val="100000"/>
              </a:schemeClr>
            </a:gs>
            <a:gs pos="100000">
              <a:schemeClr val="accent4">
                <a:hueOff val="2199979"/>
                <a:satOff val="-9734"/>
                <a:lumOff val="-163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a:t>Develop 2026-2031 Global AIDS Strategy</a:t>
          </a:r>
          <a:endParaRPr lang="en-CH" sz="1700" kern="1200"/>
        </a:p>
      </dsp:txBody>
      <dsp:txXfrm>
        <a:off x="4209596" y="2802558"/>
        <a:ext cx="1649760" cy="1224015"/>
      </dsp:txXfrm>
    </dsp:sp>
    <dsp:sp modelId="{F60B8837-1260-453C-8957-4F3C28D2B788}">
      <dsp:nvSpPr>
        <dsp:cNvPr id="0" name=""/>
        <dsp:cNvSpPr/>
      </dsp:nvSpPr>
      <dsp:spPr>
        <a:xfrm>
          <a:off x="1686527" y="482782"/>
          <a:ext cx="4470318" cy="4470318"/>
        </a:xfrm>
        <a:prstGeom prst="pie">
          <a:avLst>
            <a:gd name="adj1" fmla="val 5400000"/>
            <a:gd name="adj2" fmla="val 10800000"/>
          </a:avLst>
        </a:prstGeom>
        <a:gradFill rotWithShape="0">
          <a:gsLst>
            <a:gs pos="0">
              <a:schemeClr val="accent4">
                <a:hueOff val="4399958"/>
                <a:satOff val="-19468"/>
                <a:lumOff val="-3269"/>
                <a:alphaOff val="0"/>
                <a:satMod val="103000"/>
                <a:lumMod val="102000"/>
                <a:tint val="94000"/>
              </a:schemeClr>
            </a:gs>
            <a:gs pos="50000">
              <a:schemeClr val="accent4">
                <a:hueOff val="4399958"/>
                <a:satOff val="-19468"/>
                <a:lumOff val="-3269"/>
                <a:alphaOff val="0"/>
                <a:satMod val="110000"/>
                <a:lumMod val="100000"/>
                <a:shade val="100000"/>
              </a:schemeClr>
            </a:gs>
            <a:gs pos="100000">
              <a:schemeClr val="accent4">
                <a:hueOff val="4399958"/>
                <a:satOff val="-19468"/>
                <a:lumOff val="-3269"/>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a:t>2026 HLM and  political declaration, country NSPs</a:t>
          </a:r>
          <a:endParaRPr lang="en-CH" sz="1700" kern="1200"/>
        </a:p>
      </dsp:txBody>
      <dsp:txXfrm>
        <a:off x="2134091" y="2802558"/>
        <a:ext cx="1649760" cy="1224015"/>
      </dsp:txXfrm>
    </dsp:sp>
    <dsp:sp modelId="{1626539B-7328-4573-8E59-2FDBBFE10364}">
      <dsp:nvSpPr>
        <dsp:cNvPr id="0" name=""/>
        <dsp:cNvSpPr/>
      </dsp:nvSpPr>
      <dsp:spPr>
        <a:xfrm>
          <a:off x="1686527" y="332707"/>
          <a:ext cx="4470318" cy="4470318"/>
        </a:xfrm>
        <a:prstGeom prst="pie">
          <a:avLst>
            <a:gd name="adj1" fmla="val 10800000"/>
            <a:gd name="adj2" fmla="val 16200000"/>
          </a:avLst>
        </a:prstGeom>
        <a:gradFill rotWithShape="0">
          <a:gsLst>
            <a:gs pos="0">
              <a:schemeClr val="accent4">
                <a:hueOff val="6599937"/>
                <a:satOff val="-29202"/>
                <a:lumOff val="-4903"/>
                <a:alphaOff val="0"/>
                <a:satMod val="103000"/>
                <a:lumMod val="102000"/>
                <a:tint val="94000"/>
              </a:schemeClr>
            </a:gs>
            <a:gs pos="50000">
              <a:schemeClr val="accent4">
                <a:hueOff val="6599937"/>
                <a:satOff val="-29202"/>
                <a:lumOff val="-4903"/>
                <a:alphaOff val="0"/>
                <a:satMod val="110000"/>
                <a:lumMod val="100000"/>
                <a:shade val="100000"/>
              </a:schemeClr>
            </a:gs>
            <a:gs pos="100000">
              <a:schemeClr val="accent4">
                <a:hueOff val="6599937"/>
                <a:satOff val="-29202"/>
                <a:lumOff val="-490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rtl="0">
            <a:lnSpc>
              <a:spcPct val="90000"/>
            </a:lnSpc>
            <a:spcBef>
              <a:spcPct val="0"/>
            </a:spcBef>
            <a:spcAft>
              <a:spcPct val="35000"/>
            </a:spcAft>
            <a:buNone/>
          </a:pPr>
          <a:r>
            <a:rPr lang="en-US" sz="1700" kern="1200">
              <a:latin typeface="Aptos Display" panose="02110004020202020204"/>
            </a:rPr>
            <a:t> Routine Monitoring</a:t>
          </a:r>
          <a:r>
            <a:rPr lang="en-US" sz="1700" kern="1200"/>
            <a:t> </a:t>
          </a:r>
          <a:r>
            <a:rPr lang="en-US" sz="1700" kern="1200">
              <a:latin typeface="Aptos Display" panose="02110004020202020204"/>
            </a:rPr>
            <a:t>of </a:t>
          </a:r>
          <a:r>
            <a:rPr lang="en-US" sz="1700" kern="1200"/>
            <a:t>Country Progress Against Targets</a:t>
          </a:r>
          <a:endParaRPr lang="en-CH" sz="1700" kern="1200"/>
        </a:p>
      </dsp:txBody>
      <dsp:txXfrm>
        <a:off x="2134091" y="1259233"/>
        <a:ext cx="1649760" cy="1224015"/>
      </dsp:txXfrm>
    </dsp:sp>
    <dsp:sp modelId="{575C435E-4053-440D-A32D-EA613FB463A3}">
      <dsp:nvSpPr>
        <dsp:cNvPr id="0" name=""/>
        <dsp:cNvSpPr/>
      </dsp:nvSpPr>
      <dsp:spPr>
        <a:xfrm>
          <a:off x="1559868" y="55973"/>
          <a:ext cx="5023786" cy="5023786"/>
        </a:xfrm>
        <a:prstGeom prst="circularArrow">
          <a:avLst>
            <a:gd name="adj1" fmla="val 5085"/>
            <a:gd name="adj2" fmla="val 327528"/>
            <a:gd name="adj3" fmla="val 21272472"/>
            <a:gd name="adj4" fmla="val 16200000"/>
            <a:gd name="adj5" fmla="val 5932"/>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D6A8F711-420C-4672-A503-BFDA6B22385B}">
      <dsp:nvSpPr>
        <dsp:cNvPr id="0" name=""/>
        <dsp:cNvSpPr/>
      </dsp:nvSpPr>
      <dsp:spPr>
        <a:xfrm>
          <a:off x="1559868" y="206048"/>
          <a:ext cx="5023786" cy="5023786"/>
        </a:xfrm>
        <a:prstGeom prst="circularArrow">
          <a:avLst>
            <a:gd name="adj1" fmla="val 5085"/>
            <a:gd name="adj2" fmla="val 327528"/>
            <a:gd name="adj3" fmla="val 5072472"/>
            <a:gd name="adj4" fmla="val 0"/>
            <a:gd name="adj5" fmla="val 5932"/>
          </a:avLst>
        </a:prstGeom>
        <a:gradFill rotWithShape="0">
          <a:gsLst>
            <a:gs pos="0">
              <a:schemeClr val="accent4">
                <a:hueOff val="2199979"/>
                <a:satOff val="-9734"/>
                <a:lumOff val="-1634"/>
                <a:alphaOff val="0"/>
                <a:satMod val="103000"/>
                <a:lumMod val="102000"/>
                <a:tint val="94000"/>
              </a:schemeClr>
            </a:gs>
            <a:gs pos="50000">
              <a:schemeClr val="accent4">
                <a:hueOff val="2199979"/>
                <a:satOff val="-9734"/>
                <a:lumOff val="-1634"/>
                <a:alphaOff val="0"/>
                <a:satMod val="110000"/>
                <a:lumMod val="100000"/>
                <a:shade val="100000"/>
              </a:schemeClr>
            </a:gs>
            <a:gs pos="100000">
              <a:schemeClr val="accent4">
                <a:hueOff val="2199979"/>
                <a:satOff val="-9734"/>
                <a:lumOff val="-1634"/>
                <a:alphaOff val="0"/>
                <a:lumMod val="99000"/>
                <a:satMod val="120000"/>
                <a:shade val="78000"/>
              </a:schemeClr>
            </a:gs>
          </a:gsLst>
          <a:lin ang="5400000" scaled="0"/>
        </a:gradFill>
        <a:ln>
          <a:noFill/>
        </a:ln>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4B97CA94-F2CD-47C9-B409-FE1B2BF0380F}">
      <dsp:nvSpPr>
        <dsp:cNvPr id="0" name=""/>
        <dsp:cNvSpPr/>
      </dsp:nvSpPr>
      <dsp:spPr>
        <a:xfrm>
          <a:off x="1409793" y="206048"/>
          <a:ext cx="5023786" cy="5023786"/>
        </a:xfrm>
        <a:prstGeom prst="circularArrow">
          <a:avLst>
            <a:gd name="adj1" fmla="val 5085"/>
            <a:gd name="adj2" fmla="val 327528"/>
            <a:gd name="adj3" fmla="val 10472472"/>
            <a:gd name="adj4" fmla="val 5400000"/>
            <a:gd name="adj5" fmla="val 5932"/>
          </a:avLst>
        </a:prstGeom>
        <a:gradFill rotWithShape="0">
          <a:gsLst>
            <a:gs pos="0">
              <a:schemeClr val="accent4">
                <a:hueOff val="4399958"/>
                <a:satOff val="-19468"/>
                <a:lumOff val="-3269"/>
                <a:alphaOff val="0"/>
                <a:satMod val="103000"/>
                <a:lumMod val="102000"/>
                <a:tint val="94000"/>
              </a:schemeClr>
            </a:gs>
            <a:gs pos="50000">
              <a:schemeClr val="accent4">
                <a:hueOff val="4399958"/>
                <a:satOff val="-19468"/>
                <a:lumOff val="-3269"/>
                <a:alphaOff val="0"/>
                <a:satMod val="110000"/>
                <a:lumMod val="100000"/>
                <a:shade val="100000"/>
              </a:schemeClr>
            </a:gs>
            <a:gs pos="100000">
              <a:schemeClr val="accent4">
                <a:hueOff val="4399958"/>
                <a:satOff val="-19468"/>
                <a:lumOff val="-3269"/>
                <a:alphaOff val="0"/>
                <a:lumMod val="99000"/>
                <a:satMod val="120000"/>
                <a:shade val="78000"/>
              </a:schemeClr>
            </a:gs>
          </a:gsLst>
          <a:lin ang="5400000" scaled="0"/>
        </a:gradFill>
        <a:ln>
          <a:noFill/>
        </a:ln>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FEA8E4B-3E7F-45EA-BDBF-906B623DFFA7}">
      <dsp:nvSpPr>
        <dsp:cNvPr id="0" name=""/>
        <dsp:cNvSpPr/>
      </dsp:nvSpPr>
      <dsp:spPr>
        <a:xfrm>
          <a:off x="1409793" y="55973"/>
          <a:ext cx="5023786" cy="5023786"/>
        </a:xfrm>
        <a:prstGeom prst="circularArrow">
          <a:avLst>
            <a:gd name="adj1" fmla="val 5085"/>
            <a:gd name="adj2" fmla="val 327528"/>
            <a:gd name="adj3" fmla="val 15872472"/>
            <a:gd name="adj4" fmla="val 10800000"/>
            <a:gd name="adj5" fmla="val 5932"/>
          </a:avLst>
        </a:prstGeom>
        <a:gradFill rotWithShape="0">
          <a:gsLst>
            <a:gs pos="0">
              <a:schemeClr val="accent4">
                <a:hueOff val="6599937"/>
                <a:satOff val="-29202"/>
                <a:lumOff val="-4903"/>
                <a:alphaOff val="0"/>
                <a:satMod val="103000"/>
                <a:lumMod val="102000"/>
                <a:tint val="94000"/>
              </a:schemeClr>
            </a:gs>
            <a:gs pos="50000">
              <a:schemeClr val="accent4">
                <a:hueOff val="6599937"/>
                <a:satOff val="-29202"/>
                <a:lumOff val="-4903"/>
                <a:alphaOff val="0"/>
                <a:satMod val="110000"/>
                <a:lumMod val="100000"/>
                <a:shade val="100000"/>
              </a:schemeClr>
            </a:gs>
            <a:gs pos="100000">
              <a:schemeClr val="accent4">
                <a:hueOff val="6599937"/>
                <a:satOff val="-29202"/>
                <a:lumOff val="-4903"/>
                <a:alphaOff val="0"/>
                <a:lumMod val="99000"/>
                <a:satMod val="120000"/>
                <a:shade val="78000"/>
              </a:schemeClr>
            </a:gs>
          </a:gsLst>
          <a:lin ang="5400000" scaled="0"/>
        </a:gradFill>
        <a:ln>
          <a:noFill/>
        </a:ln>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3E9526-364E-4B7B-8624-954269162531}">
      <dsp:nvSpPr>
        <dsp:cNvPr id="0" name=""/>
        <dsp:cNvSpPr/>
      </dsp:nvSpPr>
      <dsp:spPr>
        <a:xfrm>
          <a:off x="1495338" y="1006"/>
          <a:ext cx="3855169" cy="988923"/>
        </a:xfrm>
        <a:prstGeom prst="rightArrow">
          <a:avLst>
            <a:gd name="adj1" fmla="val 75000"/>
            <a:gd name="adj2" fmla="val 50000"/>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00" tIns="72000" rIns="0" bIns="72000" numCol="1" spcCol="1270" anchor="ctr" anchorCtr="0">
          <a:noAutofit/>
        </a:bodyPr>
        <a:lstStyle/>
        <a:p>
          <a:pPr marL="72000" lvl="1" indent="-72000" algn="l" defTabSz="377825">
            <a:lnSpc>
              <a:spcPct val="100000"/>
            </a:lnSpc>
            <a:spcBef>
              <a:spcPts val="0"/>
            </a:spcBef>
            <a:spcAft>
              <a:spcPts val="300"/>
            </a:spcAft>
            <a:buChar char="•"/>
          </a:pPr>
          <a:r>
            <a:rPr lang="en-US" sz="850" b="0" kern="1200">
              <a:latin typeface="+mn-lt"/>
            </a:rPr>
            <a:t>95% of people living with HIV know their status</a:t>
          </a:r>
          <a:endParaRPr lang="en-CH" sz="850" b="0" kern="1200">
            <a:latin typeface="+mn-lt"/>
          </a:endParaRPr>
        </a:p>
        <a:p>
          <a:pPr marL="72000" lvl="1" indent="-72000" algn="l" defTabSz="377825">
            <a:lnSpc>
              <a:spcPct val="100000"/>
            </a:lnSpc>
            <a:spcBef>
              <a:spcPts val="0"/>
            </a:spcBef>
            <a:spcAft>
              <a:spcPts val="300"/>
            </a:spcAft>
            <a:buChar char="•"/>
          </a:pPr>
          <a:r>
            <a:rPr lang="en-US" sz="850" b="0" kern="1200">
              <a:latin typeface="+mn-lt"/>
            </a:rPr>
            <a:t>95% of people living with HIV who know their status receive treatment</a:t>
          </a:r>
          <a:endParaRPr lang="en-CH" sz="850" b="0" kern="1200">
            <a:latin typeface="+mn-lt"/>
          </a:endParaRPr>
        </a:p>
        <a:p>
          <a:pPr marL="72000" lvl="1" indent="-72000" algn="l" defTabSz="377825">
            <a:lnSpc>
              <a:spcPct val="100000"/>
            </a:lnSpc>
            <a:spcBef>
              <a:spcPts val="0"/>
            </a:spcBef>
            <a:spcAft>
              <a:spcPts val="300"/>
            </a:spcAft>
            <a:buChar char="•"/>
          </a:pPr>
          <a:r>
            <a:rPr kumimoji="0" lang="en-US" sz="850" b="0" i="0" u="none" strike="noStrike" kern="1200" cap="none" spc="0" normalizeH="0" baseline="0" noProof="0">
              <a:ln/>
              <a:effectLst/>
              <a:uLnTx/>
              <a:uFillTx/>
              <a:latin typeface="+mn-lt"/>
              <a:ea typeface="ＭＳ Ｐゴシック" panose="020B0600070205080204" pitchFamily="34" charset="-128"/>
              <a:cs typeface="+mn-cs"/>
            </a:rPr>
            <a:t>95% of people living with HIV who are on treatment have suppressed viral loads</a:t>
          </a:r>
          <a:endParaRPr lang="en-CH" sz="850" b="0" kern="1200">
            <a:latin typeface="+mn-lt"/>
          </a:endParaRPr>
        </a:p>
      </dsp:txBody>
      <dsp:txXfrm>
        <a:off x="1495338" y="124621"/>
        <a:ext cx="3484323" cy="741693"/>
      </dsp:txXfrm>
    </dsp:sp>
    <dsp:sp modelId="{4A901F41-C67A-4C7C-B879-CD6E3DF1A1F7}">
      <dsp:nvSpPr>
        <dsp:cNvPr id="0" name=""/>
        <dsp:cNvSpPr/>
      </dsp:nvSpPr>
      <dsp:spPr>
        <a:xfrm>
          <a:off x="2541" y="95586"/>
          <a:ext cx="1492797" cy="79976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6000" tIns="36000" rIns="34290" bIns="36000" numCol="1" spcCol="1270" anchor="ctr" anchorCtr="0">
          <a:noAutofit/>
        </a:bodyPr>
        <a:lstStyle/>
        <a:p>
          <a:pPr marL="0" lvl="0" indent="0" algn="ctr" defTabSz="400050">
            <a:lnSpc>
              <a:spcPct val="100000"/>
            </a:lnSpc>
            <a:spcBef>
              <a:spcPts val="0"/>
            </a:spcBef>
            <a:spcAft>
              <a:spcPts val="0"/>
            </a:spcAft>
            <a:buClrTx/>
            <a:buSzTx/>
            <a:buFontTx/>
            <a:buNone/>
          </a:pPr>
          <a:r>
            <a:rPr kumimoji="0" lang="en-US" sz="900" b="0" i="0" u="none" strike="noStrike" kern="1200" cap="none" spc="0" normalizeH="0" baseline="0" noProof="0">
              <a:ln/>
              <a:effectLst/>
              <a:uLnTx/>
              <a:uFillTx/>
              <a:latin typeface="+mn-lt"/>
              <a:sym typeface="Century Gothic"/>
            </a:rPr>
            <a:t>Ensure available accessible, </a:t>
          </a:r>
          <a:r>
            <a:rPr lang="en-US" sz="900" b="0" kern="1200">
              <a:latin typeface="+mn-lt"/>
              <a:sym typeface="Century Gothic"/>
            </a:rPr>
            <a:t>acceptable and quality </a:t>
          </a:r>
          <a:r>
            <a:rPr kumimoji="0" lang="en-US" sz="900" b="0" i="0" u="none" strike="noStrike" kern="1200" cap="none" spc="0" normalizeH="0" baseline="0" noProof="0">
              <a:ln/>
              <a:effectLst/>
              <a:uLnTx/>
              <a:uFillTx/>
              <a:latin typeface="+mn-lt"/>
              <a:sym typeface="Century Gothic"/>
            </a:rPr>
            <a:t>HIV treatment and care for people living with HIV</a:t>
          </a:r>
          <a:endParaRPr lang="en-CH" sz="900" b="0" kern="1200">
            <a:latin typeface="+mn-lt"/>
          </a:endParaRPr>
        </a:p>
      </dsp:txBody>
      <dsp:txXfrm>
        <a:off x="41582" y="134627"/>
        <a:ext cx="1414715" cy="721682"/>
      </dsp:txXfrm>
    </dsp:sp>
    <dsp:sp modelId="{7D619AFA-6A81-4860-95D6-CA6CF4153435}">
      <dsp:nvSpPr>
        <dsp:cNvPr id="0" name=""/>
        <dsp:cNvSpPr/>
      </dsp:nvSpPr>
      <dsp:spPr>
        <a:xfrm>
          <a:off x="1495338" y="1129560"/>
          <a:ext cx="3855169" cy="436546"/>
        </a:xfrm>
        <a:prstGeom prst="rightArrow">
          <a:avLst>
            <a:gd name="adj1" fmla="val 75000"/>
            <a:gd name="adj2" fmla="val 50000"/>
          </a:avLst>
        </a:prstGeom>
        <a:solidFill>
          <a:schemeClr val="accent3">
            <a:tint val="40000"/>
            <a:alpha val="90000"/>
            <a:hueOff val="0"/>
            <a:satOff val="0"/>
            <a:lumOff val="0"/>
            <a:alphaOff val="0"/>
          </a:schemeClr>
        </a:solidFill>
        <a:ln w="1905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00" tIns="72000" rIns="0" bIns="72000" numCol="1" spcCol="1270" anchor="ctr" anchorCtr="0">
          <a:noAutofit/>
        </a:bodyPr>
        <a:lstStyle/>
        <a:p>
          <a:pPr marL="72000" lvl="1" indent="-72000" algn="l" defTabSz="377825">
            <a:lnSpc>
              <a:spcPct val="100000"/>
            </a:lnSpc>
            <a:spcBef>
              <a:spcPts val="0"/>
            </a:spcBef>
            <a:spcAft>
              <a:spcPts val="300"/>
            </a:spcAft>
            <a:buChar char="•"/>
          </a:pPr>
          <a:r>
            <a:rPr lang="en-US" sz="850" b="0" kern="1200">
              <a:latin typeface="+mn-lt"/>
            </a:rPr>
            <a:t>90% of people in need of prevention use prevention options (PrEP, </a:t>
          </a:r>
          <a:br>
            <a:rPr lang="en-US" sz="850" b="0" kern="1200">
              <a:latin typeface="+mn-lt"/>
            </a:rPr>
          </a:br>
          <a:r>
            <a:rPr lang="en-US" sz="850" b="0" kern="1200">
              <a:latin typeface="+mn-lt"/>
            </a:rPr>
            <a:t>PEP, condoms, NSP, OAT)</a:t>
          </a:r>
          <a:endParaRPr lang="en-CH" sz="850" b="0" kern="1200">
            <a:latin typeface="+mn-lt"/>
          </a:endParaRPr>
        </a:p>
      </dsp:txBody>
      <dsp:txXfrm>
        <a:off x="1495338" y="1184128"/>
        <a:ext cx="3691464" cy="327410"/>
      </dsp:txXfrm>
    </dsp:sp>
    <dsp:sp modelId="{29BEF37E-046E-4CE6-847A-648C92C0012C}">
      <dsp:nvSpPr>
        <dsp:cNvPr id="0" name=""/>
        <dsp:cNvSpPr/>
      </dsp:nvSpPr>
      <dsp:spPr>
        <a:xfrm>
          <a:off x="2541" y="1052047"/>
          <a:ext cx="1492797" cy="591572"/>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6000" tIns="36000" rIns="34290" bIns="36000" numCol="1" spcCol="1270" anchor="ctr" anchorCtr="0">
          <a:noAutofit/>
        </a:bodyPr>
        <a:lstStyle/>
        <a:p>
          <a:pPr marL="0" lvl="0" indent="0" algn="ctr" defTabSz="377825">
            <a:lnSpc>
              <a:spcPct val="100000"/>
            </a:lnSpc>
            <a:spcBef>
              <a:spcPts val="0"/>
            </a:spcBef>
            <a:spcAft>
              <a:spcPts val="0"/>
            </a:spcAft>
            <a:buNone/>
          </a:pPr>
          <a:r>
            <a:rPr lang="en-US" sz="850" b="0" kern="1200">
              <a:latin typeface="+mn-lt"/>
            </a:rPr>
            <a:t>Scale-up HIV prevention options that brings together biomedical, structural, and behavioural interventions</a:t>
          </a:r>
          <a:endParaRPr lang="en-CH" sz="850" b="0" kern="1200">
            <a:latin typeface="+mn-lt"/>
          </a:endParaRPr>
        </a:p>
      </dsp:txBody>
      <dsp:txXfrm>
        <a:off x="31419" y="1080925"/>
        <a:ext cx="1435041" cy="533816"/>
      </dsp:txXfrm>
    </dsp:sp>
    <dsp:sp modelId="{1D2A06C4-90E9-48BC-A3E5-8EC9B5B5AF56}">
      <dsp:nvSpPr>
        <dsp:cNvPr id="0" name=""/>
        <dsp:cNvSpPr/>
      </dsp:nvSpPr>
      <dsp:spPr>
        <a:xfrm>
          <a:off x="1495338" y="1705736"/>
          <a:ext cx="3855169" cy="1025355"/>
        </a:xfrm>
        <a:prstGeom prst="rightArrow">
          <a:avLst>
            <a:gd name="adj1" fmla="val 75000"/>
            <a:gd name="adj2" fmla="val 50000"/>
          </a:avLst>
        </a:prstGeom>
        <a:solidFill>
          <a:schemeClr val="accent4">
            <a:tint val="40000"/>
            <a:alpha val="90000"/>
            <a:hueOff val="0"/>
            <a:satOff val="0"/>
            <a:lumOff val="0"/>
            <a:alphaOff val="0"/>
          </a:schemeClr>
        </a:solidFill>
        <a:ln w="1905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00" tIns="72000" rIns="0" bIns="72000" numCol="1" spcCol="1270" anchor="ctr" anchorCtr="0">
          <a:noAutofit/>
        </a:bodyPr>
        <a:lstStyle/>
        <a:p>
          <a:pPr marL="72000" lvl="1" indent="-72000" algn="l" defTabSz="377825">
            <a:lnSpc>
              <a:spcPct val="100000"/>
            </a:lnSpc>
            <a:spcBef>
              <a:spcPts val="0"/>
            </a:spcBef>
            <a:spcAft>
              <a:spcPts val="300"/>
            </a:spcAft>
            <a:buChar char="•"/>
          </a:pPr>
          <a:r>
            <a:rPr lang="en-US" sz="850" b="0" kern="1200">
              <a:latin typeface="+mn-lt"/>
            </a:rPr>
            <a:t>&lt;10% of people living with HIV or key and vulnerable populations experience stigma and discrimination  </a:t>
          </a:r>
          <a:endParaRPr lang="en-CH" sz="850" b="0" kern="1200">
            <a:latin typeface="+mn-lt"/>
          </a:endParaRPr>
        </a:p>
        <a:p>
          <a:pPr marL="72000" lvl="1" indent="-72000" algn="l" defTabSz="377825">
            <a:lnSpc>
              <a:spcPct val="100000"/>
            </a:lnSpc>
            <a:spcBef>
              <a:spcPts val="0"/>
            </a:spcBef>
            <a:spcAft>
              <a:spcPts val="300"/>
            </a:spcAft>
            <a:buChar char="•"/>
          </a:pPr>
          <a:r>
            <a:rPr lang="en-US" sz="850" b="0" kern="1200">
              <a:latin typeface="+mn-lt"/>
            </a:rPr>
            <a:t>&lt; 10% experience gender inequality or violence</a:t>
          </a:r>
          <a:endParaRPr lang="en-CH" sz="850" b="0" kern="1200">
            <a:latin typeface="+mn-lt"/>
          </a:endParaRPr>
        </a:p>
        <a:p>
          <a:pPr marL="72000" lvl="1" indent="-72000" algn="l" defTabSz="377825">
            <a:lnSpc>
              <a:spcPct val="100000"/>
            </a:lnSpc>
            <a:spcBef>
              <a:spcPts val="0"/>
            </a:spcBef>
            <a:spcAft>
              <a:spcPts val="300"/>
            </a:spcAft>
            <a:buChar char="•"/>
          </a:pPr>
          <a:r>
            <a:rPr lang="en-US" sz="850" b="0" kern="1200">
              <a:latin typeface="+mn-lt"/>
            </a:rPr>
            <a:t>&lt;10% of countries have punitive legal and policy environments that restrict access to services</a:t>
          </a:r>
          <a:endParaRPr lang="en-CH" sz="850" b="0" kern="1200">
            <a:latin typeface="+mn-lt"/>
          </a:endParaRPr>
        </a:p>
      </dsp:txBody>
      <dsp:txXfrm>
        <a:off x="1495338" y="1833905"/>
        <a:ext cx="3470661" cy="769017"/>
      </dsp:txXfrm>
    </dsp:sp>
    <dsp:sp modelId="{FA36C54A-6C4D-4BB2-8DB5-27EC402C6A7B}">
      <dsp:nvSpPr>
        <dsp:cNvPr id="0" name=""/>
        <dsp:cNvSpPr/>
      </dsp:nvSpPr>
      <dsp:spPr>
        <a:xfrm>
          <a:off x="2541" y="1752601"/>
          <a:ext cx="1492797" cy="931626"/>
        </a:xfrm>
        <a:prstGeom prst="roundRect">
          <a:avLst/>
        </a:prstGeom>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w="12700" cap="flat" cmpd="sng" algn="ctr">
          <a:solidFill>
            <a:schemeClr val="accent4"/>
          </a:solidFill>
          <a:prstDash val="solid"/>
          <a:miter lim="800000"/>
        </a:ln>
        <a:effectLst/>
      </dsp:spPr>
      <dsp:style>
        <a:lnRef idx="1">
          <a:schemeClr val="accent4"/>
        </a:lnRef>
        <a:fillRef idx="3">
          <a:schemeClr val="accent4"/>
        </a:fillRef>
        <a:effectRef idx="2">
          <a:schemeClr val="accent4"/>
        </a:effectRef>
        <a:fontRef idx="minor">
          <a:schemeClr val="lt1"/>
        </a:fontRef>
      </dsp:style>
      <dsp:txBody>
        <a:bodyPr spcFirstLastPara="0" vert="horz" wrap="square" lIns="36000" tIns="36000" rIns="36000" bIns="36000" numCol="1" spcCol="1270" anchor="ctr" anchorCtr="0">
          <a:noAutofit/>
        </a:bodyPr>
        <a:lstStyle/>
        <a:p>
          <a:pPr marL="0" lvl="0" indent="0" algn="ctr" defTabSz="400050">
            <a:lnSpc>
              <a:spcPct val="100000"/>
            </a:lnSpc>
            <a:spcBef>
              <a:spcPts val="0"/>
            </a:spcBef>
            <a:spcAft>
              <a:spcPts val="0"/>
            </a:spcAft>
            <a:buNone/>
          </a:pPr>
          <a:r>
            <a:rPr lang="en-US" sz="900" b="0" kern="1200">
              <a:latin typeface="+mn-lt"/>
            </a:rPr>
            <a:t>End stigma and discrimination and uphold human rights and gender equality in the HIV response</a:t>
          </a:r>
          <a:endParaRPr lang="en-CH" sz="900" b="0" kern="1200">
            <a:latin typeface="+mn-lt"/>
          </a:endParaRPr>
        </a:p>
      </dsp:txBody>
      <dsp:txXfrm>
        <a:off x="48019" y="1798079"/>
        <a:ext cx="1401841" cy="840670"/>
      </dsp:txXfrm>
    </dsp:sp>
    <dsp:sp modelId="{D4EA324E-D2D5-4D13-ACCC-7DE77D7B97AF}">
      <dsp:nvSpPr>
        <dsp:cNvPr id="0" name=""/>
        <dsp:cNvSpPr/>
      </dsp:nvSpPr>
      <dsp:spPr>
        <a:xfrm>
          <a:off x="1495338" y="2793209"/>
          <a:ext cx="3855169" cy="811405"/>
        </a:xfrm>
        <a:prstGeom prst="rightArrow">
          <a:avLst>
            <a:gd name="adj1" fmla="val 75000"/>
            <a:gd name="adj2" fmla="val 50000"/>
          </a:avLst>
        </a:prstGeom>
        <a:solidFill>
          <a:schemeClr val="accent5">
            <a:tint val="40000"/>
            <a:alpha val="90000"/>
            <a:hueOff val="0"/>
            <a:satOff val="0"/>
            <a:lumOff val="0"/>
            <a:alphaOff val="0"/>
          </a:schemeClr>
        </a:solidFill>
        <a:ln w="1905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00" tIns="72000" rIns="0" bIns="72000" numCol="1" spcCol="1270" anchor="ctr" anchorCtr="0">
          <a:noAutofit/>
        </a:bodyPr>
        <a:lstStyle/>
        <a:p>
          <a:pPr marL="72000" lvl="1" indent="-72000" algn="l" defTabSz="377825">
            <a:lnSpc>
              <a:spcPct val="100000"/>
            </a:lnSpc>
            <a:spcBef>
              <a:spcPts val="0"/>
            </a:spcBef>
            <a:spcAft>
              <a:spcPts val="300"/>
            </a:spcAft>
            <a:buChar char="•"/>
          </a:pPr>
          <a:r>
            <a:rPr lang="en-US" sz="850" b="0" kern="1200">
              <a:latin typeface="+mn-lt"/>
            </a:rPr>
            <a:t>Community led-organizations (CLO) deliver 30% of testing and treatment support services </a:t>
          </a:r>
          <a:endParaRPr lang="en-CH" sz="850" b="0" kern="1200">
            <a:latin typeface="+mn-lt"/>
          </a:endParaRPr>
        </a:p>
        <a:p>
          <a:pPr marL="72000" lvl="1" indent="-72000" algn="l" defTabSz="377825">
            <a:lnSpc>
              <a:spcPct val="100000"/>
            </a:lnSpc>
            <a:spcBef>
              <a:spcPts val="0"/>
            </a:spcBef>
            <a:spcAft>
              <a:spcPts val="300"/>
            </a:spcAft>
            <a:buChar char="•"/>
          </a:pPr>
          <a:r>
            <a:rPr lang="en-US" sz="850" b="0" kern="1200">
              <a:latin typeface="+mn-lt"/>
            </a:rPr>
            <a:t>CLO deliver 80% of prevention options</a:t>
          </a:r>
          <a:endParaRPr lang="en-CH" sz="850" b="0" kern="1200">
            <a:latin typeface="+mn-lt"/>
          </a:endParaRPr>
        </a:p>
        <a:p>
          <a:pPr marL="72000" lvl="1" indent="-72000" algn="l" defTabSz="377825">
            <a:lnSpc>
              <a:spcPct val="100000"/>
            </a:lnSpc>
            <a:spcBef>
              <a:spcPts val="0"/>
            </a:spcBef>
            <a:spcAft>
              <a:spcPts val="300"/>
            </a:spcAft>
            <a:buChar char="•"/>
          </a:pPr>
          <a:r>
            <a:rPr lang="en-US" sz="850" b="0" kern="1200">
              <a:latin typeface="+mn-lt"/>
            </a:rPr>
            <a:t>CLO deliver 60% of societal enabler programmes</a:t>
          </a:r>
          <a:endParaRPr lang="en-CH" sz="850" b="0" kern="1200">
            <a:latin typeface="+mn-lt"/>
          </a:endParaRPr>
        </a:p>
      </dsp:txBody>
      <dsp:txXfrm>
        <a:off x="1495338" y="2894635"/>
        <a:ext cx="3550892" cy="608553"/>
      </dsp:txXfrm>
    </dsp:sp>
    <dsp:sp modelId="{E8A8C940-9407-4AB7-AC2D-955C1A6ECB47}">
      <dsp:nvSpPr>
        <dsp:cNvPr id="0" name=""/>
        <dsp:cNvSpPr/>
      </dsp:nvSpPr>
      <dsp:spPr>
        <a:xfrm>
          <a:off x="2541" y="2828926"/>
          <a:ext cx="1492797" cy="73997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6000" tIns="36000" rIns="34290" bIns="36000" numCol="1" spcCol="1270" anchor="ctr" anchorCtr="0">
          <a:noAutofit/>
        </a:bodyPr>
        <a:lstStyle/>
        <a:p>
          <a:pPr marL="0" lvl="0" indent="0" algn="ctr" defTabSz="400050">
            <a:lnSpc>
              <a:spcPct val="100000"/>
            </a:lnSpc>
            <a:spcBef>
              <a:spcPts val="0"/>
            </a:spcBef>
            <a:spcAft>
              <a:spcPts val="0"/>
            </a:spcAft>
            <a:buNone/>
          </a:pPr>
          <a:r>
            <a:rPr lang="en-US" sz="900" b="0" kern="1200">
              <a:latin typeface="+mn-lt"/>
            </a:rPr>
            <a:t>Ensure community leadership in the HIV response</a:t>
          </a:r>
          <a:endParaRPr lang="en-CH" sz="900" b="0" kern="1200">
            <a:latin typeface="+mn-lt"/>
          </a:endParaRPr>
        </a:p>
      </dsp:txBody>
      <dsp:txXfrm>
        <a:off x="38663" y="2865048"/>
        <a:ext cx="1420553" cy="667726"/>
      </dsp:txXfrm>
    </dsp:sp>
    <dsp:sp modelId="{034726BF-59FC-443B-8AD1-E0EE0742A305}">
      <dsp:nvSpPr>
        <dsp:cNvPr id="0" name=""/>
        <dsp:cNvSpPr/>
      </dsp:nvSpPr>
      <dsp:spPr>
        <a:xfrm>
          <a:off x="1486369" y="3666731"/>
          <a:ext cx="3866680" cy="1128407"/>
        </a:xfrm>
        <a:prstGeom prst="rightArrow">
          <a:avLst>
            <a:gd name="adj1" fmla="val 75000"/>
            <a:gd name="adj2" fmla="val 50000"/>
          </a:avLst>
        </a:prstGeom>
        <a:solidFill>
          <a:schemeClr val="accent6">
            <a:tint val="40000"/>
            <a:alpha val="90000"/>
            <a:hueOff val="0"/>
            <a:satOff val="0"/>
            <a:lumOff val="0"/>
            <a:alphaOff val="0"/>
          </a:schemeClr>
        </a:solidFill>
        <a:ln w="19050" cap="flat" cmpd="sng" algn="ctr">
          <a:solidFill>
            <a:schemeClr val="accent6">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00" tIns="72000" rIns="0" bIns="72000" numCol="1" spcCol="1270" anchor="ctr" anchorCtr="0">
          <a:noAutofit/>
        </a:bodyPr>
        <a:lstStyle/>
        <a:p>
          <a:pPr marL="72000" lvl="1" indent="-72000" algn="l" defTabSz="377825">
            <a:lnSpc>
              <a:spcPct val="100000"/>
            </a:lnSpc>
            <a:spcBef>
              <a:spcPts val="0"/>
            </a:spcBef>
            <a:spcAft>
              <a:spcPts val="300"/>
            </a:spcAft>
            <a:buChar char="•"/>
          </a:pPr>
          <a:r>
            <a:rPr lang="en-US" sz="850" b="0" kern="1200">
              <a:latin typeface="+mn-lt"/>
            </a:rPr>
            <a:t>95% of people who are receiving HIV prevention or treatment services also receive needed SRH services (including for STIs)</a:t>
          </a:r>
          <a:endParaRPr lang="en-CH" sz="850" b="0" kern="1200">
            <a:latin typeface="+mn-lt"/>
          </a:endParaRPr>
        </a:p>
        <a:p>
          <a:pPr marL="72000" lvl="1" indent="-72000" algn="l" defTabSz="377825">
            <a:lnSpc>
              <a:spcPct val="100000"/>
            </a:lnSpc>
            <a:spcBef>
              <a:spcPts val="0"/>
            </a:spcBef>
            <a:spcAft>
              <a:spcPts val="300"/>
            </a:spcAft>
            <a:buChar char="•"/>
          </a:pPr>
          <a:r>
            <a:rPr lang="en-US" sz="850" b="0" kern="1200">
              <a:latin typeface="+mn-lt"/>
            </a:rPr>
            <a:t>95% of pregnant women living with HIV and their newborns receive maternal and newborn care that integrates or links to comprehensive HIV services, including for prevention of HIV and hepatitis B virus and treatment of syphilis</a:t>
          </a:r>
          <a:endParaRPr lang="en-CH" sz="850" b="0" kern="1200">
            <a:latin typeface="+mn-lt"/>
          </a:endParaRPr>
        </a:p>
      </dsp:txBody>
      <dsp:txXfrm>
        <a:off x="1486369" y="3807782"/>
        <a:ext cx="3443527" cy="846305"/>
      </dsp:txXfrm>
    </dsp:sp>
    <dsp:sp modelId="{10AF663A-4AA2-46B9-947A-C0B2C52A1C84}">
      <dsp:nvSpPr>
        <dsp:cNvPr id="0" name=""/>
        <dsp:cNvSpPr/>
      </dsp:nvSpPr>
      <dsp:spPr>
        <a:xfrm>
          <a:off x="2634" y="3733802"/>
          <a:ext cx="1481100" cy="99426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6000" tIns="36000" rIns="34290" bIns="36000" numCol="1" spcCol="1270" anchor="ctr" anchorCtr="0">
          <a:noAutofit/>
        </a:bodyPr>
        <a:lstStyle/>
        <a:p>
          <a:pPr marL="0" lvl="0" indent="0" algn="ctr" defTabSz="400050">
            <a:lnSpc>
              <a:spcPct val="100000"/>
            </a:lnSpc>
            <a:spcBef>
              <a:spcPts val="0"/>
            </a:spcBef>
            <a:spcAft>
              <a:spcPts val="0"/>
            </a:spcAft>
            <a:buNone/>
          </a:pPr>
          <a:r>
            <a:rPr lang="en-US" sz="900" b="0" kern="1200">
              <a:latin typeface="+mn-lt"/>
            </a:rPr>
            <a:t> Integrate HIV services with primary health care, broader health systems and other sectors</a:t>
          </a:r>
          <a:endParaRPr lang="en-CH" sz="900" b="0" kern="1200">
            <a:latin typeface="+mn-lt"/>
          </a:endParaRPr>
        </a:p>
      </dsp:txBody>
      <dsp:txXfrm>
        <a:off x="51170" y="3782338"/>
        <a:ext cx="1384028" cy="897193"/>
      </dsp:txXfrm>
    </dsp:sp>
    <dsp:sp modelId="{DA934CCF-DC94-411A-9FD1-A4E54064307A}">
      <dsp:nvSpPr>
        <dsp:cNvPr id="0" name=""/>
        <dsp:cNvSpPr/>
      </dsp:nvSpPr>
      <dsp:spPr>
        <a:xfrm>
          <a:off x="1493465" y="4857256"/>
          <a:ext cx="3858916" cy="1199637"/>
        </a:xfrm>
        <a:prstGeom prst="rightArrow">
          <a:avLst>
            <a:gd name="adj1" fmla="val 75000"/>
            <a:gd name="adj2" fmla="val 50000"/>
          </a:avLst>
        </a:prstGeom>
        <a:solidFill>
          <a:schemeClr val="bg1">
            <a:lumMod val="85000"/>
            <a:alpha val="90000"/>
          </a:schemeClr>
        </a:solidFill>
        <a:ln w="19050" cap="flat" cmpd="sng" algn="ctr">
          <a:solidFill>
            <a:schemeClr val="bg1">
              <a:lumMod val="85000"/>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00" tIns="72000" rIns="0" bIns="72000" numCol="1" spcCol="1270" anchor="ctr" anchorCtr="0">
          <a:noAutofit/>
        </a:bodyPr>
        <a:lstStyle/>
        <a:p>
          <a:pPr marL="72000" lvl="1" indent="-72000" algn="l" defTabSz="377825">
            <a:lnSpc>
              <a:spcPct val="100000"/>
            </a:lnSpc>
            <a:spcBef>
              <a:spcPts val="0"/>
            </a:spcBef>
            <a:spcAft>
              <a:spcPts val="300"/>
            </a:spcAft>
            <a:buChar char="•"/>
          </a:pPr>
          <a:r>
            <a:rPr lang="en-US" sz="850" b="0" kern="1200">
              <a:latin typeface="+mn-lt"/>
            </a:rPr>
            <a:t>Reduce out of pocket expenses for HIV by XX% in line with UHC</a:t>
          </a:r>
          <a:endParaRPr lang="en-CH" sz="850" b="0" kern="1200">
            <a:latin typeface="+mn-lt"/>
          </a:endParaRPr>
        </a:p>
        <a:p>
          <a:pPr marL="72000" lvl="1" indent="-72000" algn="l" defTabSz="377825">
            <a:lnSpc>
              <a:spcPct val="100000"/>
            </a:lnSpc>
            <a:spcBef>
              <a:spcPts val="0"/>
            </a:spcBef>
            <a:spcAft>
              <a:spcPts val="300"/>
            </a:spcAft>
            <a:buChar char="•"/>
          </a:pPr>
          <a:r>
            <a:rPr lang="en-US" sz="850" b="0" kern="1200">
              <a:latin typeface="+mn-lt"/>
            </a:rPr>
            <a:t>Increase percentage of HIV expenditure that is domestic</a:t>
          </a:r>
          <a:endParaRPr lang="en-CH" sz="850" b="0" kern="1200">
            <a:latin typeface="+mn-lt"/>
          </a:endParaRPr>
        </a:p>
        <a:p>
          <a:pPr marL="72000" lvl="1" indent="-72000" algn="l" defTabSz="377825">
            <a:lnSpc>
              <a:spcPct val="100000"/>
            </a:lnSpc>
            <a:spcBef>
              <a:spcPts val="0"/>
            </a:spcBef>
            <a:spcAft>
              <a:spcPts val="300"/>
            </a:spcAft>
            <a:buChar char="•"/>
          </a:pPr>
          <a:r>
            <a:rPr lang="en-US" sz="850" b="0" kern="1200">
              <a:latin typeface="+mn-lt"/>
              <a:ea typeface="ＭＳ Ｐゴシック" panose="020B0600070205080204" pitchFamily="34" charset="-128"/>
            </a:rPr>
            <a:t>US$xxx billion mobilized for </a:t>
          </a:r>
          <a:r>
            <a:rPr kumimoji="0" lang="en-US" sz="850" b="0" i="0" u="none" strike="noStrike" kern="1200" cap="none" spc="0" normalizeH="0" baseline="0" noProof="0">
              <a:ln/>
              <a:effectLst/>
              <a:uLnTx/>
              <a:uFillTx/>
              <a:latin typeface="+mn-lt"/>
              <a:ea typeface="ＭＳ Ｐゴシック" panose="020B0600070205080204" pitchFamily="34" charset="-128"/>
              <a:cs typeface="+mn-cs"/>
            </a:rPr>
            <a:t>HIV investments for low-and middle-income countries</a:t>
          </a:r>
          <a:endParaRPr lang="en-CH" sz="850" b="0" kern="1200">
            <a:latin typeface="+mn-lt"/>
          </a:endParaRPr>
        </a:p>
        <a:p>
          <a:pPr marL="72000" lvl="1" indent="-72000" algn="l" defTabSz="377825">
            <a:lnSpc>
              <a:spcPct val="100000"/>
            </a:lnSpc>
            <a:spcBef>
              <a:spcPts val="0"/>
            </a:spcBef>
            <a:spcAft>
              <a:spcPts val="300"/>
            </a:spcAft>
            <a:buChar char="•"/>
          </a:pPr>
          <a:r>
            <a:rPr kumimoji="0" lang="en-US" sz="850" b="0" i="0" u="none" strike="noStrike" kern="1200" cap="none" spc="0" normalizeH="0" baseline="0" noProof="0">
              <a:ln/>
              <a:effectLst/>
              <a:uLnTx/>
              <a:uFillTx/>
              <a:latin typeface="+mn-lt"/>
              <a:ea typeface="ＭＳ Ｐゴシック" panose="020B0600070205080204" pitchFamily="34" charset="-128"/>
              <a:cs typeface="+mn-cs"/>
            </a:rPr>
            <a:t>All countries have access to equitable pricing for diagnostics and therapeutics</a:t>
          </a:r>
          <a:endParaRPr lang="en-CH" sz="850" b="0" kern="1200">
            <a:latin typeface="+mn-lt"/>
          </a:endParaRPr>
        </a:p>
      </dsp:txBody>
      <dsp:txXfrm>
        <a:off x="1493465" y="5007211"/>
        <a:ext cx="3409052" cy="899727"/>
      </dsp:txXfrm>
    </dsp:sp>
    <dsp:sp modelId="{90B0CA9B-2FE2-47A5-82BF-A8BB7016BEAE}">
      <dsp:nvSpPr>
        <dsp:cNvPr id="0" name=""/>
        <dsp:cNvSpPr/>
      </dsp:nvSpPr>
      <dsp:spPr>
        <a:xfrm>
          <a:off x="667" y="4924426"/>
          <a:ext cx="1492797" cy="1065296"/>
        </a:xfrm>
        <a:prstGeom prst="roundRect">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1270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36000" tIns="36000" rIns="36000" bIns="36000" numCol="1" spcCol="1270" anchor="ctr" anchorCtr="0">
          <a:noAutofit/>
        </a:bodyPr>
        <a:lstStyle/>
        <a:p>
          <a:pPr marL="0" lvl="0" indent="0" algn="ctr" defTabSz="400050">
            <a:lnSpc>
              <a:spcPct val="100000"/>
            </a:lnSpc>
            <a:spcBef>
              <a:spcPts val="0"/>
            </a:spcBef>
            <a:spcAft>
              <a:spcPts val="0"/>
            </a:spcAft>
            <a:buNone/>
          </a:pPr>
          <a:r>
            <a:rPr lang="en-US" sz="900" b="0" kern="1200">
              <a:latin typeface="+mn-lt"/>
            </a:rPr>
            <a:t>Ensure sustainable financing for a people-centred national and global HIV response</a:t>
          </a:r>
          <a:endParaRPr lang="en-CH" sz="900" b="0" kern="1200">
            <a:latin typeface="+mn-lt"/>
          </a:endParaRPr>
        </a:p>
      </dsp:txBody>
      <dsp:txXfrm>
        <a:off x="52670" y="4976429"/>
        <a:ext cx="1388791" cy="961290"/>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D0EB78-56EC-4BB9-897F-E605B8F176BE}" type="datetimeFigureOut">
              <a:rPr lang="en-CH" smtClean="0"/>
              <a:t>04/07/2025</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31B846-38E7-4AC4-8073-A10CCFD3B278}" type="slidenum">
              <a:rPr lang="en-CH" smtClean="0"/>
              <a:t>‹#›</a:t>
            </a:fld>
            <a:endParaRPr lang="en-CH"/>
          </a:p>
        </p:txBody>
      </p:sp>
    </p:spTree>
    <p:extLst>
      <p:ext uri="{BB962C8B-B14F-4D97-AF65-F5344CB8AC3E}">
        <p14:creationId xmlns:p14="http://schemas.microsoft.com/office/powerpoint/2010/main" val="2100176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1CCBE0-2F50-4AB7-BBDD-268846CAC447}" type="slidenum">
              <a:rPr lang="en-US" smtClean="0"/>
              <a:t>1</a:t>
            </a:fld>
            <a:endParaRPr lang="en-US"/>
          </a:p>
        </p:txBody>
      </p:sp>
    </p:spTree>
    <p:extLst>
      <p:ext uri="{BB962C8B-B14F-4D97-AF65-F5344CB8AC3E}">
        <p14:creationId xmlns:p14="http://schemas.microsoft.com/office/powerpoint/2010/main" val="2847104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fld id="{5B9F1FE5-F0E8-47A4-AF1C-7670FF01FB0F}" type="slidenum">
              <a:rPr lang="en-CH" smtClean="0"/>
              <a:t>2</a:t>
            </a:fld>
            <a:endParaRPr lang="en-CH"/>
          </a:p>
        </p:txBody>
      </p:sp>
    </p:spTree>
    <p:extLst>
      <p:ext uri="{BB962C8B-B14F-4D97-AF65-F5344CB8AC3E}">
        <p14:creationId xmlns:p14="http://schemas.microsoft.com/office/powerpoint/2010/main" val="2771118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5B9F1FE5-F0E8-47A4-AF1C-7670FF01FB0F}" type="slidenum">
              <a:rPr lang="en-CH" smtClean="0"/>
              <a:t>3</a:t>
            </a:fld>
            <a:endParaRPr lang="en-CH"/>
          </a:p>
        </p:txBody>
      </p:sp>
    </p:spTree>
    <p:extLst>
      <p:ext uri="{BB962C8B-B14F-4D97-AF65-F5344CB8AC3E}">
        <p14:creationId xmlns:p14="http://schemas.microsoft.com/office/powerpoint/2010/main" val="3710208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96515F0C-4650-4F3E-A4F6-A538B51967E1}" type="slidenum">
              <a:rPr lang="en-CH" smtClean="0"/>
              <a:t>4</a:t>
            </a:fld>
            <a:endParaRPr lang="en-CH"/>
          </a:p>
        </p:txBody>
      </p:sp>
    </p:spTree>
    <p:extLst>
      <p:ext uri="{BB962C8B-B14F-4D97-AF65-F5344CB8AC3E}">
        <p14:creationId xmlns:p14="http://schemas.microsoft.com/office/powerpoint/2010/main" val="4158989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5B9F1FE5-F0E8-47A4-AF1C-7670FF01FB0F}" type="slidenum">
              <a:rPr lang="en-CH" smtClean="0"/>
              <a:t>5</a:t>
            </a:fld>
            <a:endParaRPr lang="en-CH"/>
          </a:p>
        </p:txBody>
      </p:sp>
    </p:spTree>
    <p:extLst>
      <p:ext uri="{BB962C8B-B14F-4D97-AF65-F5344CB8AC3E}">
        <p14:creationId xmlns:p14="http://schemas.microsoft.com/office/powerpoint/2010/main" val="2727074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35079-14B7-8A7B-EE85-44FED6F634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6077FAE-AE74-03A4-582F-093A01588B1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B5179D6-7A2F-3640-BFAC-0585F3EAF395}"/>
              </a:ext>
            </a:extLst>
          </p:cNvPr>
          <p:cNvSpPr>
            <a:spLocks noGrp="1"/>
          </p:cNvSpPr>
          <p:nvPr>
            <p:ph type="body" idx="1"/>
          </p:nvPr>
        </p:nvSpPr>
        <p:spPr/>
        <p:txBody>
          <a:bodyPr/>
          <a:lstStyle/>
          <a:p>
            <a:endParaRPr lang="en-CH"/>
          </a:p>
        </p:txBody>
      </p:sp>
      <p:sp>
        <p:nvSpPr>
          <p:cNvPr id="4" name="Slide Number Placeholder 3">
            <a:extLst>
              <a:ext uri="{FF2B5EF4-FFF2-40B4-BE49-F238E27FC236}">
                <a16:creationId xmlns:a16="http://schemas.microsoft.com/office/drawing/2014/main" id="{C6738422-EE9B-C7C4-4642-6896D8F3641F}"/>
              </a:ext>
            </a:extLst>
          </p:cNvPr>
          <p:cNvSpPr>
            <a:spLocks noGrp="1"/>
          </p:cNvSpPr>
          <p:nvPr>
            <p:ph type="sldNum" sz="quarter" idx="5"/>
          </p:nvPr>
        </p:nvSpPr>
        <p:spPr/>
        <p:txBody>
          <a:bodyPr/>
          <a:lstStyle/>
          <a:p>
            <a:pPr defTabSz="933237">
              <a:defRPr/>
            </a:pPr>
            <a:fld id="{4CCD36FD-9A1B-4D3B-A1BC-4B241067210F}" type="slidenum">
              <a:rPr lang="en-US">
                <a:solidFill>
                  <a:prstClr val="black"/>
                </a:solidFill>
                <a:latin typeface="Aptos" panose="02110004020202020204"/>
                <a:ea typeface="ＭＳ Ｐゴシック" panose="020B0600070205080204" pitchFamily="34" charset="-128"/>
              </a:rPr>
              <a:pPr defTabSz="933237">
                <a:defRPr/>
              </a:pPr>
              <a:t>6</a:t>
            </a:fld>
            <a:endParaRPr lang="en-US">
              <a:solidFill>
                <a:prstClr val="black"/>
              </a:solidFill>
              <a:latin typeface="Aptos" panose="02110004020202020204"/>
              <a:ea typeface="ＭＳ Ｐゴシック" panose="020B0600070205080204" pitchFamily="34" charset="-128"/>
            </a:endParaRPr>
          </a:p>
        </p:txBody>
      </p:sp>
    </p:spTree>
    <p:extLst>
      <p:ext uri="{BB962C8B-B14F-4D97-AF65-F5344CB8AC3E}">
        <p14:creationId xmlns:p14="http://schemas.microsoft.com/office/powerpoint/2010/main" val="3698412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fld id="{8831B846-38E7-4AC4-8073-A10CCFD3B278}" type="slidenum">
              <a:rPr lang="en-CH" smtClean="0"/>
              <a:t>9</a:t>
            </a:fld>
            <a:endParaRPr lang="en-CH"/>
          </a:p>
        </p:txBody>
      </p:sp>
    </p:spTree>
    <p:extLst>
      <p:ext uri="{BB962C8B-B14F-4D97-AF65-F5344CB8AC3E}">
        <p14:creationId xmlns:p14="http://schemas.microsoft.com/office/powerpoint/2010/main" val="1473614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5B9F1FE5-F0E8-47A4-AF1C-7670FF01FB0F}" type="slidenum">
              <a:rPr lang="en-CH" smtClean="0"/>
              <a:t>17</a:t>
            </a:fld>
            <a:endParaRPr lang="en-CH"/>
          </a:p>
        </p:txBody>
      </p:sp>
    </p:spTree>
    <p:extLst>
      <p:ext uri="{BB962C8B-B14F-4D97-AF65-F5344CB8AC3E}">
        <p14:creationId xmlns:p14="http://schemas.microsoft.com/office/powerpoint/2010/main" val="3882256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02A67-A804-C83A-65A5-CCF33F2C7C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H"/>
          </a:p>
        </p:txBody>
      </p:sp>
      <p:sp>
        <p:nvSpPr>
          <p:cNvPr id="3" name="Subtitle 2">
            <a:extLst>
              <a:ext uri="{FF2B5EF4-FFF2-40B4-BE49-F238E27FC236}">
                <a16:creationId xmlns:a16="http://schemas.microsoft.com/office/drawing/2014/main" id="{D4061129-1DF7-802A-6667-78430825FF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H"/>
          </a:p>
        </p:txBody>
      </p:sp>
      <p:sp>
        <p:nvSpPr>
          <p:cNvPr id="4" name="Date Placeholder 3">
            <a:extLst>
              <a:ext uri="{FF2B5EF4-FFF2-40B4-BE49-F238E27FC236}">
                <a16:creationId xmlns:a16="http://schemas.microsoft.com/office/drawing/2014/main" id="{D5B90B84-98A1-03EC-FEE5-2BDA18CE96FD}"/>
              </a:ext>
            </a:extLst>
          </p:cNvPr>
          <p:cNvSpPr>
            <a:spLocks noGrp="1"/>
          </p:cNvSpPr>
          <p:nvPr>
            <p:ph type="dt" sz="half" idx="10"/>
          </p:nvPr>
        </p:nvSpPr>
        <p:spPr/>
        <p:txBody>
          <a:bodyPr/>
          <a:lstStyle/>
          <a:p>
            <a:fld id="{6A34BFD5-5FF4-4B2B-8A9D-D97D8C7164C0}" type="datetimeFigureOut">
              <a:rPr lang="en-CH" smtClean="0"/>
              <a:t>04/07/2025</a:t>
            </a:fld>
            <a:endParaRPr lang="en-CH"/>
          </a:p>
        </p:txBody>
      </p:sp>
      <p:sp>
        <p:nvSpPr>
          <p:cNvPr id="5" name="Footer Placeholder 4">
            <a:extLst>
              <a:ext uri="{FF2B5EF4-FFF2-40B4-BE49-F238E27FC236}">
                <a16:creationId xmlns:a16="http://schemas.microsoft.com/office/drawing/2014/main" id="{89078118-17BE-BBB2-AA40-02413BA1D4C5}"/>
              </a:ext>
            </a:extLst>
          </p:cNvPr>
          <p:cNvSpPr>
            <a:spLocks noGrp="1"/>
          </p:cNvSpPr>
          <p:nvPr>
            <p:ph type="ftr" sz="quarter" idx="11"/>
          </p:nvPr>
        </p:nvSpPr>
        <p:spPr/>
        <p:txBody>
          <a:bodyPr/>
          <a:lstStyle/>
          <a:p>
            <a:endParaRPr lang="en-CH"/>
          </a:p>
        </p:txBody>
      </p:sp>
      <p:sp>
        <p:nvSpPr>
          <p:cNvPr id="6" name="Slide Number Placeholder 5">
            <a:extLst>
              <a:ext uri="{FF2B5EF4-FFF2-40B4-BE49-F238E27FC236}">
                <a16:creationId xmlns:a16="http://schemas.microsoft.com/office/drawing/2014/main" id="{4E87C2AF-D0D4-AA6F-8BA0-A60DFAB754C8}"/>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780595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681C2-DD1D-9BB6-6A50-D77CDF397EB9}"/>
              </a:ext>
            </a:extLst>
          </p:cNvPr>
          <p:cNvSpPr>
            <a:spLocks noGrp="1"/>
          </p:cNvSpPr>
          <p:nvPr>
            <p:ph type="title"/>
          </p:nvPr>
        </p:nvSpPr>
        <p:spPr/>
        <p:txBody>
          <a:bodyPr/>
          <a:lstStyle/>
          <a:p>
            <a:r>
              <a:rPr lang="en-US"/>
              <a:t>Click to edit Master title style</a:t>
            </a:r>
            <a:endParaRPr lang="en-CH"/>
          </a:p>
        </p:txBody>
      </p:sp>
      <p:sp>
        <p:nvSpPr>
          <p:cNvPr id="3" name="Vertical Text Placeholder 2">
            <a:extLst>
              <a:ext uri="{FF2B5EF4-FFF2-40B4-BE49-F238E27FC236}">
                <a16:creationId xmlns:a16="http://schemas.microsoft.com/office/drawing/2014/main" id="{32D24303-3935-3587-F9F2-DC98795628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4" name="Date Placeholder 3">
            <a:extLst>
              <a:ext uri="{FF2B5EF4-FFF2-40B4-BE49-F238E27FC236}">
                <a16:creationId xmlns:a16="http://schemas.microsoft.com/office/drawing/2014/main" id="{25327953-A9AC-6B4F-71F8-8B4A0702C519}"/>
              </a:ext>
            </a:extLst>
          </p:cNvPr>
          <p:cNvSpPr>
            <a:spLocks noGrp="1"/>
          </p:cNvSpPr>
          <p:nvPr>
            <p:ph type="dt" sz="half" idx="10"/>
          </p:nvPr>
        </p:nvSpPr>
        <p:spPr/>
        <p:txBody>
          <a:bodyPr/>
          <a:lstStyle/>
          <a:p>
            <a:fld id="{6A34BFD5-5FF4-4B2B-8A9D-D97D8C7164C0}" type="datetimeFigureOut">
              <a:rPr lang="en-CH" smtClean="0"/>
              <a:t>04/07/2025</a:t>
            </a:fld>
            <a:endParaRPr lang="en-CH"/>
          </a:p>
        </p:txBody>
      </p:sp>
      <p:sp>
        <p:nvSpPr>
          <p:cNvPr id="5" name="Footer Placeholder 4">
            <a:extLst>
              <a:ext uri="{FF2B5EF4-FFF2-40B4-BE49-F238E27FC236}">
                <a16:creationId xmlns:a16="http://schemas.microsoft.com/office/drawing/2014/main" id="{13450D64-31B8-0D38-6666-CA303984ECD7}"/>
              </a:ext>
            </a:extLst>
          </p:cNvPr>
          <p:cNvSpPr>
            <a:spLocks noGrp="1"/>
          </p:cNvSpPr>
          <p:nvPr>
            <p:ph type="ftr" sz="quarter" idx="11"/>
          </p:nvPr>
        </p:nvSpPr>
        <p:spPr/>
        <p:txBody>
          <a:bodyPr/>
          <a:lstStyle/>
          <a:p>
            <a:endParaRPr lang="en-CH"/>
          </a:p>
        </p:txBody>
      </p:sp>
      <p:sp>
        <p:nvSpPr>
          <p:cNvPr id="6" name="Slide Number Placeholder 5">
            <a:extLst>
              <a:ext uri="{FF2B5EF4-FFF2-40B4-BE49-F238E27FC236}">
                <a16:creationId xmlns:a16="http://schemas.microsoft.com/office/drawing/2014/main" id="{BD372A35-C6D4-88E3-D2FA-3E4B94DD3CDA}"/>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2701456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38029D-2712-80B7-01B7-BB77F3422F5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H"/>
          </a:p>
        </p:txBody>
      </p:sp>
      <p:sp>
        <p:nvSpPr>
          <p:cNvPr id="3" name="Vertical Text Placeholder 2">
            <a:extLst>
              <a:ext uri="{FF2B5EF4-FFF2-40B4-BE49-F238E27FC236}">
                <a16:creationId xmlns:a16="http://schemas.microsoft.com/office/drawing/2014/main" id="{37039291-A1C8-532D-B0EF-36677893BE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4" name="Date Placeholder 3">
            <a:extLst>
              <a:ext uri="{FF2B5EF4-FFF2-40B4-BE49-F238E27FC236}">
                <a16:creationId xmlns:a16="http://schemas.microsoft.com/office/drawing/2014/main" id="{42F4356D-3F01-8B8E-F6FF-72974DECE7F3}"/>
              </a:ext>
            </a:extLst>
          </p:cNvPr>
          <p:cNvSpPr>
            <a:spLocks noGrp="1"/>
          </p:cNvSpPr>
          <p:nvPr>
            <p:ph type="dt" sz="half" idx="10"/>
          </p:nvPr>
        </p:nvSpPr>
        <p:spPr/>
        <p:txBody>
          <a:bodyPr/>
          <a:lstStyle/>
          <a:p>
            <a:fld id="{6A34BFD5-5FF4-4B2B-8A9D-D97D8C7164C0}" type="datetimeFigureOut">
              <a:rPr lang="en-CH" smtClean="0"/>
              <a:t>04/07/2025</a:t>
            </a:fld>
            <a:endParaRPr lang="en-CH"/>
          </a:p>
        </p:txBody>
      </p:sp>
      <p:sp>
        <p:nvSpPr>
          <p:cNvPr id="5" name="Footer Placeholder 4">
            <a:extLst>
              <a:ext uri="{FF2B5EF4-FFF2-40B4-BE49-F238E27FC236}">
                <a16:creationId xmlns:a16="http://schemas.microsoft.com/office/drawing/2014/main" id="{79D3A715-C51E-6EEE-7A49-E23E44C05F3C}"/>
              </a:ext>
            </a:extLst>
          </p:cNvPr>
          <p:cNvSpPr>
            <a:spLocks noGrp="1"/>
          </p:cNvSpPr>
          <p:nvPr>
            <p:ph type="ftr" sz="quarter" idx="11"/>
          </p:nvPr>
        </p:nvSpPr>
        <p:spPr/>
        <p:txBody>
          <a:bodyPr/>
          <a:lstStyle/>
          <a:p>
            <a:endParaRPr lang="en-CH"/>
          </a:p>
        </p:txBody>
      </p:sp>
      <p:sp>
        <p:nvSpPr>
          <p:cNvPr id="6" name="Slide Number Placeholder 5">
            <a:extLst>
              <a:ext uri="{FF2B5EF4-FFF2-40B4-BE49-F238E27FC236}">
                <a16:creationId xmlns:a16="http://schemas.microsoft.com/office/drawing/2014/main" id="{299C28A0-D918-A6F7-F7DA-2D7D413AAE3E}"/>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688179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Disposition personnalisée">
    <p:bg>
      <p:bgRef idx="1001">
        <a:schemeClr val="bg1"/>
      </p:bgRef>
    </p:bg>
    <p:spTree>
      <p:nvGrpSpPr>
        <p:cNvPr id="1" name=""/>
        <p:cNvGrpSpPr/>
        <p:nvPr/>
      </p:nvGrpSpPr>
      <p:grpSpPr>
        <a:xfrm>
          <a:off x="0" y="0"/>
          <a:ext cx="0" cy="0"/>
          <a:chOff x="0" y="0"/>
          <a:chExt cx="0" cy="0"/>
        </a:xfrm>
      </p:grpSpPr>
      <p:pic>
        <p:nvPicPr>
          <p:cNvPr id="2" name="Picture 1" descr="A drawing of a person&#10;&#10;Description automatically generated">
            <a:extLst>
              <a:ext uri="{FF2B5EF4-FFF2-40B4-BE49-F238E27FC236}">
                <a16:creationId xmlns:a16="http://schemas.microsoft.com/office/drawing/2014/main" id="{1BD738AC-CDEB-4F80-94A7-E9EDEFC1417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2925" y="309891"/>
            <a:ext cx="3081528" cy="457200"/>
          </a:xfrm>
          <a:prstGeom prst="rect">
            <a:avLst/>
          </a:prstGeom>
        </p:spPr>
      </p:pic>
      <p:cxnSp>
        <p:nvCxnSpPr>
          <p:cNvPr id="4" name="Straight Connector 3">
            <a:extLst>
              <a:ext uri="{FF2B5EF4-FFF2-40B4-BE49-F238E27FC236}">
                <a16:creationId xmlns:a16="http://schemas.microsoft.com/office/drawing/2014/main" id="{2855A4E7-AEB4-028B-E294-E7D2A704012B}"/>
              </a:ext>
            </a:extLst>
          </p:cNvPr>
          <p:cNvCxnSpPr/>
          <p:nvPr userDrawn="1"/>
        </p:nvCxnSpPr>
        <p:spPr>
          <a:xfrm>
            <a:off x="310243" y="1012024"/>
            <a:ext cx="11534210" cy="0"/>
          </a:xfrm>
          <a:prstGeom prst="line">
            <a:avLst/>
          </a:prstGeom>
          <a:ln w="25400">
            <a:solidFill>
              <a:schemeClr val="bg2">
                <a:lumMod val="90000"/>
              </a:schemeClr>
            </a:solidFill>
            <a:prstDash val="sysDot"/>
          </a:ln>
        </p:spPr>
        <p:style>
          <a:lnRef idx="1">
            <a:schemeClr val="accent1"/>
          </a:lnRef>
          <a:fillRef idx="0">
            <a:schemeClr val="accent1"/>
          </a:fillRef>
          <a:effectRef idx="0">
            <a:schemeClr val="accent1"/>
          </a:effectRef>
          <a:fontRef idx="minor">
            <a:schemeClr val="tx1"/>
          </a:fontRef>
        </p:style>
      </p:cxnSp>
      <p:sp>
        <p:nvSpPr>
          <p:cNvPr id="6" name="Title 1">
            <a:extLst>
              <a:ext uri="{FF2B5EF4-FFF2-40B4-BE49-F238E27FC236}">
                <a16:creationId xmlns:a16="http://schemas.microsoft.com/office/drawing/2014/main" id="{3BB5828A-ADC4-C612-6AA9-C60FF1F5F2BA}"/>
              </a:ext>
            </a:extLst>
          </p:cNvPr>
          <p:cNvSpPr>
            <a:spLocks noGrp="1"/>
          </p:cNvSpPr>
          <p:nvPr>
            <p:ph type="title"/>
          </p:nvPr>
        </p:nvSpPr>
        <p:spPr>
          <a:xfrm>
            <a:off x="347547" y="0"/>
            <a:ext cx="10515600" cy="1325563"/>
          </a:xfrm>
        </p:spPr>
        <p:txBody>
          <a:bodyPr>
            <a:normAutofit/>
          </a:bodyPr>
          <a:lstStyle>
            <a:lvl1pPr>
              <a:defRPr sz="3200" b="0" i="0">
                <a:solidFill>
                  <a:srgbClr val="901838"/>
                </a:solidFill>
                <a:latin typeface="Arial" panose="020B0604020202020204" pitchFamily="34" charset="0"/>
                <a:cs typeface="Arial" panose="020B0604020202020204" pitchFamily="34" charset="0"/>
              </a:defRPr>
            </a:lvl1pPr>
          </a:lstStyle>
          <a:p>
            <a:r>
              <a:rPr lang="en-US"/>
              <a:t>Click to edit Master title style</a:t>
            </a:r>
          </a:p>
        </p:txBody>
      </p:sp>
      <p:sp>
        <p:nvSpPr>
          <p:cNvPr id="7" name="Content Placeholder 2">
            <a:extLst>
              <a:ext uri="{FF2B5EF4-FFF2-40B4-BE49-F238E27FC236}">
                <a16:creationId xmlns:a16="http://schemas.microsoft.com/office/drawing/2014/main" id="{A72D4343-29FB-215F-4B74-266C9E9B3F10}"/>
              </a:ext>
            </a:extLst>
          </p:cNvPr>
          <p:cNvSpPr>
            <a:spLocks noGrp="1"/>
          </p:cNvSpPr>
          <p:nvPr>
            <p:ph idx="1" hasCustomPrompt="1"/>
          </p:nvPr>
        </p:nvSpPr>
        <p:spPr>
          <a:xfrm>
            <a:off x="838200" y="1825625"/>
            <a:ext cx="10515600" cy="4351338"/>
          </a:xfrm>
        </p:spPr>
        <p:txBody>
          <a:bodyPr/>
          <a:lstStyle>
            <a:lvl1pPr marL="0" indent="0">
              <a:buNone/>
              <a:defRPr b="0" i="0">
                <a:solidFill>
                  <a:srgbClr val="E11985"/>
                </a:solidFill>
                <a:latin typeface="Arial" panose="020B0604020202020204" pitchFamily="34" charset="0"/>
                <a:cs typeface="Arial" panose="020B0604020202020204" pitchFamily="34" charset="0"/>
              </a:defRPr>
            </a:lvl1pPr>
            <a:lvl2pPr marL="685800" indent="-228600">
              <a:buFont typeface="Wingdings" pitchFamily="2" charset="2"/>
              <a:buChar char="§"/>
              <a:defRPr b="0" i="0">
                <a:latin typeface="Arial" panose="020B0604020202020204" pitchFamily="34" charset="0"/>
                <a:cs typeface="Arial" panose="020B0604020202020204" pitchFamily="34" charset="0"/>
              </a:defRPr>
            </a:lvl2pPr>
            <a:lvl3pPr marL="1143000" indent="-228600">
              <a:buFont typeface="Wingdings" pitchFamily="2" charset="2"/>
              <a:buChar char="§"/>
              <a:defRPr b="0" i="0">
                <a:latin typeface="Arial" panose="020B0604020202020204" pitchFamily="34" charset="0"/>
                <a:cs typeface="Arial" panose="020B0604020202020204" pitchFamily="34" charset="0"/>
              </a:defRPr>
            </a:lvl3pPr>
            <a:lvl4pPr marL="1600200" indent="-228600">
              <a:buFont typeface="Wingdings" pitchFamily="2" charset="2"/>
              <a:buChar char="§"/>
              <a:defRPr b="0" i="0">
                <a:latin typeface="Arial" panose="020B0604020202020204" pitchFamily="34" charset="0"/>
                <a:cs typeface="Arial" panose="020B0604020202020204" pitchFamily="34" charset="0"/>
              </a:defRPr>
            </a:lvl4pPr>
            <a:lvl5pPr marL="2057400" indent="-228600">
              <a:buFont typeface="Wingdings" pitchFamily="2" charset="2"/>
              <a:buChar char="§"/>
              <a:defRPr b="0" i="0">
                <a:latin typeface="Arial" panose="020B0604020202020204" pitchFamily="34" charset="0"/>
                <a:cs typeface="Arial" panose="020B0604020202020204" pitchFamily="34" charset="0"/>
              </a:defRPr>
            </a:lvl5pPr>
          </a:lstStyle>
          <a:p>
            <a:pPr lvl="0"/>
            <a:r>
              <a:rPr lang="en-US"/>
              <a:t>Click to edit Master subtitle styles</a:t>
            </a:r>
          </a:p>
          <a:p>
            <a:pPr lvl="0"/>
            <a:endParaRPr lang="en-US"/>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6610283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7331C-DD97-648A-A8E3-6687520F3700}"/>
              </a:ext>
            </a:extLst>
          </p:cNvPr>
          <p:cNvSpPr>
            <a:spLocks noGrp="1"/>
          </p:cNvSpPr>
          <p:nvPr>
            <p:ph type="title"/>
          </p:nvPr>
        </p:nvSpPr>
        <p:spPr/>
        <p:txBody>
          <a:bodyPr/>
          <a:lstStyle/>
          <a:p>
            <a:r>
              <a:rPr lang="en-US"/>
              <a:t>Click to edit Master title style</a:t>
            </a:r>
            <a:endParaRPr lang="en-CH"/>
          </a:p>
        </p:txBody>
      </p:sp>
      <p:sp>
        <p:nvSpPr>
          <p:cNvPr id="3" name="Content Placeholder 2">
            <a:extLst>
              <a:ext uri="{FF2B5EF4-FFF2-40B4-BE49-F238E27FC236}">
                <a16:creationId xmlns:a16="http://schemas.microsoft.com/office/drawing/2014/main" id="{14697F59-F852-E764-167B-916A4B0F2C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4" name="Date Placeholder 3">
            <a:extLst>
              <a:ext uri="{FF2B5EF4-FFF2-40B4-BE49-F238E27FC236}">
                <a16:creationId xmlns:a16="http://schemas.microsoft.com/office/drawing/2014/main" id="{A1F8FC69-A1C8-FFE4-CCF9-144B0D86F944}"/>
              </a:ext>
            </a:extLst>
          </p:cNvPr>
          <p:cNvSpPr>
            <a:spLocks noGrp="1"/>
          </p:cNvSpPr>
          <p:nvPr>
            <p:ph type="dt" sz="half" idx="10"/>
          </p:nvPr>
        </p:nvSpPr>
        <p:spPr/>
        <p:txBody>
          <a:bodyPr/>
          <a:lstStyle/>
          <a:p>
            <a:fld id="{6A34BFD5-5FF4-4B2B-8A9D-D97D8C7164C0}" type="datetimeFigureOut">
              <a:rPr lang="en-CH" smtClean="0"/>
              <a:t>04/07/2025</a:t>
            </a:fld>
            <a:endParaRPr lang="en-CH"/>
          </a:p>
        </p:txBody>
      </p:sp>
      <p:sp>
        <p:nvSpPr>
          <p:cNvPr id="5" name="Footer Placeholder 4">
            <a:extLst>
              <a:ext uri="{FF2B5EF4-FFF2-40B4-BE49-F238E27FC236}">
                <a16:creationId xmlns:a16="http://schemas.microsoft.com/office/drawing/2014/main" id="{FDB1D871-0DB3-76C8-491F-64BB1BAABC8C}"/>
              </a:ext>
            </a:extLst>
          </p:cNvPr>
          <p:cNvSpPr>
            <a:spLocks noGrp="1"/>
          </p:cNvSpPr>
          <p:nvPr>
            <p:ph type="ftr" sz="quarter" idx="11"/>
          </p:nvPr>
        </p:nvSpPr>
        <p:spPr/>
        <p:txBody>
          <a:bodyPr/>
          <a:lstStyle/>
          <a:p>
            <a:endParaRPr lang="en-CH"/>
          </a:p>
        </p:txBody>
      </p:sp>
      <p:sp>
        <p:nvSpPr>
          <p:cNvPr id="6" name="Slide Number Placeholder 5">
            <a:extLst>
              <a:ext uri="{FF2B5EF4-FFF2-40B4-BE49-F238E27FC236}">
                <a16:creationId xmlns:a16="http://schemas.microsoft.com/office/drawing/2014/main" id="{9AC09E16-D9BE-8A11-A188-0D11F4F685AF}"/>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2879267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D2605-B877-C5E8-5520-9DCA35A4F7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H"/>
          </a:p>
        </p:txBody>
      </p:sp>
      <p:sp>
        <p:nvSpPr>
          <p:cNvPr id="3" name="Text Placeholder 2">
            <a:extLst>
              <a:ext uri="{FF2B5EF4-FFF2-40B4-BE49-F238E27FC236}">
                <a16:creationId xmlns:a16="http://schemas.microsoft.com/office/drawing/2014/main" id="{D38F913D-2210-4E8D-7AB2-8169D6BAA88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B5749C-18F1-1771-5347-43844D17AD21}"/>
              </a:ext>
            </a:extLst>
          </p:cNvPr>
          <p:cNvSpPr>
            <a:spLocks noGrp="1"/>
          </p:cNvSpPr>
          <p:nvPr>
            <p:ph type="dt" sz="half" idx="10"/>
          </p:nvPr>
        </p:nvSpPr>
        <p:spPr/>
        <p:txBody>
          <a:bodyPr/>
          <a:lstStyle/>
          <a:p>
            <a:fld id="{6A34BFD5-5FF4-4B2B-8A9D-D97D8C7164C0}" type="datetimeFigureOut">
              <a:rPr lang="en-CH" smtClean="0"/>
              <a:t>04/07/2025</a:t>
            </a:fld>
            <a:endParaRPr lang="en-CH"/>
          </a:p>
        </p:txBody>
      </p:sp>
      <p:sp>
        <p:nvSpPr>
          <p:cNvPr id="5" name="Footer Placeholder 4">
            <a:extLst>
              <a:ext uri="{FF2B5EF4-FFF2-40B4-BE49-F238E27FC236}">
                <a16:creationId xmlns:a16="http://schemas.microsoft.com/office/drawing/2014/main" id="{6A461DD3-FFD8-F0C6-6B68-A896B8E67129}"/>
              </a:ext>
            </a:extLst>
          </p:cNvPr>
          <p:cNvSpPr>
            <a:spLocks noGrp="1"/>
          </p:cNvSpPr>
          <p:nvPr>
            <p:ph type="ftr" sz="quarter" idx="11"/>
          </p:nvPr>
        </p:nvSpPr>
        <p:spPr/>
        <p:txBody>
          <a:bodyPr/>
          <a:lstStyle/>
          <a:p>
            <a:endParaRPr lang="en-CH"/>
          </a:p>
        </p:txBody>
      </p:sp>
      <p:sp>
        <p:nvSpPr>
          <p:cNvPr id="6" name="Slide Number Placeholder 5">
            <a:extLst>
              <a:ext uri="{FF2B5EF4-FFF2-40B4-BE49-F238E27FC236}">
                <a16:creationId xmlns:a16="http://schemas.microsoft.com/office/drawing/2014/main" id="{13B6F95D-1708-A223-91F9-CE7B45BF88CC}"/>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637839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202BE-B2EB-87EA-1C03-25697C75AD94}"/>
              </a:ext>
            </a:extLst>
          </p:cNvPr>
          <p:cNvSpPr>
            <a:spLocks noGrp="1"/>
          </p:cNvSpPr>
          <p:nvPr>
            <p:ph type="title"/>
          </p:nvPr>
        </p:nvSpPr>
        <p:spPr/>
        <p:txBody>
          <a:bodyPr/>
          <a:lstStyle/>
          <a:p>
            <a:r>
              <a:rPr lang="en-US"/>
              <a:t>Click to edit Master title style</a:t>
            </a:r>
            <a:endParaRPr lang="en-CH"/>
          </a:p>
        </p:txBody>
      </p:sp>
      <p:sp>
        <p:nvSpPr>
          <p:cNvPr id="3" name="Content Placeholder 2">
            <a:extLst>
              <a:ext uri="{FF2B5EF4-FFF2-40B4-BE49-F238E27FC236}">
                <a16:creationId xmlns:a16="http://schemas.microsoft.com/office/drawing/2014/main" id="{6BCAF854-3AB7-56F4-3709-D2CC05CB61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4" name="Content Placeholder 3">
            <a:extLst>
              <a:ext uri="{FF2B5EF4-FFF2-40B4-BE49-F238E27FC236}">
                <a16:creationId xmlns:a16="http://schemas.microsoft.com/office/drawing/2014/main" id="{B5271214-DF8B-B1DA-765A-C91105A8E5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5" name="Date Placeholder 4">
            <a:extLst>
              <a:ext uri="{FF2B5EF4-FFF2-40B4-BE49-F238E27FC236}">
                <a16:creationId xmlns:a16="http://schemas.microsoft.com/office/drawing/2014/main" id="{0AAAAEC7-A7E7-7398-9C31-78985D77D4EE}"/>
              </a:ext>
            </a:extLst>
          </p:cNvPr>
          <p:cNvSpPr>
            <a:spLocks noGrp="1"/>
          </p:cNvSpPr>
          <p:nvPr>
            <p:ph type="dt" sz="half" idx="10"/>
          </p:nvPr>
        </p:nvSpPr>
        <p:spPr/>
        <p:txBody>
          <a:bodyPr/>
          <a:lstStyle/>
          <a:p>
            <a:fld id="{6A34BFD5-5FF4-4B2B-8A9D-D97D8C7164C0}" type="datetimeFigureOut">
              <a:rPr lang="en-CH" smtClean="0"/>
              <a:t>04/07/2025</a:t>
            </a:fld>
            <a:endParaRPr lang="en-CH"/>
          </a:p>
        </p:txBody>
      </p:sp>
      <p:sp>
        <p:nvSpPr>
          <p:cNvPr id="6" name="Footer Placeholder 5">
            <a:extLst>
              <a:ext uri="{FF2B5EF4-FFF2-40B4-BE49-F238E27FC236}">
                <a16:creationId xmlns:a16="http://schemas.microsoft.com/office/drawing/2014/main" id="{E0031EFD-15C9-424A-7FB9-D40E92B05AB6}"/>
              </a:ext>
            </a:extLst>
          </p:cNvPr>
          <p:cNvSpPr>
            <a:spLocks noGrp="1"/>
          </p:cNvSpPr>
          <p:nvPr>
            <p:ph type="ftr" sz="quarter" idx="11"/>
          </p:nvPr>
        </p:nvSpPr>
        <p:spPr/>
        <p:txBody>
          <a:bodyPr/>
          <a:lstStyle/>
          <a:p>
            <a:endParaRPr lang="en-CH"/>
          </a:p>
        </p:txBody>
      </p:sp>
      <p:sp>
        <p:nvSpPr>
          <p:cNvPr id="7" name="Slide Number Placeholder 6">
            <a:extLst>
              <a:ext uri="{FF2B5EF4-FFF2-40B4-BE49-F238E27FC236}">
                <a16:creationId xmlns:a16="http://schemas.microsoft.com/office/drawing/2014/main" id="{6F8048A5-3FEE-55FB-486C-DDC62324E51A}"/>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2167653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C0ED-2A0B-DB12-81BA-6FECFC5B4DC5}"/>
              </a:ext>
            </a:extLst>
          </p:cNvPr>
          <p:cNvSpPr>
            <a:spLocks noGrp="1"/>
          </p:cNvSpPr>
          <p:nvPr>
            <p:ph type="title"/>
          </p:nvPr>
        </p:nvSpPr>
        <p:spPr>
          <a:xfrm>
            <a:off x="839788" y="365125"/>
            <a:ext cx="10515600" cy="1325563"/>
          </a:xfrm>
        </p:spPr>
        <p:txBody>
          <a:bodyPr/>
          <a:lstStyle/>
          <a:p>
            <a:r>
              <a:rPr lang="en-US"/>
              <a:t>Click to edit Master title style</a:t>
            </a:r>
            <a:endParaRPr lang="en-CH"/>
          </a:p>
        </p:txBody>
      </p:sp>
      <p:sp>
        <p:nvSpPr>
          <p:cNvPr id="3" name="Text Placeholder 2">
            <a:extLst>
              <a:ext uri="{FF2B5EF4-FFF2-40B4-BE49-F238E27FC236}">
                <a16:creationId xmlns:a16="http://schemas.microsoft.com/office/drawing/2014/main" id="{0D093D8B-525C-CD23-6AD8-49B4DEC57D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977F9F-79AD-4571-994A-7A3F85449BA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5" name="Text Placeholder 4">
            <a:extLst>
              <a:ext uri="{FF2B5EF4-FFF2-40B4-BE49-F238E27FC236}">
                <a16:creationId xmlns:a16="http://schemas.microsoft.com/office/drawing/2014/main" id="{9AE86D81-8339-0A51-C733-7A84976941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1AEAF1-278D-3FCE-6EA1-BCBB0679F4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7" name="Date Placeholder 6">
            <a:extLst>
              <a:ext uri="{FF2B5EF4-FFF2-40B4-BE49-F238E27FC236}">
                <a16:creationId xmlns:a16="http://schemas.microsoft.com/office/drawing/2014/main" id="{0A84087E-3ADB-2C2A-F16A-07600B2795CF}"/>
              </a:ext>
            </a:extLst>
          </p:cNvPr>
          <p:cNvSpPr>
            <a:spLocks noGrp="1"/>
          </p:cNvSpPr>
          <p:nvPr>
            <p:ph type="dt" sz="half" idx="10"/>
          </p:nvPr>
        </p:nvSpPr>
        <p:spPr/>
        <p:txBody>
          <a:bodyPr/>
          <a:lstStyle/>
          <a:p>
            <a:fld id="{6A34BFD5-5FF4-4B2B-8A9D-D97D8C7164C0}" type="datetimeFigureOut">
              <a:rPr lang="en-CH" smtClean="0"/>
              <a:t>04/07/2025</a:t>
            </a:fld>
            <a:endParaRPr lang="en-CH"/>
          </a:p>
        </p:txBody>
      </p:sp>
      <p:sp>
        <p:nvSpPr>
          <p:cNvPr id="8" name="Footer Placeholder 7">
            <a:extLst>
              <a:ext uri="{FF2B5EF4-FFF2-40B4-BE49-F238E27FC236}">
                <a16:creationId xmlns:a16="http://schemas.microsoft.com/office/drawing/2014/main" id="{F0AAB85B-1B0C-8F3A-6B14-134120185106}"/>
              </a:ext>
            </a:extLst>
          </p:cNvPr>
          <p:cNvSpPr>
            <a:spLocks noGrp="1"/>
          </p:cNvSpPr>
          <p:nvPr>
            <p:ph type="ftr" sz="quarter" idx="11"/>
          </p:nvPr>
        </p:nvSpPr>
        <p:spPr/>
        <p:txBody>
          <a:bodyPr/>
          <a:lstStyle/>
          <a:p>
            <a:endParaRPr lang="en-CH"/>
          </a:p>
        </p:txBody>
      </p:sp>
      <p:sp>
        <p:nvSpPr>
          <p:cNvPr id="9" name="Slide Number Placeholder 8">
            <a:extLst>
              <a:ext uri="{FF2B5EF4-FFF2-40B4-BE49-F238E27FC236}">
                <a16:creationId xmlns:a16="http://schemas.microsoft.com/office/drawing/2014/main" id="{563152E9-AA51-10C2-C01E-2FDBDFA4D76F}"/>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2860418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BFB4-B410-5E4F-5F1D-4FC2FA9DBF92}"/>
              </a:ext>
            </a:extLst>
          </p:cNvPr>
          <p:cNvSpPr>
            <a:spLocks noGrp="1"/>
          </p:cNvSpPr>
          <p:nvPr>
            <p:ph type="title"/>
          </p:nvPr>
        </p:nvSpPr>
        <p:spPr/>
        <p:txBody>
          <a:bodyPr/>
          <a:lstStyle/>
          <a:p>
            <a:r>
              <a:rPr lang="en-US"/>
              <a:t>Click to edit Master title style</a:t>
            </a:r>
            <a:endParaRPr lang="en-CH"/>
          </a:p>
        </p:txBody>
      </p:sp>
      <p:sp>
        <p:nvSpPr>
          <p:cNvPr id="3" name="Date Placeholder 2">
            <a:extLst>
              <a:ext uri="{FF2B5EF4-FFF2-40B4-BE49-F238E27FC236}">
                <a16:creationId xmlns:a16="http://schemas.microsoft.com/office/drawing/2014/main" id="{4153EDFF-478E-9D0B-1818-DA12537FDFBE}"/>
              </a:ext>
            </a:extLst>
          </p:cNvPr>
          <p:cNvSpPr>
            <a:spLocks noGrp="1"/>
          </p:cNvSpPr>
          <p:nvPr>
            <p:ph type="dt" sz="half" idx="10"/>
          </p:nvPr>
        </p:nvSpPr>
        <p:spPr/>
        <p:txBody>
          <a:bodyPr/>
          <a:lstStyle/>
          <a:p>
            <a:fld id="{6A34BFD5-5FF4-4B2B-8A9D-D97D8C7164C0}" type="datetimeFigureOut">
              <a:rPr lang="en-CH" smtClean="0"/>
              <a:t>04/07/2025</a:t>
            </a:fld>
            <a:endParaRPr lang="en-CH"/>
          </a:p>
        </p:txBody>
      </p:sp>
      <p:sp>
        <p:nvSpPr>
          <p:cNvPr id="4" name="Footer Placeholder 3">
            <a:extLst>
              <a:ext uri="{FF2B5EF4-FFF2-40B4-BE49-F238E27FC236}">
                <a16:creationId xmlns:a16="http://schemas.microsoft.com/office/drawing/2014/main" id="{8A2DD61F-D408-A84B-5FFA-AC0E2FD0650D}"/>
              </a:ext>
            </a:extLst>
          </p:cNvPr>
          <p:cNvSpPr>
            <a:spLocks noGrp="1"/>
          </p:cNvSpPr>
          <p:nvPr>
            <p:ph type="ftr" sz="quarter" idx="11"/>
          </p:nvPr>
        </p:nvSpPr>
        <p:spPr/>
        <p:txBody>
          <a:bodyPr/>
          <a:lstStyle/>
          <a:p>
            <a:endParaRPr lang="en-CH"/>
          </a:p>
        </p:txBody>
      </p:sp>
      <p:sp>
        <p:nvSpPr>
          <p:cNvPr id="5" name="Slide Number Placeholder 4">
            <a:extLst>
              <a:ext uri="{FF2B5EF4-FFF2-40B4-BE49-F238E27FC236}">
                <a16:creationId xmlns:a16="http://schemas.microsoft.com/office/drawing/2014/main" id="{0F3D4B5D-D99E-594D-C444-F0444C25B36F}"/>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884953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C2A5B0-386F-39A9-92E9-DFF041F665E7}"/>
              </a:ext>
            </a:extLst>
          </p:cNvPr>
          <p:cNvSpPr>
            <a:spLocks noGrp="1"/>
          </p:cNvSpPr>
          <p:nvPr>
            <p:ph type="dt" sz="half" idx="10"/>
          </p:nvPr>
        </p:nvSpPr>
        <p:spPr/>
        <p:txBody>
          <a:bodyPr/>
          <a:lstStyle/>
          <a:p>
            <a:fld id="{6A34BFD5-5FF4-4B2B-8A9D-D97D8C7164C0}" type="datetimeFigureOut">
              <a:rPr lang="en-CH" smtClean="0"/>
              <a:t>04/07/2025</a:t>
            </a:fld>
            <a:endParaRPr lang="en-CH"/>
          </a:p>
        </p:txBody>
      </p:sp>
      <p:sp>
        <p:nvSpPr>
          <p:cNvPr id="3" name="Footer Placeholder 2">
            <a:extLst>
              <a:ext uri="{FF2B5EF4-FFF2-40B4-BE49-F238E27FC236}">
                <a16:creationId xmlns:a16="http://schemas.microsoft.com/office/drawing/2014/main" id="{015CD3C5-7B85-C507-EB2A-52EC94B3C5E9}"/>
              </a:ext>
            </a:extLst>
          </p:cNvPr>
          <p:cNvSpPr>
            <a:spLocks noGrp="1"/>
          </p:cNvSpPr>
          <p:nvPr>
            <p:ph type="ftr" sz="quarter" idx="11"/>
          </p:nvPr>
        </p:nvSpPr>
        <p:spPr/>
        <p:txBody>
          <a:bodyPr/>
          <a:lstStyle/>
          <a:p>
            <a:endParaRPr lang="en-CH"/>
          </a:p>
        </p:txBody>
      </p:sp>
      <p:sp>
        <p:nvSpPr>
          <p:cNvPr id="4" name="Slide Number Placeholder 3">
            <a:extLst>
              <a:ext uri="{FF2B5EF4-FFF2-40B4-BE49-F238E27FC236}">
                <a16:creationId xmlns:a16="http://schemas.microsoft.com/office/drawing/2014/main" id="{44756CEA-980D-45AA-EA39-A897D6B245EA}"/>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372902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6F86E-3921-E4B1-BE97-D1F902F649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H"/>
          </a:p>
        </p:txBody>
      </p:sp>
      <p:sp>
        <p:nvSpPr>
          <p:cNvPr id="3" name="Content Placeholder 2">
            <a:extLst>
              <a:ext uri="{FF2B5EF4-FFF2-40B4-BE49-F238E27FC236}">
                <a16:creationId xmlns:a16="http://schemas.microsoft.com/office/drawing/2014/main" id="{783614F9-D355-23D2-22D7-B316695147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4" name="Text Placeholder 3">
            <a:extLst>
              <a:ext uri="{FF2B5EF4-FFF2-40B4-BE49-F238E27FC236}">
                <a16:creationId xmlns:a16="http://schemas.microsoft.com/office/drawing/2014/main" id="{9D0B595F-B54D-28F6-C0AC-EF129D74A6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DEC4BC-CBDD-6B2D-13CC-3630DDCB5638}"/>
              </a:ext>
            </a:extLst>
          </p:cNvPr>
          <p:cNvSpPr>
            <a:spLocks noGrp="1"/>
          </p:cNvSpPr>
          <p:nvPr>
            <p:ph type="dt" sz="half" idx="10"/>
          </p:nvPr>
        </p:nvSpPr>
        <p:spPr/>
        <p:txBody>
          <a:bodyPr/>
          <a:lstStyle/>
          <a:p>
            <a:fld id="{6A34BFD5-5FF4-4B2B-8A9D-D97D8C7164C0}" type="datetimeFigureOut">
              <a:rPr lang="en-CH" smtClean="0"/>
              <a:t>04/07/2025</a:t>
            </a:fld>
            <a:endParaRPr lang="en-CH"/>
          </a:p>
        </p:txBody>
      </p:sp>
      <p:sp>
        <p:nvSpPr>
          <p:cNvPr id="6" name="Footer Placeholder 5">
            <a:extLst>
              <a:ext uri="{FF2B5EF4-FFF2-40B4-BE49-F238E27FC236}">
                <a16:creationId xmlns:a16="http://schemas.microsoft.com/office/drawing/2014/main" id="{9AA93EEC-2DE7-2269-EC3B-B20D43594B0B}"/>
              </a:ext>
            </a:extLst>
          </p:cNvPr>
          <p:cNvSpPr>
            <a:spLocks noGrp="1"/>
          </p:cNvSpPr>
          <p:nvPr>
            <p:ph type="ftr" sz="quarter" idx="11"/>
          </p:nvPr>
        </p:nvSpPr>
        <p:spPr/>
        <p:txBody>
          <a:bodyPr/>
          <a:lstStyle/>
          <a:p>
            <a:endParaRPr lang="en-CH"/>
          </a:p>
        </p:txBody>
      </p:sp>
      <p:sp>
        <p:nvSpPr>
          <p:cNvPr id="7" name="Slide Number Placeholder 6">
            <a:extLst>
              <a:ext uri="{FF2B5EF4-FFF2-40B4-BE49-F238E27FC236}">
                <a16:creationId xmlns:a16="http://schemas.microsoft.com/office/drawing/2014/main" id="{E248BFE5-FA90-A30A-6D89-C65BB2647B68}"/>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1119397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37C8C-0ABD-B720-DF7B-D33E4F5B5E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H"/>
          </a:p>
        </p:txBody>
      </p:sp>
      <p:sp>
        <p:nvSpPr>
          <p:cNvPr id="3" name="Picture Placeholder 2">
            <a:extLst>
              <a:ext uri="{FF2B5EF4-FFF2-40B4-BE49-F238E27FC236}">
                <a16:creationId xmlns:a16="http://schemas.microsoft.com/office/drawing/2014/main" id="{D05A94FB-C661-9B97-BF66-4BAB964EA2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H"/>
          </a:p>
        </p:txBody>
      </p:sp>
      <p:sp>
        <p:nvSpPr>
          <p:cNvPr id="4" name="Text Placeholder 3">
            <a:extLst>
              <a:ext uri="{FF2B5EF4-FFF2-40B4-BE49-F238E27FC236}">
                <a16:creationId xmlns:a16="http://schemas.microsoft.com/office/drawing/2014/main" id="{79D7A43E-EFF3-55E6-C9FF-EFFEBFE20A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36C306-7CF9-87D8-55CA-424EDA5C4071}"/>
              </a:ext>
            </a:extLst>
          </p:cNvPr>
          <p:cNvSpPr>
            <a:spLocks noGrp="1"/>
          </p:cNvSpPr>
          <p:nvPr>
            <p:ph type="dt" sz="half" idx="10"/>
          </p:nvPr>
        </p:nvSpPr>
        <p:spPr/>
        <p:txBody>
          <a:bodyPr/>
          <a:lstStyle/>
          <a:p>
            <a:fld id="{6A34BFD5-5FF4-4B2B-8A9D-D97D8C7164C0}" type="datetimeFigureOut">
              <a:rPr lang="en-CH" smtClean="0"/>
              <a:t>04/07/2025</a:t>
            </a:fld>
            <a:endParaRPr lang="en-CH"/>
          </a:p>
        </p:txBody>
      </p:sp>
      <p:sp>
        <p:nvSpPr>
          <p:cNvPr id="6" name="Footer Placeholder 5">
            <a:extLst>
              <a:ext uri="{FF2B5EF4-FFF2-40B4-BE49-F238E27FC236}">
                <a16:creationId xmlns:a16="http://schemas.microsoft.com/office/drawing/2014/main" id="{BF001230-95FC-C306-2E89-0A178F07D3CF}"/>
              </a:ext>
            </a:extLst>
          </p:cNvPr>
          <p:cNvSpPr>
            <a:spLocks noGrp="1"/>
          </p:cNvSpPr>
          <p:nvPr>
            <p:ph type="ftr" sz="quarter" idx="11"/>
          </p:nvPr>
        </p:nvSpPr>
        <p:spPr/>
        <p:txBody>
          <a:bodyPr/>
          <a:lstStyle/>
          <a:p>
            <a:endParaRPr lang="en-CH"/>
          </a:p>
        </p:txBody>
      </p:sp>
      <p:sp>
        <p:nvSpPr>
          <p:cNvPr id="7" name="Slide Number Placeholder 6">
            <a:extLst>
              <a:ext uri="{FF2B5EF4-FFF2-40B4-BE49-F238E27FC236}">
                <a16:creationId xmlns:a16="http://schemas.microsoft.com/office/drawing/2014/main" id="{05D075E0-C724-EFB1-69C1-FE1CFC01408E}"/>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788746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2686E5-725D-A402-5130-0FBA24E62F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H"/>
          </a:p>
        </p:txBody>
      </p:sp>
      <p:sp>
        <p:nvSpPr>
          <p:cNvPr id="3" name="Text Placeholder 2">
            <a:extLst>
              <a:ext uri="{FF2B5EF4-FFF2-40B4-BE49-F238E27FC236}">
                <a16:creationId xmlns:a16="http://schemas.microsoft.com/office/drawing/2014/main" id="{A70056BE-8613-D1B5-F477-733861397D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4" name="Date Placeholder 3">
            <a:extLst>
              <a:ext uri="{FF2B5EF4-FFF2-40B4-BE49-F238E27FC236}">
                <a16:creationId xmlns:a16="http://schemas.microsoft.com/office/drawing/2014/main" id="{E8CE8D71-6393-85A0-5E88-7B381F4C4F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A34BFD5-5FF4-4B2B-8A9D-D97D8C7164C0}" type="datetimeFigureOut">
              <a:rPr lang="en-CH" smtClean="0"/>
              <a:t>04/07/2025</a:t>
            </a:fld>
            <a:endParaRPr lang="en-CH"/>
          </a:p>
        </p:txBody>
      </p:sp>
      <p:sp>
        <p:nvSpPr>
          <p:cNvPr id="5" name="Footer Placeholder 4">
            <a:extLst>
              <a:ext uri="{FF2B5EF4-FFF2-40B4-BE49-F238E27FC236}">
                <a16:creationId xmlns:a16="http://schemas.microsoft.com/office/drawing/2014/main" id="{81BD49EF-76F9-30A3-ABFC-8C5A346D24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H"/>
          </a:p>
        </p:txBody>
      </p:sp>
      <p:sp>
        <p:nvSpPr>
          <p:cNvPr id="6" name="Slide Number Placeholder 5">
            <a:extLst>
              <a:ext uri="{FF2B5EF4-FFF2-40B4-BE49-F238E27FC236}">
                <a16:creationId xmlns:a16="http://schemas.microsoft.com/office/drawing/2014/main" id="{101618BE-4ADD-84C1-04A9-1A94FB70D8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184E0C1-8361-4E68-A737-AEAECD10337E}" type="slidenum">
              <a:rPr lang="en-CH" smtClean="0"/>
              <a:t>‹#›</a:t>
            </a:fld>
            <a:endParaRPr lang="en-CH"/>
          </a:p>
        </p:txBody>
      </p:sp>
    </p:spTree>
    <p:extLst>
      <p:ext uri="{BB962C8B-B14F-4D97-AF65-F5344CB8AC3E}">
        <p14:creationId xmlns:p14="http://schemas.microsoft.com/office/powerpoint/2010/main" val="2913799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eur03.safelinks.protection.outlook.com/?url=https%3A%2F%2Fwww.who.int%2Fnews-room%2Ffeature-stories%2Fdetail%2Ffirst-ever-global-coverage-targets-for-diabetes-adopted-at-the-75-th-world-health-assembly&amp;data=05%7C02%7Cguicharda%40unaids.org%7C7831e5ae33894463590d08dd3706aa43%7Cc2e1cf9be1b644eb8021428c292d3eb5%7C0%7C0%7C638727223939696660%7CUnknown%7CTWFpbGZsb3d8eyJFbXB0eU1hcGkiOnRydWUsIlYiOiIwLjAuMDAwMCIsIlAiOiJXaW4zMiIsIkFOIjoiTWFpbCIsIldUIjoyfQ%3D%3D%7C4000%7C%7C%7C&amp;sdata=sxHI3aTWrPbs7o6oj%2Fb%2F4nzDRn2%2FNvQsfCOCOgNe95U%3D&amp;reserved=0" TargetMode="External"/><Relationship Id="rId7" Type="http://schemas.openxmlformats.org/officeDocument/2006/relationships/hyperlink" Target="https://eur03.safelinks.protection.outlook.com/?url=https%3A%2F%2Fwww.who.int%2Fpublications%2Fi%2Fitem%2F9789240053779&amp;data=05%7C02%7Cguicharda%40unaids.org%7C7831e5ae33894463590d08dd3706aa43%7Cc2e1cf9be1b644eb8021428c292d3eb5%7C0%7C0%7C638727223939669225%7CUnknown%7CTWFpbGZsb3d8eyJFbXB0eU1hcGkiOnRydWUsIlYiOiIwLjAuMDAwMCIsIlAiOiJXaW4zMiIsIkFOIjoiTWFpbCIsIldUIjoyfQ%3D%3D%7C4000%7C%7C%7C&amp;sdata=I6PCuLTOXhT%2B9Tnx7brdNv6a%2Bw%2B4TZOKrrL62p33Rao%3D&amp;reserved=0" TargetMode="External"/><Relationship Id="rId2" Type="http://schemas.openxmlformats.org/officeDocument/2006/relationships/hyperlink" Target="#_ftnref1"/><Relationship Id="rId1" Type="http://schemas.openxmlformats.org/officeDocument/2006/relationships/slideLayout" Target="../slideLayouts/slideLayout12.xml"/><Relationship Id="rId6" Type="http://schemas.openxmlformats.org/officeDocument/2006/relationships/hyperlink" Target="#_ftnref4"/><Relationship Id="rId5" Type="http://schemas.openxmlformats.org/officeDocument/2006/relationships/hyperlink" Target="#_ftnref3"/><Relationship Id="rId4" Type="http://schemas.openxmlformats.org/officeDocument/2006/relationships/hyperlink" Target="#_ftnref2"/></Relationships>
</file>

<file path=ppt/slides/_rels/slide11.xml.rels><?xml version="1.0" encoding="UTF-8" standalone="yes"?>
<Relationships xmlns="http://schemas.openxmlformats.org/package/2006/relationships"><Relationship Id="rId3" Type="http://schemas.openxmlformats.org/officeDocument/2006/relationships/hyperlink" Target="https://indicatorregistry.unaids.org/sites/default/files/2024-global-aids-monitoring_en.pdf" TargetMode="External"/><Relationship Id="rId2" Type="http://schemas.openxmlformats.org/officeDocument/2006/relationships/hyperlink" Target="#_ftnref1"/><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_ftnref2"/><Relationship Id="rId2" Type="http://schemas.openxmlformats.org/officeDocument/2006/relationships/hyperlink" Target="#_ftnref1"/><Relationship Id="rId1" Type="http://schemas.openxmlformats.org/officeDocument/2006/relationships/slideLayout" Target="../slideLayouts/slideLayout12.xml"/><Relationship Id="rId4" Type="http://schemas.openxmlformats.org/officeDocument/2006/relationships/hyperlink" Target="https://iris.who.int/bitstream/handle/10665/258914/Equitable_access_medicines.pdf?sequence=1"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unaids.org/sites/default/files/media_asset/global-aids-monitoring_en.pdf" TargetMode="External"/><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hyperlink" Target="https://aidsinfo.unaids.or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hyperlink" Target="https://eur03.safelinks.protection.outlook.com/?url=https%3A%2F%2Fwww.unaids.org%2Fen%2Fresources%2Fdocuments%2F2025%2FRecommended_2030_HIV_targets_livedocument)&amp;data=05%7C02%7Cguicharda%40unaids.org%7C91a2a542c2b24084ef4b08dd36d7b13c%7Cc2e1cf9be1b644eb8021428c292d3eb5%7C0%7C0%7C638727022188240672%7CUnknown%7CTWFpbGZsb3d8eyJFbXB0eU1hcGkiOnRydWUsIlYiOiIwLjAuMDAwMCIsIlAiOiJXaW4zMiIsIkFOIjoiTWFpbCIsIldUIjoyfQ%3D%3D%7C4000%7C%7C%7C&amp;sdata=kW6DRI2bnvhtvChJE%2B2gq0gZqcUXaiuOj5fG4L9uMIs%3D&amp;reserved=0"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hyperlink" Target="#_ftnref1"/><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_ftnref2"/><Relationship Id="rId2" Type="http://schemas.openxmlformats.org/officeDocument/2006/relationships/hyperlink" Target="#_ftnref1"/><Relationship Id="rId1" Type="http://schemas.openxmlformats.org/officeDocument/2006/relationships/slideLayout" Target="../slideLayouts/slideLayout12.xml"/><Relationship Id="rId6" Type="http://schemas.openxmlformats.org/officeDocument/2006/relationships/hyperlink" Target="https://www.who.int/teams/global-tuberculosis-programme/the-end-tb-strategy" TargetMode="External"/><Relationship Id="rId5" Type="http://schemas.openxmlformats.org/officeDocument/2006/relationships/hyperlink" Target="#_ftnref3"/><Relationship Id="rId4" Type="http://schemas.openxmlformats.org/officeDocument/2006/relationships/hyperlink" Target="https://www.unaids.org/sites/default/files/media_asset/global-aids-monitoring_en.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_ftnref1"/><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network of dots and lines&#10;&#10;Description automatically generated">
            <a:extLst>
              <a:ext uri="{FF2B5EF4-FFF2-40B4-BE49-F238E27FC236}">
                <a16:creationId xmlns:a16="http://schemas.microsoft.com/office/drawing/2014/main" id="{6FD692F6-07F4-0088-2593-0706DF96B1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499937"/>
            <a:ext cx="12192000" cy="5257800"/>
          </a:xfrm>
          <a:prstGeom prst="rect">
            <a:avLst/>
          </a:prstGeom>
        </p:spPr>
      </p:pic>
      <p:pic>
        <p:nvPicPr>
          <p:cNvPr id="2" name="Picture 1">
            <a:extLst>
              <a:ext uri="{FF2B5EF4-FFF2-40B4-BE49-F238E27FC236}">
                <a16:creationId xmlns:a16="http://schemas.microsoft.com/office/drawing/2014/main" id="{2E9DA444-8D5D-3FA1-9EB9-D3F2BDFEED8B}"/>
              </a:ext>
            </a:extLst>
          </p:cNvPr>
          <p:cNvPicPr>
            <a:picLocks noChangeAspect="1"/>
          </p:cNvPicPr>
          <p:nvPr/>
        </p:nvPicPr>
        <p:blipFill>
          <a:blip r:embed="rId4"/>
          <a:stretch>
            <a:fillRect/>
          </a:stretch>
        </p:blipFill>
        <p:spPr>
          <a:xfrm>
            <a:off x="181428" y="225926"/>
            <a:ext cx="3009900" cy="749300"/>
          </a:xfrm>
          <a:prstGeom prst="rect">
            <a:avLst/>
          </a:prstGeom>
        </p:spPr>
      </p:pic>
      <p:sp>
        <p:nvSpPr>
          <p:cNvPr id="5" name="TextBox 4">
            <a:extLst>
              <a:ext uri="{FF2B5EF4-FFF2-40B4-BE49-F238E27FC236}">
                <a16:creationId xmlns:a16="http://schemas.microsoft.com/office/drawing/2014/main" id="{3ABFD674-2A2C-9D5C-131D-3E06585609DB}"/>
              </a:ext>
            </a:extLst>
          </p:cNvPr>
          <p:cNvSpPr txBox="1"/>
          <p:nvPr/>
        </p:nvSpPr>
        <p:spPr>
          <a:xfrm>
            <a:off x="554907" y="5711173"/>
            <a:ext cx="6098458" cy="3385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spc="150" dirty="0">
                <a:solidFill>
                  <a:prstClr val="white"/>
                </a:solidFill>
                <a:latin typeface="Arial" panose="020B0604020202020204" pitchFamily="34" charset="0"/>
                <a:cs typeface="Arial" panose="020B0604020202020204" pitchFamily="34" charset="0"/>
              </a:rPr>
              <a:t>2/04/2025</a:t>
            </a:r>
            <a:endParaRPr kumimoji="0" lang="en-US" sz="1600" b="1" i="0" u="none" strike="noStrike" kern="1200" cap="none" spc="150" normalizeH="0" baseline="0" noProof="0" dirty="0">
              <a:ln>
                <a:noFill/>
              </a:ln>
              <a:solidFill>
                <a:prstClr val="white"/>
              </a:solidFill>
              <a:effectLst/>
              <a:uLnTx/>
              <a:uFillTx/>
              <a:latin typeface="Calibri" panose="020F0502020204030204"/>
              <a:ea typeface="+mn-ea"/>
              <a:cs typeface="+mn-cs"/>
            </a:endParaRPr>
          </a:p>
        </p:txBody>
      </p:sp>
      <p:sp>
        <p:nvSpPr>
          <p:cNvPr id="3" name="Title 1">
            <a:extLst>
              <a:ext uri="{FF2B5EF4-FFF2-40B4-BE49-F238E27FC236}">
                <a16:creationId xmlns:a16="http://schemas.microsoft.com/office/drawing/2014/main" id="{6155CE31-1F47-FAEF-07F7-620D84870F68}"/>
              </a:ext>
            </a:extLst>
          </p:cNvPr>
          <p:cNvSpPr txBox="1">
            <a:spLocks/>
          </p:cNvSpPr>
          <p:nvPr/>
        </p:nvSpPr>
        <p:spPr>
          <a:xfrm>
            <a:off x="554907" y="2433680"/>
            <a:ext cx="6367002" cy="31187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defRPr/>
            </a:pPr>
            <a:r>
              <a:rPr kumimoji="0" lang="en-US" sz="2400" b="1" i="0" u="none" strike="noStrike" kern="1200" cap="none" spc="0" normalizeH="0" baseline="0" noProof="0" dirty="0">
                <a:ln>
                  <a:noFill/>
                </a:ln>
                <a:solidFill>
                  <a:srgbClr val="E11985"/>
                </a:solidFill>
                <a:effectLst/>
                <a:uLnTx/>
                <a:uFillTx/>
                <a:latin typeface="Arial"/>
                <a:cs typeface="Arial"/>
              </a:rPr>
              <a:t>Global Task Team on Targets</a:t>
            </a:r>
          </a:p>
          <a:p>
            <a:pPr>
              <a:lnSpc>
                <a:spcPct val="100000"/>
              </a:lnSpc>
              <a:defRPr/>
            </a:pPr>
            <a:r>
              <a:rPr kumimoji="0" lang="en-US" sz="2400" b="1" i="0" u="none" strike="noStrike" kern="1200" cap="none" spc="0" normalizeH="0" baseline="0" noProof="0" dirty="0">
                <a:ln>
                  <a:noFill/>
                </a:ln>
                <a:solidFill>
                  <a:srgbClr val="E11985"/>
                </a:solidFill>
                <a:effectLst/>
                <a:uLnTx/>
                <a:uFillTx/>
                <a:latin typeface="Arial"/>
                <a:cs typeface="Arial"/>
              </a:rPr>
              <a:t> </a:t>
            </a:r>
            <a:endParaRPr lang="en-US" sz="4800" dirty="0">
              <a:solidFill>
                <a:srgbClr val="01ADD9"/>
              </a:solidFill>
              <a:latin typeface="Arial"/>
              <a:cs typeface="Arial"/>
            </a:endParaRPr>
          </a:p>
          <a:p>
            <a:pPr>
              <a:lnSpc>
                <a:spcPct val="100000"/>
              </a:lnSpc>
              <a:defRPr/>
            </a:pPr>
            <a:r>
              <a:rPr lang="en-US" sz="4800" dirty="0">
                <a:solidFill>
                  <a:srgbClr val="01ADD9"/>
                </a:solidFill>
                <a:latin typeface="Arial"/>
                <a:cs typeface="Arial"/>
              </a:rPr>
              <a:t>Recommendations</a:t>
            </a:r>
            <a:endParaRPr lang="en-US" sz="4800" b="0" i="0" u="none" strike="noStrike" kern="1200" cap="none" spc="0" normalizeH="0" baseline="0" noProof="0" dirty="0">
              <a:ln>
                <a:noFill/>
              </a:ln>
              <a:solidFill>
                <a:srgbClr val="01ADD9"/>
              </a:solidFill>
              <a:effectLst/>
              <a:uLnTx/>
              <a:uFillTx/>
              <a:latin typeface="Arial"/>
              <a:cs typeface="Arial"/>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4800" b="0"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endParaRPr>
          </a:p>
        </p:txBody>
      </p:sp>
      <p:cxnSp>
        <p:nvCxnSpPr>
          <p:cNvPr id="14" name="Straight Connector 13">
            <a:extLst>
              <a:ext uri="{FF2B5EF4-FFF2-40B4-BE49-F238E27FC236}">
                <a16:creationId xmlns:a16="http://schemas.microsoft.com/office/drawing/2014/main" id="{1F8EA114-F512-4CC7-E829-5161208E9601}"/>
              </a:ext>
            </a:extLst>
          </p:cNvPr>
          <p:cNvCxnSpPr/>
          <p:nvPr/>
        </p:nvCxnSpPr>
        <p:spPr>
          <a:xfrm>
            <a:off x="594236" y="3687097"/>
            <a:ext cx="1410929" cy="0"/>
          </a:xfrm>
          <a:prstGeom prst="line">
            <a:avLst/>
          </a:prstGeom>
          <a:ln w="28575">
            <a:solidFill>
              <a:srgbClr val="01ADD9"/>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8440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E3D8F-68A6-3EA0-1B07-6DB22ABBDB40}"/>
              </a:ext>
            </a:extLst>
          </p:cNvPr>
          <p:cNvSpPr>
            <a:spLocks noGrp="1"/>
          </p:cNvSpPr>
          <p:nvPr>
            <p:ph type="title"/>
          </p:nvPr>
        </p:nvSpPr>
        <p:spPr>
          <a:xfrm>
            <a:off x="192225" y="-123031"/>
            <a:ext cx="10515600" cy="1325563"/>
          </a:xfrm>
        </p:spPr>
        <p:txBody>
          <a:bodyPr>
            <a:normAutofit/>
          </a:bodyPr>
          <a:lstStyle/>
          <a:p>
            <a:pPr>
              <a:lnSpc>
                <a:spcPct val="100000"/>
              </a:lnSpc>
              <a:spcBef>
                <a:spcPts val="600"/>
              </a:spcBef>
              <a:spcAft>
                <a:spcPts val="600"/>
              </a:spcAft>
            </a:pPr>
            <a:r>
              <a:rPr lang="en-US" sz="2400" kern="100" dirty="0">
                <a:solidFill>
                  <a:srgbClr val="C00000"/>
                </a:solidFill>
                <a:effectLst/>
                <a:latin typeface="Arial" panose="020B0604020202020204" pitchFamily="34" charset="0"/>
                <a:cs typeface="Calibri" panose="020F0502020204030204" pitchFamily="34" charset="0"/>
              </a:rPr>
              <a:t>Area 3. Integrate HIV services into primary health </a:t>
            </a:r>
            <a:br>
              <a:rPr lang="en-US" sz="2400" kern="100" dirty="0">
                <a:solidFill>
                  <a:srgbClr val="C00000"/>
                </a:solidFill>
                <a:effectLst/>
                <a:latin typeface="Arial" panose="020B0604020202020204" pitchFamily="34" charset="0"/>
                <a:cs typeface="Calibri" panose="020F0502020204030204" pitchFamily="34" charset="0"/>
              </a:rPr>
            </a:br>
            <a:r>
              <a:rPr lang="en-US" sz="2400" kern="100" dirty="0">
                <a:solidFill>
                  <a:srgbClr val="C00000"/>
                </a:solidFill>
                <a:effectLst/>
                <a:latin typeface="Arial" panose="020B0604020202020204" pitchFamily="34" charset="0"/>
                <a:cs typeface="Calibri" panose="020F0502020204030204" pitchFamily="34" charset="0"/>
              </a:rPr>
              <a:t>care (PHC), broader health systems and other sectors</a:t>
            </a:r>
            <a:endParaRPr lang="en-CH" sz="2400" kern="100" dirty="0">
              <a:solidFill>
                <a:srgbClr val="C00000"/>
              </a:solidFill>
              <a:effectLst/>
              <a:latin typeface="Arial" panose="020B0604020202020204" pitchFamily="34" charset="0"/>
              <a:cs typeface="Calibri" panose="020F0502020204030204" pitchFamily="34" charset="0"/>
            </a:endParaRPr>
          </a:p>
        </p:txBody>
      </p:sp>
      <p:graphicFrame>
        <p:nvGraphicFramePr>
          <p:cNvPr id="8" name="Table 7">
            <a:extLst>
              <a:ext uri="{FF2B5EF4-FFF2-40B4-BE49-F238E27FC236}">
                <a16:creationId xmlns:a16="http://schemas.microsoft.com/office/drawing/2014/main" id="{042D33E7-319E-A101-9B29-D965B78CC5D4}"/>
              </a:ext>
            </a:extLst>
          </p:cNvPr>
          <p:cNvGraphicFramePr>
            <a:graphicFrameLocks noGrp="1"/>
          </p:cNvGraphicFramePr>
          <p:nvPr>
            <p:extLst>
              <p:ext uri="{D42A27DB-BD31-4B8C-83A1-F6EECF244321}">
                <p14:modId xmlns:p14="http://schemas.microsoft.com/office/powerpoint/2010/main" val="549446645"/>
              </p:ext>
            </p:extLst>
          </p:nvPr>
        </p:nvGraphicFramePr>
        <p:xfrm>
          <a:off x="489225" y="1325564"/>
          <a:ext cx="9921601" cy="4545740"/>
        </p:xfrm>
        <a:graphic>
          <a:graphicData uri="http://schemas.openxmlformats.org/drawingml/2006/table">
            <a:tbl>
              <a:tblPr firstRow="1" firstCol="1" bandRow="1"/>
              <a:tblGrid>
                <a:gridCol w="468780">
                  <a:extLst>
                    <a:ext uri="{9D8B030D-6E8A-4147-A177-3AD203B41FA5}">
                      <a16:colId xmlns:a16="http://schemas.microsoft.com/office/drawing/2014/main" val="1166165242"/>
                    </a:ext>
                  </a:extLst>
                </a:gridCol>
                <a:gridCol w="4458302">
                  <a:extLst>
                    <a:ext uri="{9D8B030D-6E8A-4147-A177-3AD203B41FA5}">
                      <a16:colId xmlns:a16="http://schemas.microsoft.com/office/drawing/2014/main" val="657883148"/>
                    </a:ext>
                  </a:extLst>
                </a:gridCol>
                <a:gridCol w="3393488">
                  <a:extLst>
                    <a:ext uri="{9D8B030D-6E8A-4147-A177-3AD203B41FA5}">
                      <a16:colId xmlns:a16="http://schemas.microsoft.com/office/drawing/2014/main" val="2776533908"/>
                    </a:ext>
                  </a:extLst>
                </a:gridCol>
                <a:gridCol w="1601031">
                  <a:extLst>
                    <a:ext uri="{9D8B030D-6E8A-4147-A177-3AD203B41FA5}">
                      <a16:colId xmlns:a16="http://schemas.microsoft.com/office/drawing/2014/main" val="543300681"/>
                    </a:ext>
                  </a:extLst>
                </a:gridCol>
              </a:tblGrid>
              <a:tr h="289086">
                <a:tc>
                  <a:txBody>
                    <a:bodyPr/>
                    <a:lstStyle/>
                    <a:p>
                      <a:endParaRPr lang="en-CH" sz="1050" kern="100">
                        <a:effectLst/>
                        <a:latin typeface="Arial" panose="020B0604020202020204" pitchFamily="34"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Target </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Data source</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 Previous target</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FFFFFF"/>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extLst>
                  <a:ext uri="{0D108BD9-81ED-4DB2-BD59-A6C34878D82A}">
                    <a16:rowId xmlns:a16="http://schemas.microsoft.com/office/drawing/2014/main" val="3315167553"/>
                  </a:ext>
                </a:extLst>
              </a:tr>
              <a:tr h="520857">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1E9FD"/>
                    </a:solidFill>
                  </a:tcPr>
                </a:tc>
                <a:tc>
                  <a:txBody>
                    <a:bodyPr/>
                    <a:lstStyle/>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95% of people who are receiving HIV prevention or treatment services also receive sexual and reproductive health services they need (including for STIs).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1E9FD"/>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 be determined.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1E9FD"/>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 (reworded).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1E9FD"/>
                    </a:solidFill>
                  </a:tcPr>
                </a:tc>
                <a:extLst>
                  <a:ext uri="{0D108BD9-81ED-4DB2-BD59-A6C34878D82A}">
                    <a16:rowId xmlns:a16="http://schemas.microsoft.com/office/drawing/2014/main" val="3196423862"/>
                  </a:ext>
                </a:extLst>
              </a:tr>
              <a:tr h="868513">
                <a:tc>
                  <a:txBody>
                    <a:bodyPr/>
                    <a:lstStyle/>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1E9FD"/>
                    </a:solidFill>
                  </a:tcPr>
                </a:tc>
                <a:tc>
                  <a:txBody>
                    <a:bodyPr/>
                    <a:lstStyle/>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95% of pregnant women living with HIV and their newborns receive maternal and newborn care that integrates or links to comprehensive HIV services, including for prevention of the triple vertical transmission of HIV and hepatitis B virus and treatment of syphilis.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1E9FD"/>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 be determined.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1E9FD"/>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1E9FD"/>
                    </a:solidFill>
                  </a:tcPr>
                </a:tc>
                <a:extLst>
                  <a:ext uri="{0D108BD9-81ED-4DB2-BD59-A6C34878D82A}">
                    <a16:rowId xmlns:a16="http://schemas.microsoft.com/office/drawing/2014/main" val="2847033423"/>
                  </a:ext>
                </a:extLst>
              </a:tr>
              <a:tr h="404972">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3</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90% of women living with HIV screened for cervical cancer at least once in the last five years.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Programme data.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791297968"/>
                  </a:ext>
                </a:extLst>
              </a:tr>
              <a:tr h="404972">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4</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90% of women living with HIV identified with cervical disease are treated and 90% of women with precancer are treated.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7.10, 7.11.</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Programme data.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756765954"/>
                  </a:ext>
                </a:extLst>
              </a:tr>
              <a:tr h="520857">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5</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80% of people living with HIV in need receive screening for hypertension and diabetes.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Programme data.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Aligned with WHO's 2030 target for diabetes.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365079891"/>
                  </a:ext>
                </a:extLst>
              </a:tr>
              <a:tr h="289086">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6</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90% of people living with HIV in HIV care receive screening for depression.</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Programme data.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335626691"/>
                  </a:ext>
                </a:extLst>
              </a:tr>
              <a:tr h="404972">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7</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90% of gay men and other men who have sex with men and sex workers are screened for syphilis.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7.3.</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IBBS or programme data.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 (revised).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252993449"/>
                  </a:ext>
                </a:extLst>
              </a:tr>
              <a:tr h="404972">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8</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90% of people living with HIV tested for hepatitis C.</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Programme data.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Existing 2030 WHO target for Hep C</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171899689"/>
                  </a:ext>
                </a:extLst>
              </a:tr>
              <a:tr h="404972">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90% of people living with hepatitis B diagnosed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err="1">
                          <a:effectLst/>
                          <a:latin typeface="Arial" panose="020B0604020202020204" pitchFamily="34" charset="0"/>
                          <a:ea typeface="Times New Roman" panose="02020603050405020304" pitchFamily="18" charset="0"/>
                          <a:cs typeface="Arial" panose="020B0604020202020204" pitchFamily="34" charset="0"/>
                        </a:rPr>
                        <a:t>Programme</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data plus biomarker surveys or epidemiological estimates.</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Aligned with the WHO target for Hep B.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860700457"/>
                  </a:ext>
                </a:extLst>
              </a:tr>
            </a:tbl>
          </a:graphicData>
        </a:graphic>
      </p:graphicFrame>
      <p:sp>
        <p:nvSpPr>
          <p:cNvPr id="9" name="Rectangle 4">
            <a:extLst>
              <a:ext uri="{FF2B5EF4-FFF2-40B4-BE49-F238E27FC236}">
                <a16:creationId xmlns:a16="http://schemas.microsoft.com/office/drawing/2014/main" id="{9E656ABA-97D9-F83D-BF42-7445300E744E}"/>
              </a:ext>
            </a:extLst>
          </p:cNvPr>
          <p:cNvSpPr>
            <a:spLocks noChangeArrowheads="1"/>
          </p:cNvSpPr>
          <p:nvPr/>
        </p:nvSpPr>
        <p:spPr bwMode="auto">
          <a:xfrm>
            <a:off x="4613275" y="24050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CH" altLang="en-CH" sz="1800" b="0" i="0" u="none" strike="noStrike" cap="none" normalizeH="0" baseline="0">
                <a:ln>
                  <a:noFill/>
                </a:ln>
                <a:solidFill>
                  <a:schemeClr val="tx1"/>
                </a:solidFill>
                <a:effectLst/>
                <a:latin typeface="Arial" panose="020B0604020202020204" pitchFamily="34" charset="0"/>
              </a:rPr>
            </a:br>
            <a:endParaRPr kumimoji="0" lang="en-CH" altLang="en-CH" sz="1800" b="0" i="0" u="none" strike="noStrike" cap="none" normalizeH="0" baseline="0">
              <a:ln>
                <a:noFill/>
              </a:ln>
              <a:solidFill>
                <a:schemeClr val="tx1"/>
              </a:solidFill>
              <a:effectLst/>
              <a:latin typeface="Arial" panose="020B0604020202020204" pitchFamily="34" charset="0"/>
            </a:endParaRPr>
          </a:p>
        </p:txBody>
      </p:sp>
      <p:sp>
        <p:nvSpPr>
          <p:cNvPr id="11" name="Rectangle 6">
            <a:extLst>
              <a:ext uri="{FF2B5EF4-FFF2-40B4-BE49-F238E27FC236}">
                <a16:creationId xmlns:a16="http://schemas.microsoft.com/office/drawing/2014/main" id="{6A291685-961F-AAD8-8EBA-A785E27F5986}"/>
              </a:ext>
            </a:extLst>
          </p:cNvPr>
          <p:cNvSpPr>
            <a:spLocks noChangeArrowheads="1"/>
          </p:cNvSpPr>
          <p:nvPr/>
        </p:nvSpPr>
        <p:spPr bwMode="auto">
          <a:xfrm>
            <a:off x="347548" y="6102420"/>
            <a:ext cx="1166347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sng" strike="noStrike" cap="none" normalizeH="0" baseline="30000" dirty="0">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2"/>
              </a:rPr>
              <a:t>[</a:t>
            </a:r>
            <a:r>
              <a:rPr kumimoji="0" lang="en-US" altLang="en-CH" sz="800" b="0" i="0" u="sng" strike="noStrike" cap="none" normalizeH="0" baseline="30000" dirty="0" bmk="">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2"/>
              </a:rPr>
              <a:t>1]</a:t>
            </a:r>
            <a:r>
              <a:rPr kumimoji="0" lang="en-US" altLang="en-CH" sz="800" b="0" i="0"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First-ever global coverage targets for diabetes adopted at the 75th World Health Assembly. Geneva: WHO; 28 May 2022. </a:t>
            </a:r>
            <a:r>
              <a:rPr kumimoji="0" lang="en-US" altLang="en-CH" sz="800" b="0" i="0"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3"/>
              </a:rPr>
              <a:t>First-ever global coverage targets for diabetes adopted at the 75th World Health Assembly</a:t>
            </a:r>
            <a:endParaRPr kumimoji="0" lang="en-US" altLang="en-CH" sz="800" b="0" i="0" u="none" strike="noStrike" cap="none" normalizeH="0" baseline="0" dirty="0" bmk="">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sng" strike="noStrike" cap="none" normalizeH="0" baseline="30000" dirty="0" bmk="">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4"/>
              </a:rPr>
              <a:t>[2]</a:t>
            </a:r>
            <a:r>
              <a:rPr kumimoji="0" lang="en-US" altLang="en-CH" sz="800" b="0" i="0"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IBBS: Integrated Biological and Behavioral Surveillance. </a:t>
            </a:r>
            <a:endParaRPr kumimoji="0" lang="en-US" altLang="en-CH" sz="800" b="0" i="0" u="none" strike="noStrike" cap="none" normalizeH="0" baseline="0" dirty="0" bmk="">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sng" strike="noStrike" cap="none" normalizeH="0" baseline="30000" dirty="0" bmk="">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5"/>
              </a:rPr>
              <a:t>[3]</a:t>
            </a:r>
            <a:r>
              <a:rPr kumimoji="0" lang="en-US" altLang="en-CH" sz="800" b="0" i="0"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Global HIV, hepatitis and STIs </a:t>
            </a:r>
            <a:r>
              <a:rPr kumimoji="0" lang="en-US" altLang="en-CH" sz="800" b="0" i="0" u="none" strike="noStrike" cap="none" normalizeH="0" baseline="0" dirty="0" err="1"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programmes</a:t>
            </a:r>
            <a:r>
              <a:rPr kumimoji="0" lang="en-US" altLang="en-CH" sz="800" b="0" i="0"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Geneva: WHO; 2024; p. 62.</a:t>
            </a:r>
            <a:endParaRPr kumimoji="0" lang="en-US" altLang="en-CH" sz="800" b="0" i="0" u="none" strike="noStrike" cap="none" normalizeH="0" baseline="0" dirty="0" bmk="">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sng" strike="noStrike" cap="none" normalizeH="0" baseline="30000" dirty="0" bmk="">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6"/>
              </a:rPr>
              <a:t>[4]</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Global health sector strategies on, respectively, HIV, viral hepatitis and sexually transmitted infections for the period 2022–2030. Geneva: WHO; 2024; </a:t>
            </a:r>
            <a:r>
              <a:rPr kumimoji="0" lang="en-US" altLang="en-CH" sz="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 62.</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7"/>
              </a:rPr>
              <a:t>Global health sector strategies on HIV, viral hepatitis and sexually transmitted infections for the period 2022-2030</a:t>
            </a:r>
            <a:endParaRPr kumimoji="0" lang="en-US" altLang="en-CH"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61819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B67CA-2E25-76A5-F763-E3C1C147950C}"/>
              </a:ext>
            </a:extLst>
          </p:cNvPr>
          <p:cNvSpPr>
            <a:spLocks noGrp="1"/>
          </p:cNvSpPr>
          <p:nvPr>
            <p:ph type="title"/>
          </p:nvPr>
        </p:nvSpPr>
        <p:spPr>
          <a:xfrm>
            <a:off x="197645" y="-131802"/>
            <a:ext cx="10515600" cy="1325563"/>
          </a:xfrm>
        </p:spPr>
        <p:txBody>
          <a:bodyPr>
            <a:normAutofit/>
          </a:bodyPr>
          <a:lstStyle/>
          <a:p>
            <a:r>
              <a:rPr lang="en-US" sz="2400" kern="100" dirty="0">
                <a:solidFill>
                  <a:srgbClr val="C00000"/>
                </a:solidFill>
                <a:effectLst/>
                <a:latin typeface="Arial" panose="020B0604020202020204" pitchFamily="34" charset="0"/>
                <a:cs typeface="Calibri" panose="020F0502020204030204" pitchFamily="34" charset="0"/>
              </a:rPr>
              <a:t>Area 4. End stigma and discrimination and uphold </a:t>
            </a:r>
            <a:br>
              <a:rPr lang="en-US" sz="2400" kern="100" dirty="0">
                <a:solidFill>
                  <a:srgbClr val="C00000"/>
                </a:solidFill>
                <a:effectLst/>
                <a:latin typeface="Arial" panose="020B0604020202020204" pitchFamily="34" charset="0"/>
                <a:cs typeface="Calibri" panose="020F0502020204030204" pitchFamily="34" charset="0"/>
              </a:rPr>
            </a:br>
            <a:r>
              <a:rPr lang="en-US" sz="2400" kern="100" dirty="0">
                <a:solidFill>
                  <a:srgbClr val="C00000"/>
                </a:solidFill>
                <a:effectLst/>
                <a:latin typeface="Arial" panose="020B0604020202020204" pitchFamily="34" charset="0"/>
                <a:cs typeface="Calibri" panose="020F0502020204030204" pitchFamily="34" charset="0"/>
              </a:rPr>
              <a:t>human rights and gender equality in the HIV response (1/2)</a:t>
            </a:r>
            <a:endParaRPr lang="en-CH" sz="4000" dirty="0">
              <a:solidFill>
                <a:srgbClr val="C00000"/>
              </a:solidFill>
            </a:endParaRPr>
          </a:p>
        </p:txBody>
      </p:sp>
      <p:graphicFrame>
        <p:nvGraphicFramePr>
          <p:cNvPr id="4" name="Content Placeholder 3">
            <a:extLst>
              <a:ext uri="{FF2B5EF4-FFF2-40B4-BE49-F238E27FC236}">
                <a16:creationId xmlns:a16="http://schemas.microsoft.com/office/drawing/2014/main" id="{8EB87061-3D3C-2441-7F5F-4FA321EAB759}"/>
              </a:ext>
            </a:extLst>
          </p:cNvPr>
          <p:cNvGraphicFramePr>
            <a:graphicFrameLocks noGrp="1"/>
          </p:cNvGraphicFramePr>
          <p:nvPr>
            <p:ph idx="1"/>
            <p:extLst>
              <p:ext uri="{D42A27DB-BD31-4B8C-83A1-F6EECF244321}">
                <p14:modId xmlns:p14="http://schemas.microsoft.com/office/powerpoint/2010/main" val="3591366987"/>
              </p:ext>
            </p:extLst>
          </p:nvPr>
        </p:nvGraphicFramePr>
        <p:xfrm>
          <a:off x="479685" y="1073839"/>
          <a:ext cx="10503383" cy="5136997"/>
        </p:xfrm>
        <a:graphic>
          <a:graphicData uri="http://schemas.openxmlformats.org/drawingml/2006/table">
            <a:tbl>
              <a:tblPr/>
              <a:tblGrid>
                <a:gridCol w="299804">
                  <a:extLst>
                    <a:ext uri="{9D8B030D-6E8A-4147-A177-3AD203B41FA5}">
                      <a16:colId xmlns:a16="http://schemas.microsoft.com/office/drawing/2014/main" val="1596412331"/>
                    </a:ext>
                  </a:extLst>
                </a:gridCol>
                <a:gridCol w="7016764">
                  <a:extLst>
                    <a:ext uri="{9D8B030D-6E8A-4147-A177-3AD203B41FA5}">
                      <a16:colId xmlns:a16="http://schemas.microsoft.com/office/drawing/2014/main" val="341091277"/>
                    </a:ext>
                  </a:extLst>
                </a:gridCol>
                <a:gridCol w="1963711">
                  <a:extLst>
                    <a:ext uri="{9D8B030D-6E8A-4147-A177-3AD203B41FA5}">
                      <a16:colId xmlns:a16="http://schemas.microsoft.com/office/drawing/2014/main" val="4283636355"/>
                    </a:ext>
                  </a:extLst>
                </a:gridCol>
                <a:gridCol w="1223104">
                  <a:extLst>
                    <a:ext uri="{9D8B030D-6E8A-4147-A177-3AD203B41FA5}">
                      <a16:colId xmlns:a16="http://schemas.microsoft.com/office/drawing/2014/main" val="4052998900"/>
                    </a:ext>
                  </a:extLst>
                </a:gridCol>
              </a:tblGrid>
              <a:tr h="163517">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 </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Target </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Data source</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 Previous target</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FFFFFF"/>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extLst>
                  <a:ext uri="{0D108BD9-81ED-4DB2-BD59-A6C34878D82A}">
                    <a16:rowId xmlns:a16="http://schemas.microsoft.com/office/drawing/2014/main" val="1362139913"/>
                  </a:ext>
                </a:extLst>
              </a:tr>
              <a:tr h="238836">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tc>
                  <a:txBody>
                    <a:bodyPr/>
                    <a:lstStyle/>
                    <a:p>
                      <a:pPr>
                        <a:lnSpc>
                          <a:spcPts val="1200"/>
                        </a:lnSpc>
                        <a:buNone/>
                      </a:pPr>
                      <a:r>
                        <a:rPr lang="en-US" sz="10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Less than 10% of countries have punitive legal and policy environments that deny or limit access to services (topline target).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Topline target not measured; sub-targets measured.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extLst>
                  <a:ext uri="{0D108BD9-81ED-4DB2-BD59-A6C34878D82A}">
                    <a16:rowId xmlns:a16="http://schemas.microsoft.com/office/drawing/2014/main" val="2799134891"/>
                  </a:ext>
                </a:extLst>
              </a:tr>
              <a:tr h="238836">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people living with HIV and people from key populations lack access to legal services.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NCPI.</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4266796565"/>
                  </a:ext>
                </a:extLst>
              </a:tr>
              <a:tr h="315401">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3</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countries criminalize sex work, possession of small amounts of drugs, same-sex sexual behaviour and HIV transmission, exposure, or non-disclosure.</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NCPI plus national legal document reviews.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762556170"/>
                  </a:ext>
                </a:extLst>
              </a:tr>
              <a:tr h="315401">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4</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countries lack mechanisms for people living with HIV and people from key populations to report abuse and discrimination and seek redress.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NCPI.</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717859215"/>
                  </a:ext>
                </a:extLst>
              </a:tr>
              <a:tr h="309590">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5</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Over 90% of people living with HIV who experienced rights abuses have sought redress.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GAM 6.7. People living with HIV Stigma Index 2.0.</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453704105"/>
                  </a:ext>
                </a:extLst>
              </a:tr>
              <a:tr h="238836">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6</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key populations experienced harassment, arrest, detention, or incarceration in the past year at the individual level.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IBBS.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747477042"/>
                  </a:ext>
                </a:extLst>
              </a:tr>
              <a:tr h="468529">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tc>
                  <a:txBody>
                    <a:bodyPr/>
                    <a:lstStyle/>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Less than 10% of people living with HIV and key populations (gay men and other men who have sex with men, sex workers, transgender and people who inject drugs) experience stigma and discrimination (topline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Topline target not measured, sub-targets measured.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extLst>
                  <a:ext uri="{0D108BD9-81ED-4DB2-BD59-A6C34878D82A}">
                    <a16:rowId xmlns:a16="http://schemas.microsoft.com/office/drawing/2014/main" val="1855119003"/>
                  </a:ext>
                </a:extLst>
              </a:tr>
              <a:tr h="309590">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8</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the general population reports discriminatory attitudes towards people living with HIV.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6.1.</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Population-based surveys.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321540734"/>
                  </a:ext>
                </a:extLst>
              </a:tr>
              <a:tr h="309590">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health workers report negative attitudes towards people living with HIV.</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6.8.</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Health facility survey.</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224263359"/>
                  </a:ext>
                </a:extLst>
              </a:tr>
              <a:tr h="309590">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10</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Less than 10% of health workers report negative attitudes towards key populations.</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6.9.</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Health facility survey.</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913498906"/>
                  </a:ext>
                </a:extLst>
              </a:tr>
              <a:tr h="309590">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11</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law enforcement officers report negative attitudes towards key populations.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6.10.</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Police survey.</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957201016"/>
                  </a:ext>
                </a:extLst>
              </a:tr>
              <a:tr h="309590">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12</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people from key populations experience stigma and discrimination.</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6.5.</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IBBS.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2169941353"/>
                  </a:ext>
                </a:extLst>
              </a:tr>
              <a:tr h="309590">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13</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people living with HIV experience stigma and discrimination in healthcare and community settings.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GAM 6.3, 6.4.People living with HIV Stigma Index 2.0.</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903341374"/>
                  </a:ext>
                </a:extLst>
              </a:tr>
              <a:tr h="309590">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14</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people living with HIV report internalized stigma.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GAM 6.2. People living with HIV Stigma Index 2.0.</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579623846"/>
                  </a:ext>
                </a:extLst>
              </a:tr>
            </a:tbl>
          </a:graphicData>
        </a:graphic>
      </p:graphicFrame>
      <p:sp>
        <p:nvSpPr>
          <p:cNvPr id="5" name="Rectangle 1">
            <a:extLst>
              <a:ext uri="{FF2B5EF4-FFF2-40B4-BE49-F238E27FC236}">
                <a16:creationId xmlns:a16="http://schemas.microsoft.com/office/drawing/2014/main" id="{D58E49E0-0264-1842-2591-768428C25A5E}"/>
              </a:ext>
            </a:extLst>
          </p:cNvPr>
          <p:cNvSpPr>
            <a:spLocks noChangeArrowheads="1"/>
          </p:cNvSpPr>
          <p:nvPr/>
        </p:nvSpPr>
        <p:spPr bwMode="auto">
          <a:xfrm>
            <a:off x="5133975" y="-13049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CH" altLang="en-CH" sz="1800" b="0" i="0" u="none" strike="noStrike" cap="none" normalizeH="0" baseline="0">
                <a:ln>
                  <a:noFill/>
                </a:ln>
                <a:solidFill>
                  <a:schemeClr val="tx1"/>
                </a:solidFill>
                <a:effectLst/>
                <a:latin typeface="Arial" panose="020B0604020202020204" pitchFamily="34" charset="0"/>
              </a:rPr>
            </a:br>
            <a:endParaRPr kumimoji="0" lang="en-CH" altLang="en-CH" sz="1800" b="0" i="0" u="none" strike="noStrike" cap="none" normalizeH="0" baseline="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6F85C349-A35D-C95B-4299-EB0DCD5D0816}"/>
              </a:ext>
            </a:extLst>
          </p:cNvPr>
          <p:cNvSpPr>
            <a:spLocks noChangeArrowheads="1"/>
          </p:cNvSpPr>
          <p:nvPr/>
        </p:nvSpPr>
        <p:spPr bwMode="auto">
          <a:xfrm>
            <a:off x="479685" y="6375727"/>
            <a:ext cx="602339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sng" strike="noStrike" cap="none" normalizeH="0" baseline="30000">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2"/>
              </a:rPr>
              <a:t>[</a:t>
            </a:r>
            <a:r>
              <a:rPr kumimoji="0" lang="en-US" altLang="en-CH" sz="800" b="0" i="0" u="sng" strike="noStrike" cap="none" normalizeH="0" baseline="30000" bmk="">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2"/>
              </a:rPr>
              <a:t>1]</a:t>
            </a:r>
            <a:r>
              <a:rPr kumimoji="0" lang="en-US" altLang="en-CH" sz="800" b="0" i="0" u="none" strike="noStrike" cap="none" normalizeH="0" baseline="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National Commitments and Policy Instrument </a:t>
            </a:r>
            <a:r>
              <a:rPr kumimoji="0" lang="en-US" altLang="en-CH" sz="800" b="0" i="0" u="none" strike="noStrike" cap="none" normalizeH="0" baseline="0">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3"/>
              </a:rPr>
              <a:t>https://indicatorregistry.unaids.org/sites/default/files/2024-global-aids-monitoring_en.pdf</a:t>
            </a:r>
            <a:endParaRPr kumimoji="0" lang="en-US" altLang="en-CH"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38614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789E4-0E03-32EE-7E5B-839A8FF1D316}"/>
              </a:ext>
            </a:extLst>
          </p:cNvPr>
          <p:cNvSpPr>
            <a:spLocks noGrp="1"/>
          </p:cNvSpPr>
          <p:nvPr>
            <p:ph type="title"/>
          </p:nvPr>
        </p:nvSpPr>
        <p:spPr>
          <a:xfrm>
            <a:off x="209862" y="-119921"/>
            <a:ext cx="10515600" cy="1325563"/>
          </a:xfrm>
        </p:spPr>
        <p:txBody>
          <a:bodyPr>
            <a:normAutofit/>
          </a:bodyPr>
          <a:lstStyle/>
          <a:p>
            <a:r>
              <a:rPr lang="en-US" sz="2400" kern="100" dirty="0">
                <a:solidFill>
                  <a:srgbClr val="C00000"/>
                </a:solidFill>
                <a:effectLst/>
                <a:latin typeface="Arial" panose="020B0604020202020204" pitchFamily="34" charset="0"/>
                <a:cs typeface="Calibri" panose="020F0502020204030204" pitchFamily="34" charset="0"/>
              </a:rPr>
              <a:t>Area 4. End stigma and discrimination and uphold </a:t>
            </a:r>
            <a:br>
              <a:rPr lang="en-US" sz="2400" kern="100" dirty="0">
                <a:solidFill>
                  <a:srgbClr val="C00000"/>
                </a:solidFill>
                <a:effectLst/>
                <a:latin typeface="Arial" panose="020B0604020202020204" pitchFamily="34" charset="0"/>
                <a:cs typeface="Calibri" panose="020F0502020204030204" pitchFamily="34" charset="0"/>
              </a:rPr>
            </a:br>
            <a:r>
              <a:rPr lang="en-US" sz="2400" kern="100" dirty="0">
                <a:solidFill>
                  <a:srgbClr val="C00000"/>
                </a:solidFill>
                <a:effectLst/>
                <a:latin typeface="Arial" panose="020B0604020202020204" pitchFamily="34" charset="0"/>
                <a:cs typeface="Calibri" panose="020F0502020204030204" pitchFamily="34" charset="0"/>
              </a:rPr>
              <a:t>human rights and gender equality in the HIV response (2/2)</a:t>
            </a:r>
            <a:endParaRPr lang="en-CH" sz="2400" dirty="0">
              <a:solidFill>
                <a:srgbClr val="C00000"/>
              </a:solidFill>
            </a:endParaRPr>
          </a:p>
        </p:txBody>
      </p:sp>
      <p:graphicFrame>
        <p:nvGraphicFramePr>
          <p:cNvPr id="4" name="Table 3">
            <a:extLst>
              <a:ext uri="{FF2B5EF4-FFF2-40B4-BE49-F238E27FC236}">
                <a16:creationId xmlns:a16="http://schemas.microsoft.com/office/drawing/2014/main" id="{DC267114-08B7-31D9-34DE-4EBDF1CFB2F7}"/>
              </a:ext>
            </a:extLst>
          </p:cNvPr>
          <p:cNvGraphicFramePr>
            <a:graphicFrameLocks noGrp="1"/>
          </p:cNvGraphicFramePr>
          <p:nvPr/>
        </p:nvGraphicFramePr>
        <p:xfrm>
          <a:off x="838200" y="1825625"/>
          <a:ext cx="10503383" cy="2457548"/>
        </p:xfrm>
        <a:graphic>
          <a:graphicData uri="http://schemas.openxmlformats.org/drawingml/2006/table">
            <a:tbl>
              <a:tblPr/>
              <a:tblGrid>
                <a:gridCol w="299804">
                  <a:extLst>
                    <a:ext uri="{9D8B030D-6E8A-4147-A177-3AD203B41FA5}">
                      <a16:colId xmlns:a16="http://schemas.microsoft.com/office/drawing/2014/main" val="1944704742"/>
                    </a:ext>
                  </a:extLst>
                </a:gridCol>
                <a:gridCol w="7016764">
                  <a:extLst>
                    <a:ext uri="{9D8B030D-6E8A-4147-A177-3AD203B41FA5}">
                      <a16:colId xmlns:a16="http://schemas.microsoft.com/office/drawing/2014/main" val="860628282"/>
                    </a:ext>
                  </a:extLst>
                </a:gridCol>
                <a:gridCol w="1963711">
                  <a:extLst>
                    <a:ext uri="{9D8B030D-6E8A-4147-A177-3AD203B41FA5}">
                      <a16:colId xmlns:a16="http://schemas.microsoft.com/office/drawing/2014/main" val="2834619799"/>
                    </a:ext>
                  </a:extLst>
                </a:gridCol>
                <a:gridCol w="1223104">
                  <a:extLst>
                    <a:ext uri="{9D8B030D-6E8A-4147-A177-3AD203B41FA5}">
                      <a16:colId xmlns:a16="http://schemas.microsoft.com/office/drawing/2014/main" val="4200575406"/>
                    </a:ext>
                  </a:extLst>
                </a:gridCol>
              </a:tblGrid>
              <a:tr h="315401">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tc>
                  <a:txBody>
                    <a:bodyPr/>
                    <a:lstStyle/>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Less than 10% of women, girls, people living with HIV and key populations experience gender inequality and violence (topline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Topline target not measured, sub-targets measured.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tc>
                  <a:txBody>
                    <a:bodyPr/>
                    <a:lstStyle/>
                    <a:p>
                      <a:pPr>
                        <a:lnSpc>
                          <a:spcPts val="1200"/>
                        </a:lnSpc>
                        <a:buNone/>
                      </a:pPr>
                      <a:r>
                        <a:rPr lang="en-US" sz="1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extLst>
                  <a:ext uri="{0D108BD9-81ED-4DB2-BD59-A6C34878D82A}">
                    <a16:rowId xmlns:a16="http://schemas.microsoft.com/office/drawing/2014/main" val="1520991903"/>
                  </a:ext>
                </a:extLst>
              </a:tr>
              <a:tr h="455663">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16</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Less than 10% of women and girls experience psychological, physical, or sexual violence from an intimate partner.</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SDG 5.2.1.Population-based surveys.</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402422294"/>
                  </a:ext>
                </a:extLst>
              </a:tr>
              <a:tr h="391965">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17</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Less than 10% of people from key populations (gay men and other men who have sex with men, sex workers, transgender and people who inject drugs) experience physical or sexual violence.</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IBBS.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481469198"/>
                  </a:ext>
                </a:extLst>
              </a:tr>
              <a:tr h="309590">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18</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people support inequitable gender norms.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4.2.</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Population-based surveys.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2025 target (GAM 4.2)</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360876777"/>
                  </a:ext>
                </a:extLst>
              </a:tr>
              <a:tr h="309590">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19</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More than 90% of HIV services are gender responsive.</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4.3.</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Facility checklist.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2025 target (GAM 4.3)</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448342647"/>
                  </a:ext>
                </a:extLst>
              </a:tr>
              <a:tr h="163517">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Less than 10% of people living with HIV experience physical or sexual violence.</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No source available.</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199188927"/>
                  </a:ext>
                </a:extLst>
              </a:tr>
              <a:tr h="238836">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21</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Less than 10% of women living with HIV experience coercion, mistreatment, or abuse in sexual and reproductive health services.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People living with HIV Stigma Index 2.0.</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110522724"/>
                  </a:ext>
                </a:extLst>
              </a:tr>
            </a:tbl>
          </a:graphicData>
        </a:graphic>
      </p:graphicFrame>
    </p:spTree>
    <p:extLst>
      <p:ext uri="{BB962C8B-B14F-4D97-AF65-F5344CB8AC3E}">
        <p14:creationId xmlns:p14="http://schemas.microsoft.com/office/powerpoint/2010/main" val="1492233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0E1F5-FED4-BFDB-2B0C-D9E30CE26702}"/>
              </a:ext>
            </a:extLst>
          </p:cNvPr>
          <p:cNvSpPr>
            <a:spLocks noGrp="1"/>
          </p:cNvSpPr>
          <p:nvPr>
            <p:ph type="title"/>
          </p:nvPr>
        </p:nvSpPr>
        <p:spPr>
          <a:xfrm>
            <a:off x="182655" y="209862"/>
            <a:ext cx="10515600" cy="1325563"/>
          </a:xfrm>
        </p:spPr>
        <p:txBody>
          <a:bodyPr>
            <a:normAutofit/>
          </a:bodyPr>
          <a:lstStyle/>
          <a:p>
            <a:r>
              <a:rPr lang="en-US" sz="2400" kern="100" dirty="0">
                <a:solidFill>
                  <a:srgbClr val="C00000"/>
                </a:solidFill>
                <a:effectLst/>
                <a:latin typeface="Arial" panose="020B0604020202020204" pitchFamily="34" charset="0"/>
                <a:cs typeface="Calibri" panose="020F0502020204030204" pitchFamily="34" charset="0"/>
              </a:rPr>
              <a:t>Area 5. Ensure community leadership in the HIV response </a:t>
            </a:r>
            <a:br>
              <a:rPr lang="en-US" sz="2400" kern="100" dirty="0">
                <a:solidFill>
                  <a:srgbClr val="C00000"/>
                </a:solidFill>
                <a:effectLst/>
                <a:latin typeface="Arial" panose="020B0604020202020204" pitchFamily="34" charset="0"/>
                <a:cs typeface="Calibri" panose="020F0502020204030204" pitchFamily="34" charset="0"/>
              </a:rPr>
            </a:br>
            <a:r>
              <a:rPr lang="en-US" sz="2400" kern="100" dirty="0">
                <a:solidFill>
                  <a:srgbClr val="C00000"/>
                </a:solidFill>
                <a:effectLst/>
                <a:latin typeface="Arial" panose="020B0604020202020204" pitchFamily="34" charset="0"/>
                <a:cs typeface="Calibri" panose="020F0502020204030204" pitchFamily="34" charset="0"/>
              </a:rPr>
              <a:t>[to be read in conjunction with areas 1 and 2]</a:t>
            </a:r>
            <a:br>
              <a:rPr lang="en-CH" sz="2400" kern="100" dirty="0">
                <a:solidFill>
                  <a:srgbClr val="C00000"/>
                </a:solidFill>
                <a:effectLst/>
                <a:latin typeface="Arial" panose="020B0604020202020204" pitchFamily="34" charset="0"/>
                <a:cs typeface="Calibri" panose="020F0502020204030204" pitchFamily="34" charset="0"/>
              </a:rPr>
            </a:br>
            <a:endParaRPr lang="en-CH" sz="4000" dirty="0">
              <a:solidFill>
                <a:srgbClr val="C00000"/>
              </a:solidFill>
            </a:endParaRPr>
          </a:p>
        </p:txBody>
      </p:sp>
      <p:graphicFrame>
        <p:nvGraphicFramePr>
          <p:cNvPr id="4" name="Table 3">
            <a:extLst>
              <a:ext uri="{FF2B5EF4-FFF2-40B4-BE49-F238E27FC236}">
                <a16:creationId xmlns:a16="http://schemas.microsoft.com/office/drawing/2014/main" id="{40B0F182-030A-27DA-D064-4140837C9F62}"/>
              </a:ext>
            </a:extLst>
          </p:cNvPr>
          <p:cNvGraphicFramePr>
            <a:graphicFrameLocks noGrp="1"/>
          </p:cNvGraphicFramePr>
          <p:nvPr>
            <p:extLst>
              <p:ext uri="{D42A27DB-BD31-4B8C-83A1-F6EECF244321}">
                <p14:modId xmlns:p14="http://schemas.microsoft.com/office/powerpoint/2010/main" val="1998073321"/>
              </p:ext>
            </p:extLst>
          </p:nvPr>
        </p:nvGraphicFramePr>
        <p:xfrm>
          <a:off x="599607" y="1669396"/>
          <a:ext cx="8964118" cy="4146788"/>
        </p:xfrm>
        <a:graphic>
          <a:graphicData uri="http://schemas.openxmlformats.org/drawingml/2006/table">
            <a:tbl>
              <a:tblPr firstRow="1" firstCol="1" bandRow="1"/>
              <a:tblGrid>
                <a:gridCol w="423541">
                  <a:extLst>
                    <a:ext uri="{9D8B030D-6E8A-4147-A177-3AD203B41FA5}">
                      <a16:colId xmlns:a16="http://schemas.microsoft.com/office/drawing/2014/main" val="4223293678"/>
                    </a:ext>
                  </a:extLst>
                </a:gridCol>
                <a:gridCol w="4028055">
                  <a:extLst>
                    <a:ext uri="{9D8B030D-6E8A-4147-A177-3AD203B41FA5}">
                      <a16:colId xmlns:a16="http://schemas.microsoft.com/office/drawing/2014/main" val="3646885572"/>
                    </a:ext>
                  </a:extLst>
                </a:gridCol>
                <a:gridCol w="3065999">
                  <a:extLst>
                    <a:ext uri="{9D8B030D-6E8A-4147-A177-3AD203B41FA5}">
                      <a16:colId xmlns:a16="http://schemas.microsoft.com/office/drawing/2014/main" val="3496143521"/>
                    </a:ext>
                  </a:extLst>
                </a:gridCol>
                <a:gridCol w="1446523">
                  <a:extLst>
                    <a:ext uri="{9D8B030D-6E8A-4147-A177-3AD203B41FA5}">
                      <a16:colId xmlns:a16="http://schemas.microsoft.com/office/drawing/2014/main" val="1933246744"/>
                    </a:ext>
                  </a:extLst>
                </a:gridCol>
              </a:tblGrid>
              <a:tr h="680206">
                <a:tc>
                  <a:txBody>
                    <a:bodyPr/>
                    <a:lstStyle/>
                    <a:p>
                      <a:pPr>
                        <a:lnSpc>
                          <a:spcPts val="1200"/>
                        </a:lnSpc>
                        <a:buNone/>
                      </a:pPr>
                      <a:r>
                        <a:rPr lang="en-US" sz="11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 </a:t>
                      </a:r>
                      <a:endParaRPr lang="en-CH" sz="11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1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Target</a:t>
                      </a:r>
                      <a:endParaRPr lang="en-CH" sz="11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1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Data source</a:t>
                      </a:r>
                      <a:endParaRPr lang="en-CH" sz="11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1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Previous target</a:t>
                      </a:r>
                      <a:endParaRPr lang="en-CH" sz="11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FFFFFF"/>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extLst>
                  <a:ext uri="{0D108BD9-81ED-4DB2-BD59-A6C34878D82A}">
                    <a16:rowId xmlns:a16="http://schemas.microsoft.com/office/drawing/2014/main" val="2176805309"/>
                  </a:ext>
                </a:extLst>
              </a:tr>
              <a:tr h="1393188">
                <a:tc>
                  <a:txBody>
                    <a:bodyPr/>
                    <a:lstStyle/>
                    <a:p>
                      <a:pPr>
                        <a:lnSpc>
                          <a:spcPts val="1200"/>
                        </a:lnSpc>
                        <a:buNone/>
                      </a:pPr>
                      <a:r>
                        <a:rPr lang="en-US" sz="11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lang="en-CH" sz="11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tc>
                  <a:txBody>
                    <a:bodyPr/>
                    <a:lstStyle/>
                    <a:p>
                      <a:pPr>
                        <a:lnSpc>
                          <a:spcPts val="1200"/>
                        </a:lnSpc>
                        <a:buNone/>
                      </a:pPr>
                      <a:r>
                        <a:rPr lang="en-US" sz="11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60% of </a:t>
                      </a:r>
                      <a:r>
                        <a:rPr lang="en-US" sz="11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programmes</a:t>
                      </a:r>
                      <a:r>
                        <a:rPr lang="en-US" sz="11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that support achievement of the societal enablers to be delivered by community-led organizations, including key population-led and women-led organizations.</a:t>
                      </a:r>
                      <a:endParaRPr lang="en-CH" sz="11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tc>
                  <a:txBody>
                    <a:bodyPr/>
                    <a:lstStyle/>
                    <a:p>
                      <a:pPr>
                        <a:lnSpc>
                          <a:spcPts val="1200"/>
                        </a:lnSpc>
                        <a:buNone/>
                      </a:pPr>
                      <a:r>
                        <a:rPr lang="en-US" sz="11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Work is ongoing on measurement sources and methods. Policy data on the operating environment for community-led service delivery are being used as proxy measures.</a:t>
                      </a:r>
                      <a:endParaRPr lang="en-CH" sz="11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tc>
                  <a:txBody>
                    <a:bodyPr/>
                    <a:lstStyle/>
                    <a:p>
                      <a:pPr>
                        <a:lnSpc>
                          <a:spcPts val="1200"/>
                        </a:lnSpc>
                        <a:buNone/>
                      </a:pPr>
                      <a:r>
                        <a:rPr lang="en-US" sz="11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a:t>
                      </a:r>
                      <a:endParaRPr lang="en-CH" sz="11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extLst>
                  <a:ext uri="{0D108BD9-81ED-4DB2-BD59-A6C34878D82A}">
                    <a16:rowId xmlns:a16="http://schemas.microsoft.com/office/drawing/2014/main" val="3982648302"/>
                  </a:ext>
                </a:extLst>
              </a:tr>
              <a:tr h="917867">
                <a:tc>
                  <a:txBody>
                    <a:bodyPr/>
                    <a:lstStyle/>
                    <a:p>
                      <a:pPr>
                        <a:lnSpc>
                          <a:spcPts val="1200"/>
                        </a:lnSpc>
                        <a:buNone/>
                      </a:pPr>
                      <a:r>
                        <a:rPr lang="en-US" sz="1100" kern="100">
                          <a:effectLst/>
                          <a:latin typeface="Arial" panose="020B0604020202020204" pitchFamily="34" charset="0"/>
                          <a:ea typeface="Times New Roman" panose="02020603050405020304" pitchFamily="18" charset="0"/>
                          <a:cs typeface="Arial" panose="020B0604020202020204" pitchFamily="34" charset="0"/>
                        </a:rPr>
                        <a:t>2</a:t>
                      </a:r>
                      <a:endParaRPr lang="en-CH" sz="11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100" kern="100">
                          <a:effectLst/>
                          <a:latin typeface="Arial" panose="020B0604020202020204" pitchFamily="34" charset="0"/>
                          <a:ea typeface="Times New Roman" panose="02020603050405020304" pitchFamily="18" charset="0"/>
                          <a:cs typeface="Arial" panose="020B0604020202020204" pitchFamily="34" charset="0"/>
                        </a:rPr>
                        <a:t>90% of countries remove regulatory barriers for HIV-related community-led organizations (registration, eligibility, etc.). </a:t>
                      </a:r>
                      <a:endParaRPr lang="en-CH" sz="11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100" kern="0">
                          <a:effectLst/>
                          <a:latin typeface="Arial" panose="020B0604020202020204" pitchFamily="34" charset="0"/>
                          <a:ea typeface="Times New Roman" panose="02020603050405020304" pitchFamily="18" charset="0"/>
                          <a:cs typeface="Arial" panose="020B0604020202020204" pitchFamily="34" charset="0"/>
                        </a:rPr>
                        <a:t>To be determined</a:t>
                      </a:r>
                      <a:endParaRPr lang="en-CH" sz="11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100" kern="100">
                          <a:effectLst/>
                          <a:latin typeface="Arial" panose="020B0604020202020204" pitchFamily="34" charset="0"/>
                          <a:ea typeface="Times New Roman" panose="02020603050405020304" pitchFamily="18" charset="0"/>
                          <a:cs typeface="Arial" panose="020B0604020202020204" pitchFamily="34" charset="0"/>
                        </a:rPr>
                        <a:t>New</a:t>
                      </a:r>
                      <a:endParaRPr lang="en-CH" sz="11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2191400029"/>
                  </a:ext>
                </a:extLst>
              </a:tr>
              <a:tr h="1155527">
                <a:tc>
                  <a:txBody>
                    <a:bodyPr/>
                    <a:lstStyle/>
                    <a:p>
                      <a:pPr>
                        <a:lnSpc>
                          <a:spcPts val="1200"/>
                        </a:lnSpc>
                        <a:buNone/>
                      </a:pPr>
                      <a:r>
                        <a:rPr lang="en-US" sz="1100" kern="100">
                          <a:effectLst/>
                          <a:latin typeface="Arial" panose="020B0604020202020204" pitchFamily="34" charset="0"/>
                          <a:ea typeface="Times New Roman" panose="02020603050405020304" pitchFamily="18" charset="0"/>
                          <a:cs typeface="Arial" panose="020B0604020202020204" pitchFamily="34" charset="0"/>
                        </a:rPr>
                        <a:t>3</a:t>
                      </a:r>
                      <a:endParaRPr lang="en-CH" sz="11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90% of countries incorporate community-led monitoring data into national decision-making processes to strengthen accountability in HIV and TB </a:t>
                      </a:r>
                      <a:r>
                        <a:rPr lang="en-US" sz="1100" kern="100" dirty="0" err="1">
                          <a:effectLst/>
                          <a:latin typeface="Arial" panose="020B0604020202020204" pitchFamily="34" charset="0"/>
                          <a:ea typeface="Times New Roman" panose="02020603050405020304" pitchFamily="18" charset="0"/>
                          <a:cs typeface="Arial" panose="020B0604020202020204" pitchFamily="34" charset="0"/>
                        </a:rPr>
                        <a:t>programmes</a:t>
                      </a:r>
                      <a:r>
                        <a:rPr lang="en-US" sz="1100" kern="100" dirty="0">
                          <a:effectLst/>
                          <a:latin typeface="Arial" panose="020B0604020202020204" pitchFamily="34" charset="0"/>
                          <a:ea typeface="Times New Roman" panose="02020603050405020304" pitchFamily="18" charset="0"/>
                          <a:cs typeface="Arial" panose="020B0604020202020204" pitchFamily="34" charset="0"/>
                        </a:rPr>
                        <a:t>.</a:t>
                      </a:r>
                      <a:endParaRPr lang="en-CH" sz="11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100" kern="0">
                          <a:effectLst/>
                          <a:latin typeface="Arial" panose="020B0604020202020204" pitchFamily="34" charset="0"/>
                          <a:ea typeface="Times New Roman" panose="02020603050405020304" pitchFamily="18" charset="0"/>
                          <a:cs typeface="Arial" panose="020B0604020202020204" pitchFamily="34" charset="0"/>
                        </a:rPr>
                        <a:t>To be determined</a:t>
                      </a:r>
                      <a:endParaRPr lang="en-CH" sz="11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New</a:t>
                      </a:r>
                      <a:endParaRPr lang="en-CH" sz="11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4231183845"/>
                  </a:ext>
                </a:extLst>
              </a:tr>
            </a:tbl>
          </a:graphicData>
        </a:graphic>
      </p:graphicFrame>
    </p:spTree>
    <p:extLst>
      <p:ext uri="{BB962C8B-B14F-4D97-AF65-F5344CB8AC3E}">
        <p14:creationId xmlns:p14="http://schemas.microsoft.com/office/powerpoint/2010/main" val="3328652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9247D-3654-36C9-46AD-D0582453C590}"/>
              </a:ext>
            </a:extLst>
          </p:cNvPr>
          <p:cNvSpPr>
            <a:spLocks noGrp="1"/>
          </p:cNvSpPr>
          <p:nvPr>
            <p:ph type="title"/>
          </p:nvPr>
        </p:nvSpPr>
        <p:spPr>
          <a:xfrm>
            <a:off x="204372" y="74563"/>
            <a:ext cx="10515600" cy="1325563"/>
          </a:xfrm>
        </p:spPr>
        <p:txBody>
          <a:bodyPr>
            <a:normAutofit/>
          </a:bodyPr>
          <a:lstStyle/>
          <a:p>
            <a:r>
              <a:rPr lang="en-US" sz="2400" kern="100" dirty="0">
                <a:solidFill>
                  <a:srgbClr val="C00000"/>
                </a:solidFill>
                <a:effectLst/>
                <a:latin typeface="Arial" panose="020B0604020202020204" pitchFamily="34" charset="0"/>
                <a:cs typeface="Calibri" panose="020F0502020204030204" pitchFamily="34" charset="0"/>
              </a:rPr>
              <a:t>Area 6. Ensure sustainable financing for a people-centered </a:t>
            </a:r>
            <a:br>
              <a:rPr lang="en-US" sz="2400" kern="100" dirty="0">
                <a:solidFill>
                  <a:srgbClr val="C00000"/>
                </a:solidFill>
                <a:effectLst/>
                <a:latin typeface="Arial" panose="020B0604020202020204" pitchFamily="34" charset="0"/>
                <a:cs typeface="Calibri" panose="020F0502020204030204" pitchFamily="34" charset="0"/>
              </a:rPr>
            </a:br>
            <a:r>
              <a:rPr lang="en-US" sz="2400" kern="100" dirty="0">
                <a:solidFill>
                  <a:srgbClr val="C00000"/>
                </a:solidFill>
                <a:effectLst/>
                <a:latin typeface="Arial" panose="020B0604020202020204" pitchFamily="34" charset="0"/>
                <a:cs typeface="Calibri" panose="020F0502020204030204" pitchFamily="34" charset="0"/>
              </a:rPr>
              <a:t>national and global HIV response</a:t>
            </a:r>
            <a:br>
              <a:rPr lang="en-CH" sz="2400" kern="100" dirty="0">
                <a:solidFill>
                  <a:srgbClr val="C00000"/>
                </a:solidFill>
                <a:effectLst/>
                <a:latin typeface="Arial" panose="020B0604020202020204" pitchFamily="34" charset="0"/>
                <a:cs typeface="Calibri" panose="020F0502020204030204" pitchFamily="34" charset="0"/>
              </a:rPr>
            </a:br>
            <a:endParaRPr lang="en-CH" sz="4000" dirty="0">
              <a:solidFill>
                <a:srgbClr val="C00000"/>
              </a:solidFill>
            </a:endParaRPr>
          </a:p>
        </p:txBody>
      </p:sp>
      <p:graphicFrame>
        <p:nvGraphicFramePr>
          <p:cNvPr id="4" name="Table 3">
            <a:extLst>
              <a:ext uri="{FF2B5EF4-FFF2-40B4-BE49-F238E27FC236}">
                <a16:creationId xmlns:a16="http://schemas.microsoft.com/office/drawing/2014/main" id="{B7D8F107-23E7-6318-A519-6C09BF7DF43D}"/>
              </a:ext>
            </a:extLst>
          </p:cNvPr>
          <p:cNvGraphicFramePr>
            <a:graphicFrameLocks noGrp="1"/>
          </p:cNvGraphicFramePr>
          <p:nvPr/>
        </p:nvGraphicFramePr>
        <p:xfrm>
          <a:off x="322270" y="1220144"/>
          <a:ext cx="9691159" cy="5310027"/>
        </p:xfrm>
        <a:graphic>
          <a:graphicData uri="http://schemas.openxmlformats.org/drawingml/2006/table">
            <a:tbl>
              <a:tblPr firstRow="1" firstCol="1" bandRow="1"/>
              <a:tblGrid>
                <a:gridCol w="457893">
                  <a:extLst>
                    <a:ext uri="{9D8B030D-6E8A-4147-A177-3AD203B41FA5}">
                      <a16:colId xmlns:a16="http://schemas.microsoft.com/office/drawing/2014/main" val="3287153878"/>
                    </a:ext>
                  </a:extLst>
                </a:gridCol>
                <a:gridCol w="4354752">
                  <a:extLst>
                    <a:ext uri="{9D8B030D-6E8A-4147-A177-3AD203B41FA5}">
                      <a16:colId xmlns:a16="http://schemas.microsoft.com/office/drawing/2014/main" val="967490469"/>
                    </a:ext>
                  </a:extLst>
                </a:gridCol>
                <a:gridCol w="3314669">
                  <a:extLst>
                    <a:ext uri="{9D8B030D-6E8A-4147-A177-3AD203B41FA5}">
                      <a16:colId xmlns:a16="http://schemas.microsoft.com/office/drawing/2014/main" val="3792044553"/>
                    </a:ext>
                  </a:extLst>
                </a:gridCol>
                <a:gridCol w="1563845">
                  <a:extLst>
                    <a:ext uri="{9D8B030D-6E8A-4147-A177-3AD203B41FA5}">
                      <a16:colId xmlns:a16="http://schemas.microsoft.com/office/drawing/2014/main" val="1711633805"/>
                    </a:ext>
                  </a:extLst>
                </a:gridCol>
              </a:tblGrid>
              <a:tr h="293464">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 </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Target</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Data source</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Previous target</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FFFFFF"/>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extLst>
                  <a:ext uri="{0D108BD9-81ED-4DB2-BD59-A6C34878D82A}">
                    <a16:rowId xmlns:a16="http://schemas.microsoft.com/office/drawing/2014/main" val="2135568885"/>
                  </a:ext>
                </a:extLst>
              </a:tr>
              <a:tr h="892479">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Countries commit to sustaining the HIV response by progressively increasing domestic funding; low-income countries reach 30%, low and middle-income countries reach 50%, and upper and middle-income countries reach 95% of their total funding for HIV.</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National AIDS spending assessments (NASAs), national health accounts (NHA) and GAM 8.3.</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extLst>
                  <a:ext uri="{0D108BD9-81ED-4DB2-BD59-A6C34878D82A}">
                    <a16:rowId xmlns:a16="http://schemas.microsoft.com/office/drawing/2014/main" val="3205496959"/>
                  </a:ext>
                </a:extLst>
              </a:tr>
              <a:tr h="1012282">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Countries </a:t>
                      </a:r>
                      <a:r>
                        <a:rPr lang="en-US" sz="1000" kern="100">
                          <a:effectLst/>
                          <a:latin typeface="Arial" panose="020B0604020202020204" pitchFamily="34" charset="0"/>
                          <a:ea typeface="Times New Roman" panose="02020603050405020304" pitchFamily="18" charset="0"/>
                          <a:cs typeface="Arial" panose="020B0604020202020204" pitchFamily="34" charset="0"/>
                        </a:rPr>
                        <a:t>monitor and report on resources allocated to community-led and other civil society organizations to deliver: community-led monitoring (CLM); programmes addressing societal enablers; and HIV prevention, testing and supportive services to treatment and care from both national governments and international sources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GAM 8.3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NASAs</a:t>
                      </a:r>
                      <a:r>
                        <a:rPr lang="en-US" sz="1000" kern="100">
                          <a:effectLst/>
                          <a:latin typeface="Arial" panose="020B0604020202020204" pitchFamily="34" charset="0"/>
                          <a:ea typeface="Times New Roman" panose="02020603050405020304" pitchFamily="18" charset="0"/>
                          <a:cs typeface="Arial" panose="020B0604020202020204" pitchFamily="34" charset="0"/>
                        </a:rPr>
                        <a:t> with an enhanced focus on resource tracking for community-led responses, as introduced in GAM in 2024</a:t>
                      </a: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and health accounts.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951636296"/>
                  </a:ext>
                </a:extLst>
              </a:tr>
              <a:tr h="533070">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National policies specify a reduction in out-of-pocket expenditures (OOPEs) in accordance with WHO Universal Health Coverage guidelines.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GAM 8.3.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NHA-HIV sub accounts that report OOPEs and NASAs.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Aligned with WHO targets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extLst>
                  <a:ext uri="{0D108BD9-81ED-4DB2-BD59-A6C34878D82A}">
                    <a16:rowId xmlns:a16="http://schemas.microsoft.com/office/drawing/2014/main" val="2341807662"/>
                  </a:ext>
                </a:extLst>
              </a:tr>
              <a:tr h="533637">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MEASURED AT GLOBAL LEVEL</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Mobilize HIV Investments of XX billion annually in LMICs by 2030.​ (Exact number being estimated).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GAM 8.3</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Donor reporting and NASA.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extLst>
                  <a:ext uri="{0D108BD9-81ED-4DB2-BD59-A6C34878D82A}">
                    <a16:rowId xmlns:a16="http://schemas.microsoft.com/office/drawing/2014/main" val="2849123304"/>
                  </a:ext>
                </a:extLst>
              </a:tr>
              <a:tr h="653567">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5</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MEASURED AT GLOBAL LEVEL</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Mobilize an average of XX% of the required resources for HIV prevention in low- and middle-income countries tailored to the unique needs of each country.</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8.3. NASA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135199702"/>
                  </a:ext>
                </a:extLst>
              </a:tr>
              <a:tr h="773498">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6</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MEASURED AT GLOBAL LEVEL</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Mobilize an average of XX% of the required resources for societal enablers in low- and middle-income countries, tailored to the specific needs of each country and leveraging the latest opportunities.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8.3, NASA.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095942380"/>
                  </a:ext>
                </a:extLst>
              </a:tr>
              <a:tr h="413706">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MEASURED AT GLOBAL LEVEL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All countries have access to equitable pricing for diagnostics and therapeutics.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GAM 8.2</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Existing WHO target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extLst>
                  <a:ext uri="{0D108BD9-81ED-4DB2-BD59-A6C34878D82A}">
                    <a16:rowId xmlns:a16="http://schemas.microsoft.com/office/drawing/2014/main" val="2238923147"/>
                  </a:ext>
                </a:extLst>
              </a:tr>
            </a:tbl>
          </a:graphicData>
        </a:graphic>
      </p:graphicFrame>
      <p:sp>
        <p:nvSpPr>
          <p:cNvPr id="5" name="Rectangle 1">
            <a:extLst>
              <a:ext uri="{FF2B5EF4-FFF2-40B4-BE49-F238E27FC236}">
                <a16:creationId xmlns:a16="http://schemas.microsoft.com/office/drawing/2014/main" id="{653E5B0F-E4B3-2379-FE53-3BF873929165}"/>
              </a:ext>
            </a:extLst>
          </p:cNvPr>
          <p:cNvSpPr>
            <a:spLocks noChangeArrowheads="1"/>
          </p:cNvSpPr>
          <p:nvPr/>
        </p:nvSpPr>
        <p:spPr bwMode="auto">
          <a:xfrm>
            <a:off x="6437782" y="1580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CH" altLang="en-CH" sz="1800" b="0" i="0" u="none" strike="noStrike" cap="none" normalizeH="0" baseline="0">
                <a:ln>
                  <a:noFill/>
                </a:ln>
                <a:solidFill>
                  <a:schemeClr val="tx1"/>
                </a:solidFill>
                <a:effectLst/>
                <a:latin typeface="Arial" panose="020B0604020202020204" pitchFamily="34" charset="0"/>
              </a:rPr>
            </a:br>
            <a:endParaRPr kumimoji="0" lang="en-CH" altLang="en-CH" sz="1800" b="0" i="0" u="none" strike="noStrike" cap="none" normalizeH="0" baseline="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CD3CAFBE-E818-6A0C-C40D-A4846E64FCA6}"/>
              </a:ext>
            </a:extLst>
          </p:cNvPr>
          <p:cNvSpPr>
            <a:spLocks noChangeArrowheads="1"/>
          </p:cNvSpPr>
          <p:nvPr/>
        </p:nvSpPr>
        <p:spPr bwMode="auto">
          <a:xfrm>
            <a:off x="10719972" y="3702062"/>
            <a:ext cx="1149758" cy="2708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sng" strike="noStrike" cap="none" normalizeH="0" baseline="30000" dirty="0">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2"/>
              </a:rPr>
              <a:t>[</a:t>
            </a:r>
            <a:r>
              <a:rPr kumimoji="0" lang="en-US" altLang="en-CH" sz="800" b="0" i="0" u="sng" strike="noStrike" cap="none" normalizeH="0" baseline="30000" dirty="0" bmk="">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2"/>
              </a:rPr>
              <a:t>1]</a:t>
            </a:r>
            <a:r>
              <a:rPr kumimoji="0" lang="en-US" altLang="en-CH" sz="800" b="0" i="0"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SDG Target 3.8.2. New York: United Nations; SDG 3.8.2 Catastrophic health spending (and related indicators)</a:t>
            </a:r>
            <a:endParaRPr kumimoji="0" lang="en-US" altLang="en-CH" sz="800" b="0" i="0" u="none" strike="noStrike" cap="none" normalizeH="0" baseline="0" dirty="0" bmk="">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sng" strike="noStrike" cap="none" normalizeH="0" baseline="30000" dirty="0" bmk="">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3"/>
              </a:rPr>
              <a:t>[2]</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WHO UHC technical brief. Geneva: WHO; 2017. </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4"/>
              </a:rPr>
              <a:t>Equitable access to </a:t>
            </a:r>
            <a:r>
              <a:rPr kumimoji="0" lang="en-US" altLang="en-CH" sz="800" b="0" i="0" u="none" strike="noStrike" cap="none" normalizeH="0" baseline="0" dirty="0" err="1">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4"/>
              </a:rPr>
              <a:t>medicines.indd</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(accessed: 17 January 2025): </a:t>
            </a:r>
            <a:r>
              <a:rPr kumimoji="0" lang="en-US" altLang="en-CH" sz="800" b="0" i="0" u="sng" strike="noStrike" cap="none" normalizeH="0" baseline="0" dirty="0">
                <a:ln>
                  <a:noFill/>
                </a:ln>
                <a:solidFill>
                  <a:srgbClr val="067EBA"/>
                </a:solidFill>
                <a:effectLst/>
                <a:latin typeface="Arial" panose="020B0604020202020204" pitchFamily="34" charset="0"/>
                <a:ea typeface="Arial" panose="020B0604020202020204" pitchFamily="34" charset="0"/>
                <a:cs typeface="Arial" panose="020B0604020202020204" pitchFamily="34" charset="0"/>
              </a:rPr>
              <a:t>https://iris.who.int/bitstream/handle/10665/258914/Equitable_access_medicines.pdf?sequence=1 </a:t>
            </a:r>
            <a:endParaRPr kumimoji="0" lang="en-US" altLang="en-CH"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CH"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46198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789E4-0E03-32EE-7E5B-839A8FF1D316}"/>
              </a:ext>
            </a:extLst>
          </p:cNvPr>
          <p:cNvSpPr>
            <a:spLocks noGrp="1"/>
          </p:cNvSpPr>
          <p:nvPr>
            <p:ph type="title"/>
          </p:nvPr>
        </p:nvSpPr>
        <p:spPr>
          <a:xfrm>
            <a:off x="209862" y="-119921"/>
            <a:ext cx="10515600" cy="1325563"/>
          </a:xfrm>
        </p:spPr>
        <p:txBody>
          <a:bodyPr>
            <a:normAutofit/>
          </a:bodyPr>
          <a:lstStyle/>
          <a:p>
            <a:r>
              <a:rPr lang="en-US" sz="2400" kern="100" dirty="0">
                <a:solidFill>
                  <a:srgbClr val="C00000"/>
                </a:solidFill>
                <a:cs typeface="Calibri" panose="020F0502020204030204" pitchFamily="34" charset="0"/>
              </a:rPr>
              <a:t>Monitoring progress towards the targets</a:t>
            </a:r>
            <a:endParaRPr lang="en-CH" sz="2400" dirty="0">
              <a:solidFill>
                <a:srgbClr val="C00000"/>
              </a:solidFill>
            </a:endParaRPr>
          </a:p>
        </p:txBody>
      </p:sp>
      <p:pic>
        <p:nvPicPr>
          <p:cNvPr id="3" name="Picture 2">
            <a:extLst>
              <a:ext uri="{FF2B5EF4-FFF2-40B4-BE49-F238E27FC236}">
                <a16:creationId xmlns:a16="http://schemas.microsoft.com/office/drawing/2014/main" id="{85EC8224-56EF-B2AF-CF04-03FC68A2FAC6}"/>
              </a:ext>
            </a:extLst>
          </p:cNvPr>
          <p:cNvPicPr>
            <a:picLocks noChangeAspect="1"/>
          </p:cNvPicPr>
          <p:nvPr/>
        </p:nvPicPr>
        <p:blipFill>
          <a:blip r:embed="rId2"/>
          <a:stretch>
            <a:fillRect/>
          </a:stretch>
        </p:blipFill>
        <p:spPr>
          <a:xfrm>
            <a:off x="8316252" y="1597166"/>
            <a:ext cx="3218668" cy="455841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TextBox 4">
            <a:extLst>
              <a:ext uri="{FF2B5EF4-FFF2-40B4-BE49-F238E27FC236}">
                <a16:creationId xmlns:a16="http://schemas.microsoft.com/office/drawing/2014/main" id="{EB8FAA5E-A6D3-CF56-5A28-5CFBCEC8452B}"/>
              </a:ext>
            </a:extLst>
          </p:cNvPr>
          <p:cNvSpPr txBox="1"/>
          <p:nvPr/>
        </p:nvSpPr>
        <p:spPr>
          <a:xfrm>
            <a:off x="353086" y="1638676"/>
            <a:ext cx="7595858" cy="4247317"/>
          </a:xfrm>
          <a:prstGeom prst="rect">
            <a:avLst/>
          </a:prstGeom>
          <a:noFill/>
        </p:spPr>
        <p:txBody>
          <a:bodyPr wrap="square" rtlCol="0">
            <a:spAutoFit/>
          </a:bodyPr>
          <a:lstStyle/>
          <a:p>
            <a:r>
              <a:rPr lang="en-US" dirty="0"/>
              <a:t>Progress towards the targets will be monitored through annual country reporting on the Global AIDS Monitoring (GAM) framework</a:t>
            </a:r>
          </a:p>
          <a:p>
            <a:endParaRPr lang="en-US" dirty="0"/>
          </a:p>
          <a:p>
            <a:r>
              <a:rPr lang="en-US" dirty="0"/>
              <a:t>The GAM framework consists of: </a:t>
            </a:r>
          </a:p>
          <a:p>
            <a:r>
              <a:rPr lang="en-US" dirty="0"/>
              <a:t>-Quantitative indicators, including on financing</a:t>
            </a:r>
          </a:p>
          <a:p>
            <a:r>
              <a:rPr lang="en-US" dirty="0"/>
              <a:t>-Questionnaire on laws and policies </a:t>
            </a:r>
          </a:p>
          <a:p>
            <a:r>
              <a:rPr lang="en-US" dirty="0"/>
              <a:t>	-Part A: completed by national authorities</a:t>
            </a:r>
          </a:p>
          <a:p>
            <a:r>
              <a:rPr lang="en-US" dirty="0"/>
              <a:t>	-Part B: completed by communities</a:t>
            </a:r>
          </a:p>
          <a:p>
            <a:r>
              <a:rPr lang="en-US" dirty="0"/>
              <a:t>-Narrative summaries</a:t>
            </a:r>
          </a:p>
          <a:p>
            <a:endParaRPr lang="en-US" dirty="0"/>
          </a:p>
          <a:p>
            <a:r>
              <a:rPr lang="en-US" dirty="0"/>
              <a:t>The content and structure of the </a:t>
            </a:r>
            <a:r>
              <a:rPr lang="en-US" dirty="0">
                <a:hlinkClick r:id="rId3"/>
              </a:rPr>
              <a:t>GAM</a:t>
            </a:r>
            <a:r>
              <a:rPr lang="en-US" dirty="0"/>
              <a:t> framework will be updated to align with global targets and commitments adopted by countries</a:t>
            </a:r>
          </a:p>
          <a:p>
            <a:endParaRPr lang="en-US" dirty="0"/>
          </a:p>
          <a:p>
            <a:r>
              <a:rPr lang="en-US" dirty="0"/>
              <a:t>Data from previous GAM reporting are available at </a:t>
            </a:r>
            <a:r>
              <a:rPr lang="en-US" dirty="0">
                <a:hlinkClick r:id="rId4"/>
              </a:rPr>
              <a:t>https://aidsinfo.unaids.org/</a:t>
            </a:r>
            <a:r>
              <a:rPr lang="en-US" dirty="0"/>
              <a:t> and annual Global AIDS Update reports </a:t>
            </a:r>
            <a:endParaRPr lang="en-CH" dirty="0"/>
          </a:p>
        </p:txBody>
      </p:sp>
    </p:spTree>
    <p:extLst>
      <p:ext uri="{BB962C8B-B14F-4D97-AF65-F5344CB8AC3E}">
        <p14:creationId xmlns:p14="http://schemas.microsoft.com/office/powerpoint/2010/main" val="3325468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D4D60B-7654-01C7-001F-5220FBD81F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933477-1514-FF5D-3950-B771C98855AA}"/>
              </a:ext>
            </a:extLst>
          </p:cNvPr>
          <p:cNvSpPr>
            <a:spLocks noGrp="1"/>
          </p:cNvSpPr>
          <p:nvPr>
            <p:ph type="title"/>
          </p:nvPr>
        </p:nvSpPr>
        <p:spPr>
          <a:xfrm>
            <a:off x="209862" y="-119921"/>
            <a:ext cx="9377758" cy="1351192"/>
          </a:xfrm>
        </p:spPr>
        <p:txBody>
          <a:bodyPr>
            <a:normAutofit/>
          </a:bodyPr>
          <a:lstStyle/>
          <a:p>
            <a:r>
              <a:rPr lang="en-US" sz="2400" kern="100" dirty="0">
                <a:solidFill>
                  <a:srgbClr val="C00000"/>
                </a:solidFill>
                <a:cs typeface="Calibri" panose="020F0502020204030204" pitchFamily="34" charset="0"/>
              </a:rPr>
              <a:t>Data sources required for monitoring progress towards recommended targets</a:t>
            </a:r>
            <a:endParaRPr lang="en-CH" sz="2400" dirty="0">
              <a:solidFill>
                <a:srgbClr val="C00000"/>
              </a:solidFill>
            </a:endParaRPr>
          </a:p>
        </p:txBody>
      </p:sp>
      <p:sp>
        <p:nvSpPr>
          <p:cNvPr id="4" name="Rectangle: Rounded Corners 3">
            <a:extLst>
              <a:ext uri="{FF2B5EF4-FFF2-40B4-BE49-F238E27FC236}">
                <a16:creationId xmlns:a16="http://schemas.microsoft.com/office/drawing/2014/main" id="{AC91A09F-B304-B3A5-9698-93F695DEE0D5}"/>
              </a:ext>
            </a:extLst>
          </p:cNvPr>
          <p:cNvSpPr/>
          <p:nvPr/>
        </p:nvSpPr>
        <p:spPr>
          <a:xfrm>
            <a:off x="1366154" y="2251648"/>
            <a:ext cx="1761142" cy="1187942"/>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sz="1600" dirty="0"/>
              <a:t>HIV epidemiological estimates</a:t>
            </a:r>
            <a:endParaRPr lang="en-CH" sz="1600" dirty="0"/>
          </a:p>
        </p:txBody>
      </p:sp>
      <p:sp>
        <p:nvSpPr>
          <p:cNvPr id="6" name="Rectangle: Rounded Corners 5">
            <a:extLst>
              <a:ext uri="{FF2B5EF4-FFF2-40B4-BE49-F238E27FC236}">
                <a16:creationId xmlns:a16="http://schemas.microsoft.com/office/drawing/2014/main" id="{E171D814-7A02-333B-787D-46F72C449E3D}"/>
              </a:ext>
            </a:extLst>
          </p:cNvPr>
          <p:cNvSpPr/>
          <p:nvPr/>
        </p:nvSpPr>
        <p:spPr>
          <a:xfrm>
            <a:off x="3296739" y="2211634"/>
            <a:ext cx="1761142" cy="1187942"/>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1600" dirty="0"/>
              <a:t>Population-based surveys</a:t>
            </a:r>
            <a:endParaRPr lang="en-CH" sz="1600" dirty="0"/>
          </a:p>
        </p:txBody>
      </p:sp>
      <p:sp>
        <p:nvSpPr>
          <p:cNvPr id="7" name="Rectangle: Rounded Corners 6">
            <a:extLst>
              <a:ext uri="{FF2B5EF4-FFF2-40B4-BE49-F238E27FC236}">
                <a16:creationId xmlns:a16="http://schemas.microsoft.com/office/drawing/2014/main" id="{23498722-103D-C499-7A65-3A47E334FDB3}"/>
              </a:ext>
            </a:extLst>
          </p:cNvPr>
          <p:cNvSpPr/>
          <p:nvPr/>
        </p:nvSpPr>
        <p:spPr>
          <a:xfrm>
            <a:off x="5225116" y="2211634"/>
            <a:ext cx="1761142" cy="1183416"/>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1600" dirty="0"/>
              <a:t>Integrated bio-</a:t>
            </a:r>
            <a:r>
              <a:rPr lang="en-US" sz="1600" dirty="0" err="1"/>
              <a:t>behavioural</a:t>
            </a:r>
            <a:r>
              <a:rPr lang="en-US" sz="1600" dirty="0"/>
              <a:t> surveillance</a:t>
            </a:r>
            <a:endParaRPr lang="en-CH" sz="1600" dirty="0"/>
          </a:p>
        </p:txBody>
      </p:sp>
      <p:sp>
        <p:nvSpPr>
          <p:cNvPr id="8" name="Rectangle: Rounded Corners 7">
            <a:extLst>
              <a:ext uri="{FF2B5EF4-FFF2-40B4-BE49-F238E27FC236}">
                <a16:creationId xmlns:a16="http://schemas.microsoft.com/office/drawing/2014/main" id="{86D940A2-4BC6-4597-5980-AD41DFFF0E5F}"/>
              </a:ext>
            </a:extLst>
          </p:cNvPr>
          <p:cNvSpPr/>
          <p:nvPr/>
        </p:nvSpPr>
        <p:spPr>
          <a:xfrm>
            <a:off x="7139313" y="2211634"/>
            <a:ext cx="1761142" cy="1183416"/>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1600" dirty="0"/>
              <a:t>Stigma Index 2.0 studies</a:t>
            </a:r>
            <a:endParaRPr lang="en-CH" sz="1600" dirty="0"/>
          </a:p>
        </p:txBody>
      </p:sp>
      <p:sp>
        <p:nvSpPr>
          <p:cNvPr id="9" name="Rectangle: Rounded Corners 8">
            <a:extLst>
              <a:ext uri="{FF2B5EF4-FFF2-40B4-BE49-F238E27FC236}">
                <a16:creationId xmlns:a16="http://schemas.microsoft.com/office/drawing/2014/main" id="{A41E009D-CA3A-F0C4-3515-845F078FAB33}"/>
              </a:ext>
            </a:extLst>
          </p:cNvPr>
          <p:cNvSpPr/>
          <p:nvPr/>
        </p:nvSpPr>
        <p:spPr>
          <a:xfrm>
            <a:off x="9042794" y="2211634"/>
            <a:ext cx="1783052" cy="1183416"/>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1600" dirty="0"/>
              <a:t>Size estimates of key populations</a:t>
            </a:r>
            <a:endParaRPr lang="en-CH" sz="1600" dirty="0"/>
          </a:p>
        </p:txBody>
      </p:sp>
      <p:sp>
        <p:nvSpPr>
          <p:cNvPr id="10" name="Rectangle: Rounded Corners 9">
            <a:extLst>
              <a:ext uri="{FF2B5EF4-FFF2-40B4-BE49-F238E27FC236}">
                <a16:creationId xmlns:a16="http://schemas.microsoft.com/office/drawing/2014/main" id="{89A8D8DF-6736-36F0-D4DE-39AD8CF88A7A}"/>
              </a:ext>
            </a:extLst>
          </p:cNvPr>
          <p:cNvSpPr/>
          <p:nvPr/>
        </p:nvSpPr>
        <p:spPr>
          <a:xfrm>
            <a:off x="7139313" y="3773356"/>
            <a:ext cx="1786038" cy="1183416"/>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1600" dirty="0"/>
              <a:t>Needs estimates of prevention services</a:t>
            </a:r>
            <a:endParaRPr lang="en-CH" sz="1600" dirty="0"/>
          </a:p>
        </p:txBody>
      </p:sp>
      <p:sp>
        <p:nvSpPr>
          <p:cNvPr id="11" name="Rectangle: Rounded Corners 10">
            <a:extLst>
              <a:ext uri="{FF2B5EF4-FFF2-40B4-BE49-F238E27FC236}">
                <a16:creationId xmlns:a16="http://schemas.microsoft.com/office/drawing/2014/main" id="{22F05B1F-31DC-96F3-B386-0F84D7330071}"/>
              </a:ext>
            </a:extLst>
          </p:cNvPr>
          <p:cNvSpPr/>
          <p:nvPr/>
        </p:nvSpPr>
        <p:spPr>
          <a:xfrm>
            <a:off x="5225116" y="3773356"/>
            <a:ext cx="1790224" cy="1183416"/>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1600" dirty="0"/>
              <a:t>Service delivery data</a:t>
            </a:r>
            <a:endParaRPr lang="en-CH" sz="1600" dirty="0"/>
          </a:p>
        </p:txBody>
      </p:sp>
      <p:sp>
        <p:nvSpPr>
          <p:cNvPr id="12" name="Rectangle: Rounded Corners 11">
            <a:extLst>
              <a:ext uri="{FF2B5EF4-FFF2-40B4-BE49-F238E27FC236}">
                <a16:creationId xmlns:a16="http://schemas.microsoft.com/office/drawing/2014/main" id="{007FC494-40E8-931F-B251-5E80A8A2A199}"/>
              </a:ext>
            </a:extLst>
          </p:cNvPr>
          <p:cNvSpPr/>
          <p:nvPr/>
        </p:nvSpPr>
        <p:spPr>
          <a:xfrm>
            <a:off x="1366154" y="3773356"/>
            <a:ext cx="1761143" cy="1187942"/>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1600" dirty="0"/>
              <a:t>Surveys among police, healthcare workers</a:t>
            </a:r>
            <a:endParaRPr lang="en-CH" sz="1600" dirty="0"/>
          </a:p>
        </p:txBody>
      </p:sp>
      <p:sp>
        <p:nvSpPr>
          <p:cNvPr id="13" name="Rectangle: Rounded Corners 12">
            <a:extLst>
              <a:ext uri="{FF2B5EF4-FFF2-40B4-BE49-F238E27FC236}">
                <a16:creationId xmlns:a16="http://schemas.microsoft.com/office/drawing/2014/main" id="{82E63A68-9FA0-CA3F-7CCD-6C7E8A30DD1B}"/>
              </a:ext>
            </a:extLst>
          </p:cNvPr>
          <p:cNvSpPr/>
          <p:nvPr/>
        </p:nvSpPr>
        <p:spPr>
          <a:xfrm>
            <a:off x="3326633" y="3773356"/>
            <a:ext cx="1761142" cy="1187942"/>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sz="1600" dirty="0"/>
              <a:t>Questionnaire on laws and policies</a:t>
            </a:r>
            <a:endParaRPr lang="en-CH" sz="1600" dirty="0"/>
          </a:p>
        </p:txBody>
      </p:sp>
      <p:sp>
        <p:nvSpPr>
          <p:cNvPr id="14" name="Rectangle: Rounded Corners 13">
            <a:extLst>
              <a:ext uri="{FF2B5EF4-FFF2-40B4-BE49-F238E27FC236}">
                <a16:creationId xmlns:a16="http://schemas.microsoft.com/office/drawing/2014/main" id="{35F57E3E-01FF-FF1E-059A-568034D7BA39}"/>
              </a:ext>
            </a:extLst>
          </p:cNvPr>
          <p:cNvSpPr/>
          <p:nvPr/>
        </p:nvSpPr>
        <p:spPr>
          <a:xfrm>
            <a:off x="9064705" y="3768830"/>
            <a:ext cx="1761142" cy="1187942"/>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1600" dirty="0"/>
              <a:t>Resource tracking</a:t>
            </a:r>
            <a:endParaRPr lang="en-CH" sz="1600" dirty="0"/>
          </a:p>
        </p:txBody>
      </p:sp>
      <p:sp>
        <p:nvSpPr>
          <p:cNvPr id="15" name="TextBox 14">
            <a:extLst>
              <a:ext uri="{FF2B5EF4-FFF2-40B4-BE49-F238E27FC236}">
                <a16:creationId xmlns:a16="http://schemas.microsoft.com/office/drawing/2014/main" id="{AADF9815-1407-B66D-2158-1D0D63ADDE57}"/>
              </a:ext>
            </a:extLst>
          </p:cNvPr>
          <p:cNvSpPr txBox="1"/>
          <p:nvPr/>
        </p:nvSpPr>
        <p:spPr>
          <a:xfrm>
            <a:off x="280658" y="1343431"/>
            <a:ext cx="4926092" cy="369332"/>
          </a:xfrm>
          <a:prstGeom prst="rect">
            <a:avLst/>
          </a:prstGeom>
          <a:noFill/>
        </p:spPr>
        <p:txBody>
          <a:bodyPr wrap="none" rtlCol="0">
            <a:spAutoFit/>
          </a:bodyPr>
          <a:lstStyle/>
          <a:p>
            <a:r>
              <a:rPr lang="en-US" dirty="0"/>
              <a:t>Data from the following sources will be needed: </a:t>
            </a:r>
            <a:endParaRPr lang="en-CH" dirty="0"/>
          </a:p>
        </p:txBody>
      </p:sp>
    </p:spTree>
    <p:extLst>
      <p:ext uri="{BB962C8B-B14F-4D97-AF65-F5344CB8AC3E}">
        <p14:creationId xmlns:p14="http://schemas.microsoft.com/office/powerpoint/2010/main" val="2378014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8CF520-911B-53EE-7B56-ECD87A1B26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DAC15A-1B62-70E3-52F3-D4EFDC016EBC}"/>
              </a:ext>
            </a:extLst>
          </p:cNvPr>
          <p:cNvSpPr>
            <a:spLocks noGrp="1"/>
          </p:cNvSpPr>
          <p:nvPr>
            <p:ph type="title"/>
          </p:nvPr>
        </p:nvSpPr>
        <p:spPr/>
        <p:txBody>
          <a:bodyPr/>
          <a:lstStyle/>
          <a:p>
            <a:r>
              <a:rPr lang="en-US"/>
              <a:t>Linking the 2030 Targets and the Strategy</a:t>
            </a:r>
          </a:p>
        </p:txBody>
      </p:sp>
      <p:sp>
        <p:nvSpPr>
          <p:cNvPr id="3" name="Content Placeholder 2">
            <a:extLst>
              <a:ext uri="{FF2B5EF4-FFF2-40B4-BE49-F238E27FC236}">
                <a16:creationId xmlns:a16="http://schemas.microsoft.com/office/drawing/2014/main" id="{FD6FA2BD-DE73-61B7-E4E2-99E6F75682BE}"/>
              </a:ext>
            </a:extLst>
          </p:cNvPr>
          <p:cNvSpPr>
            <a:spLocks noGrp="1"/>
          </p:cNvSpPr>
          <p:nvPr>
            <p:ph idx="1"/>
          </p:nvPr>
        </p:nvSpPr>
        <p:spPr>
          <a:xfrm>
            <a:off x="838199" y="1611749"/>
            <a:ext cx="9467336" cy="4668253"/>
          </a:xfrm>
        </p:spPr>
        <p:txBody>
          <a:bodyPr vert="horz" lIns="91440" tIns="45720" rIns="91440" bIns="45720" rtlCol="0" anchor="t">
            <a:normAutofit/>
          </a:bodyPr>
          <a:lstStyle/>
          <a:p>
            <a:pPr marL="457200" indent="-457200">
              <a:lnSpc>
                <a:spcPct val="120000"/>
              </a:lnSpc>
              <a:buFont typeface="Arial" panose="020B0604020202020204" pitchFamily="34" charset="0"/>
              <a:buChar char="•"/>
            </a:pPr>
            <a:r>
              <a:rPr lang="en-US" sz="2000">
                <a:solidFill>
                  <a:schemeClr val="tx1"/>
                </a:solidFill>
                <a:latin typeface="Arial"/>
                <a:cs typeface="Arial"/>
              </a:rPr>
              <a:t>The Targets provide the direction of travel: </a:t>
            </a:r>
            <a:r>
              <a:rPr lang="en-US" sz="2000" b="1">
                <a:solidFill>
                  <a:schemeClr val="tx1"/>
                </a:solidFill>
                <a:latin typeface="Arial"/>
                <a:cs typeface="Arial"/>
              </a:rPr>
              <a:t>the what</a:t>
            </a:r>
          </a:p>
          <a:p>
            <a:pPr marL="457200" indent="-457200">
              <a:lnSpc>
                <a:spcPct val="120000"/>
              </a:lnSpc>
              <a:buFont typeface="Arial" panose="020B0604020202020204" pitchFamily="34" charset="0"/>
              <a:buChar char="•"/>
            </a:pPr>
            <a:r>
              <a:rPr lang="en-US" sz="2000">
                <a:solidFill>
                  <a:schemeClr val="tx1"/>
                </a:solidFill>
                <a:latin typeface="Arial"/>
                <a:cs typeface="Arial"/>
              </a:rPr>
              <a:t>The Strategy will determine the</a:t>
            </a:r>
            <a:r>
              <a:rPr lang="en-US" sz="2000" b="1">
                <a:solidFill>
                  <a:schemeClr val="tx1"/>
                </a:solidFill>
                <a:latin typeface="Arial"/>
                <a:cs typeface="Arial"/>
              </a:rPr>
              <a:t> </a:t>
            </a:r>
            <a:r>
              <a:rPr lang="en-US" sz="2000">
                <a:solidFill>
                  <a:schemeClr val="tx1"/>
                </a:solidFill>
                <a:latin typeface="Arial"/>
                <a:cs typeface="Arial"/>
              </a:rPr>
              <a:t>strategic actions needed  to reach the targets: </a:t>
            </a:r>
            <a:r>
              <a:rPr lang="en-US" sz="2000" b="1">
                <a:solidFill>
                  <a:schemeClr val="tx1"/>
                </a:solidFill>
                <a:latin typeface="Arial"/>
                <a:cs typeface="Arial"/>
              </a:rPr>
              <a:t>the how</a:t>
            </a:r>
          </a:p>
          <a:p>
            <a:pPr marL="457200" indent="-457200">
              <a:lnSpc>
                <a:spcPct val="120000"/>
              </a:lnSpc>
              <a:buFont typeface="Arial" panose="020B0604020202020204" pitchFamily="34" charset="0"/>
              <a:buChar char="•"/>
            </a:pPr>
            <a:r>
              <a:rPr lang="en-US" sz="2000">
                <a:solidFill>
                  <a:schemeClr val="tx1"/>
                </a:solidFill>
                <a:latin typeface="Arial"/>
                <a:cs typeface="Arial"/>
              </a:rPr>
              <a:t>The strategy should focus on how we achieve the topline targets and should consider the 50 second-tier targets to inform what </a:t>
            </a:r>
            <a:r>
              <a:rPr lang="en-US" sz="2000" err="1">
                <a:solidFill>
                  <a:schemeClr val="tx1"/>
                </a:solidFill>
                <a:latin typeface="Arial"/>
                <a:cs typeface="Arial"/>
              </a:rPr>
              <a:t>programmes</a:t>
            </a:r>
            <a:r>
              <a:rPr lang="en-US" sz="2000">
                <a:solidFill>
                  <a:schemeClr val="tx1"/>
                </a:solidFill>
                <a:latin typeface="Arial"/>
                <a:cs typeface="Arial"/>
              </a:rPr>
              <a:t> will help us achieve these targets</a:t>
            </a:r>
          </a:p>
          <a:p>
            <a:pPr marL="1143000" lvl="1" indent="-457200">
              <a:lnSpc>
                <a:spcPct val="120000"/>
              </a:lnSpc>
              <a:buFont typeface="Wingdings" panose="05000000000000000000" pitchFamily="2" charset="2"/>
              <a:buChar char="Ø"/>
            </a:pPr>
            <a:r>
              <a:rPr lang="en-US" sz="1600">
                <a:latin typeface="Arial"/>
                <a:cs typeface="Arial"/>
              </a:rPr>
              <a:t>See the </a:t>
            </a:r>
            <a:r>
              <a:rPr lang="en-US" sz="1600">
                <a:latin typeface="Arial"/>
                <a:cs typeface="Arial"/>
                <a:hlinkClick r:id="rId3">
                  <a:extLst>
                    <a:ext uri="{A12FA001-AC4F-418D-AE19-62706E023703}">
                      <ahyp:hlinkClr xmlns:ahyp="http://schemas.microsoft.com/office/drawing/2018/hyperlinkcolor" val="tx"/>
                    </a:ext>
                  </a:extLst>
                </a:hlinkClick>
              </a:rPr>
              <a:t>summary</a:t>
            </a:r>
            <a:r>
              <a:rPr lang="en-US" sz="1600">
                <a:latin typeface="Arial"/>
                <a:cs typeface="Arial"/>
              </a:rPr>
              <a:t> document on UNAIDS website for the list of targets</a:t>
            </a:r>
          </a:p>
          <a:p>
            <a:pPr marL="1143000" lvl="1" indent="-457200">
              <a:lnSpc>
                <a:spcPct val="120000"/>
              </a:lnSpc>
              <a:buFont typeface="Wingdings" panose="05000000000000000000" pitchFamily="2" charset="2"/>
              <a:buChar char="Ø"/>
            </a:pPr>
            <a:r>
              <a:rPr lang="en-US" sz="1600">
                <a:latin typeface="Arial"/>
                <a:cs typeface="Arial"/>
              </a:rPr>
              <a:t>See the Glion meeting </a:t>
            </a:r>
            <a:r>
              <a:rPr lang="en-US" sz="1600" u="sng">
                <a:latin typeface="Arial"/>
                <a:cs typeface="Arial"/>
              </a:rPr>
              <a:t>report</a:t>
            </a:r>
            <a:r>
              <a:rPr lang="en-US" sz="1600">
                <a:latin typeface="Arial"/>
                <a:cs typeface="Arial"/>
              </a:rPr>
              <a:t> for some of the reasoning behind the selection of targets</a:t>
            </a:r>
          </a:p>
          <a:p>
            <a:pPr marL="457200" indent="-457200">
              <a:lnSpc>
                <a:spcPct val="120000"/>
              </a:lnSpc>
              <a:buFont typeface="Arial" panose="05000000000000000000" pitchFamily="2" charset="2"/>
              <a:buChar char="•"/>
            </a:pPr>
            <a:r>
              <a:rPr lang="en-US" sz="2000">
                <a:solidFill>
                  <a:schemeClr val="tx1"/>
                </a:solidFill>
                <a:latin typeface="Arial"/>
                <a:cs typeface="Arial"/>
              </a:rPr>
              <a:t>Estimates of the </a:t>
            </a:r>
            <a:r>
              <a:rPr lang="en-US" sz="2000" b="1">
                <a:solidFill>
                  <a:schemeClr val="tx1"/>
                </a:solidFill>
                <a:latin typeface="Arial"/>
                <a:cs typeface="Arial"/>
              </a:rPr>
              <a:t>impact </a:t>
            </a:r>
            <a:r>
              <a:rPr lang="en-US" sz="2000">
                <a:solidFill>
                  <a:schemeClr val="tx1"/>
                </a:solidFill>
                <a:latin typeface="Arial"/>
                <a:cs typeface="Arial"/>
              </a:rPr>
              <a:t>of reaching the 2030 targets and the potential </a:t>
            </a:r>
            <a:r>
              <a:rPr lang="en-US" sz="2000" b="1">
                <a:solidFill>
                  <a:schemeClr val="tx1"/>
                </a:solidFill>
                <a:latin typeface="Arial"/>
                <a:cs typeface="Arial"/>
              </a:rPr>
              <a:t>price </a:t>
            </a:r>
            <a:r>
              <a:rPr lang="en-US" sz="2000">
                <a:solidFill>
                  <a:schemeClr val="tx1"/>
                </a:solidFill>
                <a:latin typeface="Arial"/>
                <a:cs typeface="Arial"/>
              </a:rPr>
              <a:t>tag will be available in the coming weeks</a:t>
            </a:r>
          </a:p>
          <a:p>
            <a:pPr marL="1143000" lvl="1" indent="-457200">
              <a:lnSpc>
                <a:spcPct val="120000"/>
              </a:lnSpc>
              <a:buFont typeface="Wingdings" panose="05000000000000000000" pitchFamily="2" charset="2"/>
              <a:buChar char="Ø"/>
            </a:pPr>
            <a:r>
              <a:rPr lang="en-US" sz="1600">
                <a:latin typeface="Arial"/>
                <a:cs typeface="Arial"/>
              </a:rPr>
              <a:t>Working with </a:t>
            </a:r>
            <a:r>
              <a:rPr lang="en-US" sz="1600" b="1">
                <a:latin typeface="Arial"/>
                <a:cs typeface="Arial"/>
              </a:rPr>
              <a:t>countries </a:t>
            </a:r>
            <a:r>
              <a:rPr lang="en-US" sz="1600">
                <a:latin typeface="Arial"/>
                <a:cs typeface="Arial"/>
              </a:rPr>
              <a:t>to model the impact of different funding scenarios at country level</a:t>
            </a:r>
            <a:endParaRPr lang="en-US" sz="1600"/>
          </a:p>
        </p:txBody>
      </p:sp>
    </p:spTree>
    <p:extLst>
      <p:ext uri="{BB962C8B-B14F-4D97-AF65-F5344CB8AC3E}">
        <p14:creationId xmlns:p14="http://schemas.microsoft.com/office/powerpoint/2010/main" val="3571985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1A21CB1D-F850-EC07-8DB3-9E6E627A8A75}"/>
              </a:ext>
            </a:extLst>
          </p:cNvPr>
          <p:cNvGraphicFramePr/>
          <p:nvPr/>
        </p:nvGraphicFramePr>
        <p:xfrm>
          <a:off x="2130552" y="1188720"/>
          <a:ext cx="8029448" cy="53218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85C7C387-3FCB-A596-EF72-A6995580F718}"/>
              </a:ext>
            </a:extLst>
          </p:cNvPr>
          <p:cNvSpPr txBox="1"/>
          <p:nvPr/>
        </p:nvSpPr>
        <p:spPr>
          <a:xfrm>
            <a:off x="0" y="212282"/>
            <a:ext cx="8445627" cy="584775"/>
          </a:xfrm>
          <a:prstGeom prst="rect">
            <a:avLst/>
          </a:prstGeom>
          <a:noFill/>
        </p:spPr>
        <p:txBody>
          <a:bodyPr wrap="square" rtlCol="0">
            <a:spAutoFit/>
          </a:bodyPr>
          <a:lstStyle/>
          <a:p>
            <a:pPr algn="ctr"/>
            <a:r>
              <a:rPr lang="en-US" sz="3200" dirty="0">
                <a:solidFill>
                  <a:srgbClr val="C00000"/>
                </a:solidFill>
              </a:rPr>
              <a:t>UNAIDS Global Accountability System for HIV</a:t>
            </a:r>
            <a:endParaRPr lang="en-CH" sz="3200" dirty="0">
              <a:solidFill>
                <a:srgbClr val="C00000"/>
              </a:solidFill>
            </a:endParaRPr>
          </a:p>
        </p:txBody>
      </p:sp>
    </p:spTree>
    <p:extLst>
      <p:ext uri="{BB962C8B-B14F-4D97-AF65-F5344CB8AC3E}">
        <p14:creationId xmlns:p14="http://schemas.microsoft.com/office/powerpoint/2010/main" val="2050491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91CDA-93BC-650B-AB75-856D3B30A8A2}"/>
              </a:ext>
            </a:extLst>
          </p:cNvPr>
          <p:cNvSpPr>
            <a:spLocks noGrp="1"/>
          </p:cNvSpPr>
          <p:nvPr>
            <p:ph type="title"/>
          </p:nvPr>
        </p:nvSpPr>
        <p:spPr/>
        <p:txBody>
          <a:bodyPr/>
          <a:lstStyle/>
          <a:p>
            <a:r>
              <a:rPr lang="en-US"/>
              <a:t>Why do we need global targets? </a:t>
            </a:r>
          </a:p>
        </p:txBody>
      </p:sp>
      <p:sp>
        <p:nvSpPr>
          <p:cNvPr id="3" name="Content Placeholder 2">
            <a:extLst>
              <a:ext uri="{FF2B5EF4-FFF2-40B4-BE49-F238E27FC236}">
                <a16:creationId xmlns:a16="http://schemas.microsoft.com/office/drawing/2014/main" id="{A60D88B3-F94F-81FA-80E9-DDD31DCEEE2A}"/>
              </a:ext>
            </a:extLst>
          </p:cNvPr>
          <p:cNvSpPr>
            <a:spLocks noGrp="1"/>
          </p:cNvSpPr>
          <p:nvPr>
            <p:ph idx="1"/>
          </p:nvPr>
        </p:nvSpPr>
        <p:spPr>
          <a:xfrm>
            <a:off x="838200" y="1533017"/>
            <a:ext cx="10515600" cy="4351338"/>
          </a:xfrm>
        </p:spPr>
        <p:txBody>
          <a:bodyPr>
            <a:normAutofit/>
          </a:bodyPr>
          <a:lstStyle/>
          <a:p>
            <a:pPr marL="457200" indent="-457200">
              <a:buFont typeface="Arial" panose="020B0604020202020204" pitchFamily="34" charset="0"/>
              <a:buChar char="•"/>
            </a:pPr>
            <a:r>
              <a:rPr lang="en-US" sz="2200">
                <a:solidFill>
                  <a:schemeClr val="tx1"/>
                </a:solidFill>
              </a:rPr>
              <a:t>Generate </a:t>
            </a:r>
            <a:r>
              <a:rPr lang="en-US" sz="2200" b="1">
                <a:solidFill>
                  <a:schemeClr val="tx1"/>
                </a:solidFill>
              </a:rPr>
              <a:t>commitment</a:t>
            </a:r>
            <a:r>
              <a:rPr lang="en-US" sz="2200">
                <a:solidFill>
                  <a:schemeClr val="tx1"/>
                </a:solidFill>
              </a:rPr>
              <a:t> and action in all countries of the world and among all stakeholders</a:t>
            </a:r>
          </a:p>
          <a:p>
            <a:pPr marL="457200" indent="-457200">
              <a:buFont typeface="Arial" panose="020B0604020202020204" pitchFamily="34" charset="0"/>
              <a:buChar char="•"/>
            </a:pPr>
            <a:r>
              <a:rPr lang="en-US" sz="2200">
                <a:solidFill>
                  <a:schemeClr val="tx1"/>
                </a:solidFill>
              </a:rPr>
              <a:t>Ensure </a:t>
            </a:r>
            <a:r>
              <a:rPr lang="en-US" sz="2200" b="1">
                <a:solidFill>
                  <a:schemeClr val="tx1"/>
                </a:solidFill>
              </a:rPr>
              <a:t>continuity</a:t>
            </a:r>
            <a:r>
              <a:rPr lang="en-US" sz="2200">
                <a:solidFill>
                  <a:schemeClr val="tx1"/>
                </a:solidFill>
              </a:rPr>
              <a:t> with the existing Global AIDS Strategy 2021–2026 where evidence remains relevant and existing 2025 targets have </a:t>
            </a:r>
            <a:r>
              <a:rPr lang="en-US" sz="2200" b="1">
                <a:solidFill>
                  <a:schemeClr val="tx1"/>
                </a:solidFill>
              </a:rPr>
              <a:t>not been achieved</a:t>
            </a:r>
          </a:p>
          <a:p>
            <a:pPr marL="457200" indent="-457200">
              <a:buFont typeface="Arial" panose="020B0604020202020204" pitchFamily="34" charset="0"/>
              <a:buChar char="•"/>
            </a:pPr>
            <a:r>
              <a:rPr lang="en-US" sz="2200">
                <a:solidFill>
                  <a:schemeClr val="tx1"/>
                </a:solidFill>
              </a:rPr>
              <a:t>Define the highest </a:t>
            </a:r>
            <a:r>
              <a:rPr lang="en-US" sz="2200" b="1">
                <a:solidFill>
                  <a:schemeClr val="tx1"/>
                </a:solidFill>
              </a:rPr>
              <a:t>priorities</a:t>
            </a:r>
            <a:r>
              <a:rPr lang="en-US" sz="2200">
                <a:solidFill>
                  <a:schemeClr val="tx1"/>
                </a:solidFill>
              </a:rPr>
              <a:t> for the HIV response and </a:t>
            </a:r>
            <a:r>
              <a:rPr lang="en-US" sz="2200" b="1">
                <a:solidFill>
                  <a:schemeClr val="tx1"/>
                </a:solidFill>
              </a:rPr>
              <a:t>simplify</a:t>
            </a:r>
            <a:r>
              <a:rPr lang="en-US" sz="2200">
                <a:solidFill>
                  <a:schemeClr val="tx1"/>
                </a:solidFill>
              </a:rPr>
              <a:t> accountability by reducing the number of targets as compared with the set of targets for 2025.</a:t>
            </a:r>
          </a:p>
          <a:p>
            <a:pPr marL="457200" indent="-457200">
              <a:buFont typeface="Arial" panose="020B0604020202020204" pitchFamily="34" charset="0"/>
              <a:buChar char="•"/>
            </a:pPr>
            <a:r>
              <a:rPr lang="en-US" sz="2200">
                <a:solidFill>
                  <a:schemeClr val="tx1"/>
                </a:solidFill>
              </a:rPr>
              <a:t>Define a path towards a more </a:t>
            </a:r>
            <a:r>
              <a:rPr lang="en-US" sz="2200" b="1">
                <a:solidFill>
                  <a:schemeClr val="tx1"/>
                </a:solidFill>
              </a:rPr>
              <a:t>integrated</a:t>
            </a:r>
            <a:r>
              <a:rPr lang="en-US" sz="2200">
                <a:solidFill>
                  <a:schemeClr val="tx1"/>
                </a:solidFill>
              </a:rPr>
              <a:t> effort to achieve the goal of ending AIDS alongside other relevant SDGs and global health targets</a:t>
            </a:r>
          </a:p>
          <a:p>
            <a:pPr marL="1143000" lvl="1" indent="-457200">
              <a:lnSpc>
                <a:spcPct val="100000"/>
              </a:lnSpc>
              <a:buFont typeface="Arial" panose="020B0604020202020204" pitchFamily="34" charset="0"/>
              <a:buChar char="•"/>
            </a:pPr>
            <a:r>
              <a:rPr lang="en-US" sz="2000">
                <a:solidFill>
                  <a:schemeClr val="tx1"/>
                </a:solidFill>
              </a:rPr>
              <a:t>such as maternal and child health (MCH), sexual and reproductive health (SRH), tuberculosis and other communicable diseases, non-communicable diseases (NCDs), cervical cancer and education</a:t>
            </a:r>
          </a:p>
          <a:p>
            <a:pPr marL="457200" indent="-457200">
              <a:buFont typeface="Arial" panose="020B0604020202020204" pitchFamily="34" charset="0"/>
              <a:buChar char="•"/>
            </a:pPr>
            <a:r>
              <a:rPr lang="en-US" sz="2200">
                <a:solidFill>
                  <a:schemeClr val="tx1"/>
                </a:solidFill>
              </a:rPr>
              <a:t>And to ensure </a:t>
            </a:r>
            <a:r>
              <a:rPr lang="en-US" sz="2200" b="1">
                <a:solidFill>
                  <a:schemeClr val="tx1"/>
                </a:solidFill>
              </a:rPr>
              <a:t>sustainability</a:t>
            </a:r>
            <a:r>
              <a:rPr lang="en-US" sz="2200">
                <a:solidFill>
                  <a:schemeClr val="tx1"/>
                </a:solidFill>
              </a:rPr>
              <a:t> of the HIV response until 2030 and beyond</a:t>
            </a:r>
          </a:p>
        </p:txBody>
      </p:sp>
    </p:spTree>
    <p:extLst>
      <p:ext uri="{BB962C8B-B14F-4D97-AF65-F5344CB8AC3E}">
        <p14:creationId xmlns:p14="http://schemas.microsoft.com/office/powerpoint/2010/main" val="3446959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980BF-7602-3FDB-12FA-6B6F35D41E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728DF5-6C49-6898-6542-B00F56F72A21}"/>
              </a:ext>
            </a:extLst>
          </p:cNvPr>
          <p:cNvSpPr>
            <a:spLocks noGrp="1"/>
          </p:cNvSpPr>
          <p:nvPr>
            <p:ph type="title"/>
          </p:nvPr>
        </p:nvSpPr>
        <p:spPr>
          <a:xfrm>
            <a:off x="294132" y="-58011"/>
            <a:ext cx="10515600" cy="1325563"/>
          </a:xfrm>
        </p:spPr>
        <p:txBody>
          <a:bodyPr>
            <a:normAutofit/>
          </a:bodyPr>
          <a:lstStyle/>
          <a:p>
            <a:r>
              <a:rPr lang="en-US" sz="2400" dirty="0">
                <a:latin typeface="Arial"/>
                <a:cs typeface="Arial"/>
              </a:rPr>
              <a:t>What’s new in the 2030 Global Task Team recommended </a:t>
            </a:r>
            <a:br>
              <a:rPr lang="en-US" sz="2400" dirty="0">
                <a:latin typeface="Arial"/>
                <a:cs typeface="Arial"/>
              </a:rPr>
            </a:br>
            <a:r>
              <a:rPr lang="en-US" sz="2400" dirty="0">
                <a:latin typeface="Arial"/>
                <a:cs typeface="Arial"/>
              </a:rPr>
              <a:t>targets?</a:t>
            </a:r>
          </a:p>
        </p:txBody>
      </p:sp>
      <p:sp>
        <p:nvSpPr>
          <p:cNvPr id="3" name="Content Placeholder 2">
            <a:extLst>
              <a:ext uri="{FF2B5EF4-FFF2-40B4-BE49-F238E27FC236}">
                <a16:creationId xmlns:a16="http://schemas.microsoft.com/office/drawing/2014/main" id="{3878C8E2-41CA-F58E-30C5-0E64888755E9}"/>
              </a:ext>
            </a:extLst>
          </p:cNvPr>
          <p:cNvSpPr>
            <a:spLocks noGrp="1"/>
          </p:cNvSpPr>
          <p:nvPr>
            <p:ph idx="1"/>
          </p:nvPr>
        </p:nvSpPr>
        <p:spPr>
          <a:xfrm>
            <a:off x="681228" y="1105790"/>
            <a:ext cx="10515600" cy="4822825"/>
          </a:xfrm>
        </p:spPr>
        <p:txBody>
          <a:bodyPr vert="horz" lIns="91440" tIns="45720" rIns="91440" bIns="45720" rtlCol="0" anchor="t">
            <a:normAutofit/>
          </a:bodyPr>
          <a:lstStyle/>
          <a:p>
            <a:pPr>
              <a:lnSpc>
                <a:spcPct val="120000"/>
              </a:lnSpc>
            </a:pPr>
            <a:r>
              <a:rPr lang="en-US" sz="1800">
                <a:solidFill>
                  <a:schemeClr val="tx1"/>
                </a:solidFill>
                <a:latin typeface="Arial"/>
                <a:cs typeface="Arial"/>
              </a:rPr>
              <a:t>Focus on integration and sustainability, while reducing inequalities.  </a:t>
            </a:r>
          </a:p>
          <a:p>
            <a:pPr>
              <a:lnSpc>
                <a:spcPct val="120000"/>
              </a:lnSpc>
            </a:pPr>
            <a:r>
              <a:rPr lang="en-US" sz="1800">
                <a:solidFill>
                  <a:schemeClr val="tx1"/>
                </a:solidFill>
                <a:latin typeface="Arial"/>
                <a:cs typeface="Arial"/>
              </a:rPr>
              <a:t>16 topline targets supported by 50 second tier targets</a:t>
            </a:r>
          </a:p>
          <a:p>
            <a:pPr>
              <a:lnSpc>
                <a:spcPct val="120000"/>
              </a:lnSpc>
            </a:pPr>
            <a:r>
              <a:rPr lang="en-US" sz="1800">
                <a:solidFill>
                  <a:schemeClr val="tx1"/>
                </a:solidFill>
                <a:latin typeface="Arial"/>
                <a:cs typeface="Arial"/>
              </a:rPr>
              <a:t>The targets are grouped into 6 priority areas that aim to:</a:t>
            </a:r>
          </a:p>
          <a:p>
            <a:pPr>
              <a:lnSpc>
                <a:spcPct val="120000"/>
              </a:lnSpc>
            </a:pPr>
            <a:endParaRPr lang="en-US" sz="1800">
              <a:solidFill>
                <a:schemeClr val="tx1"/>
              </a:solidFill>
              <a:latin typeface="Arial"/>
              <a:cs typeface="Arial"/>
            </a:endParaRPr>
          </a:p>
          <a:p>
            <a:pPr>
              <a:lnSpc>
                <a:spcPct val="120000"/>
              </a:lnSpc>
            </a:pPr>
            <a:endParaRPr lang="en-US" sz="1800">
              <a:solidFill>
                <a:schemeClr val="tx1"/>
              </a:solidFill>
              <a:latin typeface="Arial"/>
              <a:cs typeface="Arial"/>
            </a:endParaRPr>
          </a:p>
        </p:txBody>
      </p:sp>
      <p:graphicFrame>
        <p:nvGraphicFramePr>
          <p:cNvPr id="5" name="Table 4">
            <a:extLst>
              <a:ext uri="{FF2B5EF4-FFF2-40B4-BE49-F238E27FC236}">
                <a16:creationId xmlns:a16="http://schemas.microsoft.com/office/drawing/2014/main" id="{FAB8522B-BFE2-068B-CA7B-6727E5D123C4}"/>
              </a:ext>
            </a:extLst>
          </p:cNvPr>
          <p:cNvGraphicFramePr>
            <a:graphicFrameLocks noGrp="1"/>
          </p:cNvGraphicFramePr>
          <p:nvPr/>
        </p:nvGraphicFramePr>
        <p:xfrm>
          <a:off x="1382268" y="2504188"/>
          <a:ext cx="9427464" cy="3925446"/>
        </p:xfrm>
        <a:graphic>
          <a:graphicData uri="http://schemas.openxmlformats.org/drawingml/2006/table">
            <a:tbl>
              <a:tblPr firstRow="1" firstCol="1" bandRow="1">
                <a:tableStyleId>{5C22544A-7EE6-4342-B048-85BDC9FD1C3A}</a:tableStyleId>
              </a:tblPr>
              <a:tblGrid>
                <a:gridCol w="9427464">
                  <a:extLst>
                    <a:ext uri="{9D8B030D-6E8A-4147-A177-3AD203B41FA5}">
                      <a16:colId xmlns:a16="http://schemas.microsoft.com/office/drawing/2014/main" val="2906212093"/>
                    </a:ext>
                  </a:extLst>
                </a:gridCol>
              </a:tblGrid>
              <a:tr h="705796">
                <a:tc>
                  <a:txBody>
                    <a:bodyPr/>
                    <a:lstStyle/>
                    <a:p>
                      <a:pPr marL="0" indent="0" algn="l" rtl="0" eaLnBrk="1" latinLnBrk="0" hangingPunct="1">
                        <a:lnSpc>
                          <a:spcPct val="115000"/>
                        </a:lnSpc>
                        <a:spcBef>
                          <a:spcPts val="600"/>
                        </a:spcBef>
                        <a:spcAft>
                          <a:spcPts val="800"/>
                        </a:spcAft>
                        <a:buFont typeface="+mj-lt"/>
                        <a:buNone/>
                      </a:pPr>
                      <a:r>
                        <a:rPr lang="en-US" sz="1800" b="0" kern="100">
                          <a:solidFill>
                            <a:schemeClr val="tx1"/>
                          </a:solidFill>
                          <a:effectLst/>
                          <a:latin typeface="Aptos"/>
                          <a:ea typeface="Aptos" panose="020B0004020202020204" pitchFamily="34" charset="0"/>
                          <a:cs typeface="Times New Roman"/>
                        </a:rPr>
                        <a:t>1. Ensure available, accessible, acceptable and quality </a:t>
                      </a:r>
                      <a:r>
                        <a:rPr lang="en-US" sz="1800" b="1" kern="100">
                          <a:solidFill>
                            <a:schemeClr val="tx1"/>
                          </a:solidFill>
                          <a:effectLst/>
                          <a:latin typeface="Aptos"/>
                          <a:ea typeface="Aptos" panose="020B0004020202020204" pitchFamily="34" charset="0"/>
                          <a:cs typeface="Times New Roman"/>
                        </a:rPr>
                        <a:t>HIV treatment and care </a:t>
                      </a:r>
                      <a:r>
                        <a:rPr lang="en-US" sz="1800" b="0" kern="100">
                          <a:solidFill>
                            <a:schemeClr val="tx1"/>
                          </a:solidFill>
                          <a:effectLst/>
                          <a:latin typeface="Aptos"/>
                          <a:ea typeface="Aptos" panose="020B0004020202020204" pitchFamily="34" charset="0"/>
                          <a:cs typeface="Times New Roman"/>
                        </a:rPr>
                        <a:t>for people living with HIV</a:t>
                      </a:r>
                      <a:endParaRPr lang="en-US" sz="1800" b="0">
                        <a:solidFill>
                          <a:schemeClr val="tx1"/>
                        </a:solidFill>
                        <a:effectLst/>
                        <a:latin typeface="Aptos"/>
                        <a:cs typeface="Times New Roman"/>
                      </a:endParaRPr>
                    </a:p>
                  </a:txBody>
                  <a:tcPr marL="45720" marR="45720" anchor="ctr">
                    <a:lnL>
                      <a:noFill/>
                    </a:lnL>
                    <a:lnR>
                      <a:noFill/>
                    </a:lnR>
                    <a:lnT>
                      <a:noFill/>
                    </a:lnT>
                    <a:lnB>
                      <a:noFill/>
                    </a:lnB>
                    <a:noFill/>
                  </a:tcPr>
                </a:tc>
                <a:extLst>
                  <a:ext uri="{0D108BD9-81ED-4DB2-BD59-A6C34878D82A}">
                    <a16:rowId xmlns:a16="http://schemas.microsoft.com/office/drawing/2014/main" val="3080717080"/>
                  </a:ext>
                </a:extLst>
              </a:tr>
              <a:tr h="705796">
                <a:tc>
                  <a:txBody>
                    <a:bodyPr/>
                    <a:lstStyle/>
                    <a:p>
                      <a:pPr marL="0" indent="0" algn="l" rtl="0" eaLnBrk="1" latinLnBrk="0" hangingPunct="1">
                        <a:lnSpc>
                          <a:spcPct val="115000"/>
                        </a:lnSpc>
                        <a:spcBef>
                          <a:spcPts val="600"/>
                        </a:spcBef>
                        <a:spcAft>
                          <a:spcPts val="800"/>
                        </a:spcAft>
                        <a:buFont typeface="+mj-lt"/>
                        <a:buNone/>
                      </a:pPr>
                      <a:r>
                        <a:rPr lang="en-US" sz="1800" b="0" kern="100">
                          <a:solidFill>
                            <a:schemeClr val="tx1"/>
                          </a:solidFill>
                          <a:effectLst/>
                          <a:latin typeface="Aptos"/>
                          <a:ea typeface="Aptos" panose="020B0004020202020204" pitchFamily="34" charset="0"/>
                          <a:cs typeface="Times New Roman"/>
                        </a:rPr>
                        <a:t>2. Scale-up </a:t>
                      </a:r>
                      <a:r>
                        <a:rPr lang="en-US" sz="1800" b="1" kern="100">
                          <a:solidFill>
                            <a:schemeClr val="tx1"/>
                          </a:solidFill>
                          <a:effectLst/>
                          <a:latin typeface="Aptos"/>
                          <a:ea typeface="Aptos" panose="020B0004020202020204" pitchFamily="34" charset="0"/>
                          <a:cs typeface="Times New Roman"/>
                        </a:rPr>
                        <a:t>HIV prevention options</a:t>
                      </a:r>
                      <a:r>
                        <a:rPr lang="en-US" sz="1800" b="0" kern="100">
                          <a:solidFill>
                            <a:schemeClr val="tx1"/>
                          </a:solidFill>
                          <a:effectLst/>
                          <a:latin typeface="Aptos"/>
                          <a:ea typeface="Aptos" panose="020B0004020202020204" pitchFamily="34" charset="0"/>
                          <a:cs typeface="Times New Roman"/>
                        </a:rPr>
                        <a:t> that brings together biomedical, structural, community and </a:t>
                      </a:r>
                      <a:r>
                        <a:rPr lang="en-US" sz="1800" b="0" kern="100" err="1">
                          <a:solidFill>
                            <a:schemeClr val="tx1"/>
                          </a:solidFill>
                          <a:effectLst/>
                          <a:latin typeface="Aptos"/>
                          <a:ea typeface="Aptos" panose="020B0004020202020204" pitchFamily="34" charset="0"/>
                          <a:cs typeface="Times New Roman"/>
                        </a:rPr>
                        <a:t>behavioural</a:t>
                      </a:r>
                      <a:r>
                        <a:rPr lang="en-US" sz="1800" b="0" kern="100">
                          <a:solidFill>
                            <a:schemeClr val="tx1"/>
                          </a:solidFill>
                          <a:effectLst/>
                          <a:latin typeface="Aptos"/>
                          <a:ea typeface="Aptos" panose="020B0004020202020204" pitchFamily="34" charset="0"/>
                          <a:cs typeface="Times New Roman"/>
                        </a:rPr>
                        <a:t> interventions</a:t>
                      </a:r>
                    </a:p>
                  </a:txBody>
                  <a:tcPr marL="45720" marR="45720" anchor="ctr">
                    <a:lnL>
                      <a:noFill/>
                    </a:lnL>
                    <a:lnR>
                      <a:noFill/>
                    </a:lnR>
                    <a:lnT>
                      <a:noFill/>
                    </a:lnT>
                    <a:lnB>
                      <a:noFill/>
                    </a:lnB>
                    <a:noFill/>
                  </a:tcPr>
                </a:tc>
                <a:extLst>
                  <a:ext uri="{0D108BD9-81ED-4DB2-BD59-A6C34878D82A}">
                    <a16:rowId xmlns:a16="http://schemas.microsoft.com/office/drawing/2014/main" val="1820042152"/>
                  </a:ext>
                </a:extLst>
              </a:tr>
              <a:tr h="360346">
                <a:tc>
                  <a:txBody>
                    <a:bodyPr/>
                    <a:lstStyle/>
                    <a:p>
                      <a:pPr marL="0" indent="0" algn="l" rtl="0" eaLnBrk="1" latinLnBrk="0" hangingPunct="1">
                        <a:lnSpc>
                          <a:spcPct val="115000"/>
                        </a:lnSpc>
                        <a:spcBef>
                          <a:spcPts val="600"/>
                        </a:spcBef>
                        <a:spcAft>
                          <a:spcPts val="800"/>
                        </a:spcAft>
                        <a:buFont typeface="+mj-lt"/>
                        <a:buNone/>
                      </a:pPr>
                      <a:r>
                        <a:rPr lang="en-US" sz="1800" b="0" kern="100">
                          <a:solidFill>
                            <a:schemeClr val="tx1"/>
                          </a:solidFill>
                          <a:effectLst/>
                          <a:latin typeface="Aptos"/>
                          <a:ea typeface="Aptos" panose="020B0004020202020204" pitchFamily="34" charset="0"/>
                          <a:cs typeface="Times New Roman"/>
                        </a:rPr>
                        <a:t>3. End </a:t>
                      </a:r>
                      <a:r>
                        <a:rPr lang="en-US" sz="1800" b="1" kern="100">
                          <a:solidFill>
                            <a:schemeClr val="tx1"/>
                          </a:solidFill>
                          <a:effectLst/>
                          <a:latin typeface="Aptos"/>
                          <a:ea typeface="Aptos" panose="020B0004020202020204" pitchFamily="34" charset="0"/>
                          <a:cs typeface="Times New Roman"/>
                        </a:rPr>
                        <a:t>stigma and discrimination </a:t>
                      </a:r>
                      <a:r>
                        <a:rPr lang="en-US" sz="1800" b="0" kern="100">
                          <a:solidFill>
                            <a:schemeClr val="tx1"/>
                          </a:solidFill>
                          <a:effectLst/>
                          <a:latin typeface="Aptos"/>
                          <a:ea typeface="Aptos" panose="020B0004020202020204" pitchFamily="34" charset="0"/>
                          <a:cs typeface="Times New Roman"/>
                        </a:rPr>
                        <a:t>and uphold human rights and gender equality in the HIV response</a:t>
                      </a:r>
                      <a:endParaRPr lang="en-US" sz="1800" b="0">
                        <a:solidFill>
                          <a:schemeClr val="tx1"/>
                        </a:solidFill>
                        <a:effectLst/>
                        <a:latin typeface="Aptos"/>
                        <a:cs typeface="Times New Roman"/>
                      </a:endParaRPr>
                    </a:p>
                  </a:txBody>
                  <a:tcPr marL="45720" marR="45720" anchor="ctr">
                    <a:lnL>
                      <a:noFill/>
                    </a:lnL>
                    <a:lnR>
                      <a:noFill/>
                    </a:lnR>
                    <a:lnT>
                      <a:noFill/>
                    </a:lnT>
                    <a:lnB>
                      <a:noFill/>
                    </a:lnB>
                    <a:noFill/>
                  </a:tcPr>
                </a:tc>
                <a:extLst>
                  <a:ext uri="{0D108BD9-81ED-4DB2-BD59-A6C34878D82A}">
                    <a16:rowId xmlns:a16="http://schemas.microsoft.com/office/drawing/2014/main" val="2578712507"/>
                  </a:ext>
                </a:extLst>
              </a:tr>
              <a:tr h="352898">
                <a:tc>
                  <a:txBody>
                    <a:bodyPr/>
                    <a:lstStyle/>
                    <a:p>
                      <a:pPr marL="0" indent="0" algn="l" rtl="0" eaLnBrk="1" latinLnBrk="0" hangingPunct="1">
                        <a:lnSpc>
                          <a:spcPct val="115000"/>
                        </a:lnSpc>
                        <a:spcBef>
                          <a:spcPts val="600"/>
                        </a:spcBef>
                        <a:spcAft>
                          <a:spcPts val="800"/>
                        </a:spcAft>
                        <a:buFont typeface="+mj-lt"/>
                        <a:buNone/>
                      </a:pPr>
                      <a:r>
                        <a:rPr lang="en-US" sz="1800" b="0" kern="100">
                          <a:solidFill>
                            <a:schemeClr val="tx1"/>
                          </a:solidFill>
                          <a:effectLst/>
                          <a:latin typeface="Aptos"/>
                          <a:ea typeface="Aptos" panose="020B0004020202020204" pitchFamily="34" charset="0"/>
                          <a:cs typeface="Times New Roman"/>
                        </a:rPr>
                        <a:t>4. Ensure </a:t>
                      </a:r>
                      <a:r>
                        <a:rPr lang="en-US" sz="1800" b="1" kern="100">
                          <a:solidFill>
                            <a:schemeClr val="tx1"/>
                          </a:solidFill>
                          <a:effectLst/>
                          <a:latin typeface="Aptos"/>
                          <a:ea typeface="Aptos" panose="020B0004020202020204" pitchFamily="34" charset="0"/>
                          <a:cs typeface="Times New Roman"/>
                        </a:rPr>
                        <a:t>community leadership </a:t>
                      </a:r>
                      <a:r>
                        <a:rPr lang="en-US" sz="1800" b="0" kern="100">
                          <a:solidFill>
                            <a:schemeClr val="tx1"/>
                          </a:solidFill>
                          <a:effectLst/>
                          <a:latin typeface="Aptos"/>
                          <a:ea typeface="Aptos" panose="020B0004020202020204" pitchFamily="34" charset="0"/>
                          <a:cs typeface="Times New Roman"/>
                        </a:rPr>
                        <a:t>in the HIV response</a:t>
                      </a:r>
                      <a:endParaRPr lang="en-US" sz="1800" b="0">
                        <a:solidFill>
                          <a:schemeClr val="tx1"/>
                        </a:solidFill>
                        <a:effectLst/>
                        <a:latin typeface="Aptos"/>
                        <a:cs typeface="Times New Roman"/>
                      </a:endParaRPr>
                    </a:p>
                  </a:txBody>
                  <a:tcPr marL="45720" marR="45720" anchor="ctr">
                    <a:lnL>
                      <a:noFill/>
                    </a:lnL>
                    <a:lnR>
                      <a:noFill/>
                    </a:lnR>
                    <a:lnT>
                      <a:noFill/>
                    </a:lnT>
                    <a:lnB>
                      <a:noFill/>
                    </a:lnB>
                    <a:noFill/>
                  </a:tcPr>
                </a:tc>
                <a:extLst>
                  <a:ext uri="{0D108BD9-81ED-4DB2-BD59-A6C34878D82A}">
                    <a16:rowId xmlns:a16="http://schemas.microsoft.com/office/drawing/2014/main" val="3183872802"/>
                  </a:ext>
                </a:extLst>
              </a:tr>
              <a:tr h="705796">
                <a:tc>
                  <a:txBody>
                    <a:bodyPr/>
                    <a:lstStyle/>
                    <a:p>
                      <a:pPr marL="0" indent="0" algn="l" rtl="0" eaLnBrk="1" latinLnBrk="0" hangingPunct="1">
                        <a:lnSpc>
                          <a:spcPct val="115000"/>
                        </a:lnSpc>
                        <a:spcBef>
                          <a:spcPts val="600"/>
                        </a:spcBef>
                        <a:spcAft>
                          <a:spcPts val="800"/>
                        </a:spcAft>
                        <a:buFont typeface="+mj-lt"/>
                        <a:buNone/>
                      </a:pPr>
                      <a:r>
                        <a:rPr lang="en-US" sz="1800" b="0" kern="100">
                          <a:solidFill>
                            <a:schemeClr val="tx1"/>
                          </a:solidFill>
                          <a:effectLst/>
                          <a:latin typeface="Aptos"/>
                          <a:ea typeface="Aptos" panose="020B0004020202020204" pitchFamily="34" charset="0"/>
                          <a:cs typeface="Times New Roman"/>
                        </a:rPr>
                        <a:t>5. </a:t>
                      </a:r>
                      <a:r>
                        <a:rPr lang="en-US" sz="1800" b="1" kern="100">
                          <a:solidFill>
                            <a:schemeClr val="tx1"/>
                          </a:solidFill>
                          <a:effectLst/>
                          <a:latin typeface="Aptos"/>
                          <a:ea typeface="Aptos" panose="020B0004020202020204" pitchFamily="34" charset="0"/>
                          <a:cs typeface="Times New Roman"/>
                        </a:rPr>
                        <a:t>Integrate HIV systems</a:t>
                      </a:r>
                      <a:r>
                        <a:rPr lang="en-US" sz="1800" b="0" kern="100">
                          <a:solidFill>
                            <a:schemeClr val="tx1"/>
                          </a:solidFill>
                          <a:effectLst/>
                          <a:latin typeface="Aptos"/>
                          <a:ea typeface="Aptos" panose="020B0004020202020204" pitchFamily="34" charset="0"/>
                          <a:cs typeface="Times New Roman"/>
                        </a:rPr>
                        <a:t>, services and other interventions with primary health care, broader health and other services, systems and sectors for effective people-</a:t>
                      </a:r>
                      <a:r>
                        <a:rPr lang="en-US" sz="1800" b="0" kern="100" err="1">
                          <a:solidFill>
                            <a:schemeClr val="tx1"/>
                          </a:solidFill>
                          <a:effectLst/>
                          <a:latin typeface="Aptos"/>
                          <a:ea typeface="Aptos" panose="020B0004020202020204" pitchFamily="34" charset="0"/>
                          <a:cs typeface="Times New Roman"/>
                        </a:rPr>
                        <a:t>centred</a:t>
                      </a:r>
                      <a:r>
                        <a:rPr lang="en-US" sz="1800" b="0" kern="100">
                          <a:solidFill>
                            <a:schemeClr val="tx1"/>
                          </a:solidFill>
                          <a:effectLst/>
                          <a:latin typeface="Aptos"/>
                          <a:ea typeface="Aptos" panose="020B0004020202020204" pitchFamily="34" charset="0"/>
                          <a:cs typeface="Times New Roman"/>
                        </a:rPr>
                        <a:t> and sustainable HIV response(s)</a:t>
                      </a:r>
                      <a:endParaRPr lang="en-US" sz="1800" b="0">
                        <a:solidFill>
                          <a:schemeClr val="tx1"/>
                        </a:solidFill>
                        <a:effectLst/>
                        <a:latin typeface="Aptos"/>
                        <a:cs typeface="Times New Roman"/>
                      </a:endParaRPr>
                    </a:p>
                  </a:txBody>
                  <a:tcPr marL="45720" marR="45720" anchor="ctr">
                    <a:lnL>
                      <a:noFill/>
                    </a:lnL>
                    <a:lnR>
                      <a:noFill/>
                    </a:lnR>
                    <a:lnT>
                      <a:noFill/>
                    </a:lnT>
                    <a:lnB>
                      <a:noFill/>
                    </a:lnB>
                    <a:noFill/>
                  </a:tcPr>
                </a:tc>
                <a:extLst>
                  <a:ext uri="{0D108BD9-81ED-4DB2-BD59-A6C34878D82A}">
                    <a16:rowId xmlns:a16="http://schemas.microsoft.com/office/drawing/2014/main" val="2606683520"/>
                  </a:ext>
                </a:extLst>
              </a:tr>
              <a:tr h="352898">
                <a:tc>
                  <a:txBody>
                    <a:bodyPr/>
                    <a:lstStyle/>
                    <a:p>
                      <a:pPr marL="0" indent="0" algn="l" rtl="0" eaLnBrk="1" latinLnBrk="0" hangingPunct="1">
                        <a:lnSpc>
                          <a:spcPct val="115000"/>
                        </a:lnSpc>
                        <a:spcBef>
                          <a:spcPts val="600"/>
                        </a:spcBef>
                        <a:spcAft>
                          <a:spcPts val="800"/>
                        </a:spcAft>
                        <a:buFont typeface="+mj-lt"/>
                        <a:buNone/>
                      </a:pPr>
                      <a:r>
                        <a:rPr lang="en-US" sz="1800" b="0" kern="100">
                          <a:solidFill>
                            <a:schemeClr val="tx1"/>
                          </a:solidFill>
                          <a:effectLst/>
                          <a:latin typeface="Aptos"/>
                          <a:ea typeface="Aptos" panose="020B0004020202020204" pitchFamily="34" charset="0"/>
                          <a:cs typeface="Times New Roman"/>
                        </a:rPr>
                        <a:t>6. Ensure </a:t>
                      </a:r>
                      <a:r>
                        <a:rPr lang="en-US" sz="1800" b="1" kern="100">
                          <a:solidFill>
                            <a:schemeClr val="tx1"/>
                          </a:solidFill>
                          <a:effectLst/>
                          <a:latin typeface="Aptos"/>
                          <a:ea typeface="Aptos" panose="020B0004020202020204" pitchFamily="34" charset="0"/>
                          <a:cs typeface="Times New Roman"/>
                        </a:rPr>
                        <a:t>sustainable financing </a:t>
                      </a:r>
                      <a:r>
                        <a:rPr lang="en-US" sz="1800" b="0" kern="100">
                          <a:solidFill>
                            <a:schemeClr val="tx1"/>
                          </a:solidFill>
                          <a:effectLst/>
                          <a:latin typeface="Aptos"/>
                          <a:ea typeface="Aptos" panose="020B0004020202020204" pitchFamily="34" charset="0"/>
                          <a:cs typeface="Times New Roman"/>
                        </a:rPr>
                        <a:t>for a people-</a:t>
                      </a:r>
                      <a:r>
                        <a:rPr lang="en-US" sz="1800" b="0" kern="100" err="1">
                          <a:solidFill>
                            <a:schemeClr val="tx1"/>
                          </a:solidFill>
                          <a:effectLst/>
                          <a:latin typeface="Aptos"/>
                          <a:ea typeface="Aptos" panose="020B0004020202020204" pitchFamily="34" charset="0"/>
                          <a:cs typeface="Times New Roman"/>
                        </a:rPr>
                        <a:t>centred</a:t>
                      </a:r>
                      <a:r>
                        <a:rPr lang="en-US" sz="1800" b="0" kern="100">
                          <a:solidFill>
                            <a:schemeClr val="tx1"/>
                          </a:solidFill>
                          <a:effectLst/>
                          <a:latin typeface="Aptos"/>
                          <a:ea typeface="Aptos" panose="020B0004020202020204" pitchFamily="34" charset="0"/>
                          <a:cs typeface="Times New Roman"/>
                        </a:rPr>
                        <a:t> national and global HIV response</a:t>
                      </a:r>
                      <a:endParaRPr lang="en-US" sz="1800" b="0">
                        <a:solidFill>
                          <a:schemeClr val="tx1"/>
                        </a:solidFill>
                        <a:effectLst/>
                        <a:latin typeface="Aptos"/>
                        <a:cs typeface="Times New Roman"/>
                      </a:endParaRPr>
                    </a:p>
                  </a:txBody>
                  <a:tcPr marL="45720" marR="45720" anchor="ctr">
                    <a:lnL>
                      <a:noFill/>
                    </a:lnL>
                    <a:lnR>
                      <a:noFill/>
                    </a:lnR>
                    <a:lnT>
                      <a:noFill/>
                    </a:lnT>
                    <a:lnB>
                      <a:noFill/>
                    </a:lnB>
                    <a:noFill/>
                  </a:tcPr>
                </a:tc>
                <a:extLst>
                  <a:ext uri="{0D108BD9-81ED-4DB2-BD59-A6C34878D82A}">
                    <a16:rowId xmlns:a16="http://schemas.microsoft.com/office/drawing/2014/main" val="279861580"/>
                  </a:ext>
                </a:extLst>
              </a:tr>
            </a:tbl>
          </a:graphicData>
        </a:graphic>
      </p:graphicFrame>
    </p:spTree>
    <p:extLst>
      <p:ext uri="{BB962C8B-B14F-4D97-AF65-F5344CB8AC3E}">
        <p14:creationId xmlns:p14="http://schemas.microsoft.com/office/powerpoint/2010/main" val="1520919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0394C9-DE28-8F30-A767-732BEED006DC}"/>
            </a:ext>
          </a:extLst>
        </p:cNvPr>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05D81117-DACB-3279-73DD-E6F50E71F326}"/>
              </a:ext>
            </a:extLst>
          </p:cNvPr>
          <p:cNvGraphicFramePr/>
          <p:nvPr/>
        </p:nvGraphicFramePr>
        <p:xfrm>
          <a:off x="4557159" y="692658"/>
          <a:ext cx="5353050" cy="6057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TRUCTURAL DRIVERS…">
            <a:extLst>
              <a:ext uri="{FF2B5EF4-FFF2-40B4-BE49-F238E27FC236}">
                <a16:creationId xmlns:a16="http://schemas.microsoft.com/office/drawing/2014/main" id="{1D1D68B6-E0F4-0C4F-F5AA-D3F67D968285}"/>
              </a:ext>
            </a:extLst>
          </p:cNvPr>
          <p:cNvSpPr txBox="1">
            <a:spLocks/>
          </p:cNvSpPr>
          <p:nvPr/>
        </p:nvSpPr>
        <p:spPr>
          <a:xfrm>
            <a:off x="10249950" y="1801368"/>
            <a:ext cx="1701258" cy="3670935"/>
          </a:xfrm>
          <a:prstGeom prst="rect">
            <a:avLst/>
          </a:prstGeom>
          <a:solidFill>
            <a:schemeClr val="tx2"/>
          </a:solidFill>
          <a:ln>
            <a:solidFill>
              <a:schemeClr val="bg1"/>
            </a:solidFill>
          </a:ln>
          <a:extLst>
            <a:ext uri="{C572A759-6A51-4108-AA02-DFA0A04FC94B}">
              <ma14:wrappingTextBoxFlag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el="http://schemas.microsoft.com/office/2019/extlst"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du="http://schemas.microsoft.com/office/word/2023/wordml/word16du" xmlns:w16sdtdh="http://schemas.microsoft.com/office/word/2020/wordml/sdtdatahash" xmlns:w16sdtfl="http://schemas.microsoft.com/office/word/2024/wordml/sdtformatlock"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rto="http://schemas.microsoft.com/office/word/2006/arto" xmlns:o="urn:schemas-microsoft-com:office:office" xmlns:v="urn:schemas-microsoft-com:vml" xmlns:w10="urn:schemas-microsoft-com:office:word" xmlns:w="http://schemas.openxmlformats.org/wordprocessingml/2006/main" xmlns:ma14="http://schemas.microsoft.com/office/mac/drawingml/2011/main" xmlns:a14="http://schemas.microsoft.com/office/drawing/2010/main" xmlns:asvg="http://schemas.microsoft.com/office/drawing/2016/SVG/main" xmlns:a16="http://schemas.microsoft.com/office/drawing/2014/main" xmlns:dgm="http://schemas.openxmlformats.org/drawingml/2006/diagram" xmlns:pic="http://schemas.openxmlformats.org/drawingml/2006/picture" xmlns:lc="http://schemas.openxmlformats.org/drawingml/2006/lockedCanvas" val="1"/>
            </a:ext>
          </a:extLst>
        </p:spPr>
        <p:style>
          <a:lnRef idx="1">
            <a:schemeClr val="accent1"/>
          </a:lnRef>
          <a:fillRef idx="3">
            <a:schemeClr val="accent1"/>
          </a:fillRef>
          <a:effectRef idx="2">
            <a:schemeClr val="accent1"/>
          </a:effectRef>
          <a:fontRef idx="minor">
            <a:schemeClr val="lt1"/>
          </a:fontRef>
        </p:style>
        <p:txBody>
          <a:bodyPr wrap="square" lIns="72000" tIns="34289" rIns="72000" bIns="34289" anchor="ctr" anchorCtr="0">
            <a:noAutofit/>
          </a:bodyPr>
          <a:lstStyle/>
          <a:p>
            <a:pPr algn="ctr" fontAlgn="base">
              <a:lnSpc>
                <a:spcPts val="1400"/>
              </a:lnSpc>
              <a:spcBef>
                <a:spcPts val="600"/>
              </a:spcBef>
              <a:spcAft>
                <a:spcPts val="600"/>
              </a:spcAft>
            </a:pPr>
            <a:r>
              <a:rPr lang="en-US" sz="1200" b="1" kern="1200">
                <a:solidFill>
                  <a:srgbClr val="FFFFFF"/>
                </a:solidFill>
                <a:effectLst/>
                <a:ea typeface="Century Gothic" panose="020B0502020202020204" pitchFamily="34" charset="0"/>
                <a:cs typeface="Arial" panose="020B0604020202020204" pitchFamily="34" charset="0"/>
              </a:rPr>
              <a:t>By 2030, reduce new HIV infections by 90% from 2010 </a:t>
            </a:r>
            <a:br>
              <a:rPr lang="en-US" sz="1200" b="1" kern="1200">
                <a:solidFill>
                  <a:srgbClr val="FFFFFF"/>
                </a:solidFill>
                <a:effectLst/>
                <a:ea typeface="Century Gothic" panose="020B0502020202020204" pitchFamily="34" charset="0"/>
                <a:cs typeface="Arial" panose="020B0604020202020204" pitchFamily="34" charset="0"/>
              </a:rPr>
            </a:br>
            <a:r>
              <a:rPr lang="en-US" sz="1200" b="1" kern="1200">
                <a:solidFill>
                  <a:srgbClr val="FFFFFF"/>
                </a:solidFill>
                <a:effectLst/>
                <a:ea typeface="Century Gothic" panose="020B0502020202020204" pitchFamily="34" charset="0"/>
                <a:cs typeface="Arial" panose="020B0604020202020204" pitchFamily="34" charset="0"/>
              </a:rPr>
              <a:t>and continued 5% decline per year after 2030</a:t>
            </a:r>
            <a:endParaRPr lang="en-CH" sz="1400" kern="100">
              <a:effectLst/>
              <a:ea typeface="Arial" panose="020B0604020202020204" pitchFamily="34" charset="0"/>
              <a:cs typeface="Arial" panose="020B0604020202020204" pitchFamily="34" charset="0"/>
            </a:endParaRPr>
          </a:p>
          <a:p>
            <a:pPr algn="ctr" fontAlgn="base">
              <a:lnSpc>
                <a:spcPts val="1400"/>
              </a:lnSpc>
              <a:spcBef>
                <a:spcPts val="600"/>
              </a:spcBef>
              <a:spcAft>
                <a:spcPts val="600"/>
              </a:spcAft>
            </a:pPr>
            <a:r>
              <a:rPr lang="en-US" sz="1200" b="1" kern="1200">
                <a:solidFill>
                  <a:srgbClr val="FFFFFF"/>
                </a:solidFill>
                <a:effectLst/>
                <a:ea typeface="Century Gothic" panose="020B0502020202020204" pitchFamily="34" charset="0"/>
                <a:cs typeface="Arial" panose="020B0604020202020204" pitchFamily="34" charset="0"/>
              </a:rPr>
              <a:t> </a:t>
            </a:r>
            <a:endParaRPr lang="en-CH" sz="1400" kern="100">
              <a:effectLst/>
              <a:ea typeface="Arial" panose="020B0604020202020204" pitchFamily="34" charset="0"/>
              <a:cs typeface="Arial" panose="020B0604020202020204" pitchFamily="34" charset="0"/>
            </a:endParaRPr>
          </a:p>
          <a:p>
            <a:pPr algn="ctr">
              <a:lnSpc>
                <a:spcPts val="1400"/>
              </a:lnSpc>
              <a:spcBef>
                <a:spcPts val="600"/>
              </a:spcBef>
              <a:spcAft>
                <a:spcPts val="600"/>
              </a:spcAft>
            </a:pPr>
            <a:r>
              <a:rPr lang="en-US" sz="1200" b="1" kern="1200">
                <a:solidFill>
                  <a:srgbClr val="FFFFFF"/>
                </a:solidFill>
                <a:effectLst/>
                <a:ea typeface="Century Gothic" panose="020B0502020202020204" pitchFamily="34" charset="0"/>
                <a:cs typeface="Arial" panose="020B0604020202020204" pitchFamily="34" charset="0"/>
              </a:rPr>
              <a:t>Reduce AIDS-related deaths by 90% from 2010</a:t>
            </a:r>
            <a:endParaRPr lang="en-CH" sz="1400" kern="100">
              <a:effectLst/>
              <a:ea typeface="Arial" panose="020B0604020202020204" pitchFamily="34" charset="0"/>
              <a:cs typeface="Arial" panose="020B0604020202020204" pitchFamily="34" charset="0"/>
            </a:endParaRPr>
          </a:p>
          <a:p>
            <a:pPr algn="ctr">
              <a:lnSpc>
                <a:spcPts val="1400"/>
              </a:lnSpc>
              <a:spcBef>
                <a:spcPts val="600"/>
              </a:spcBef>
              <a:spcAft>
                <a:spcPts val="600"/>
              </a:spcAft>
            </a:pPr>
            <a:r>
              <a:rPr lang="en-US" sz="1200" b="1" kern="1200">
                <a:solidFill>
                  <a:srgbClr val="FFFFFF"/>
                </a:solidFill>
                <a:effectLst/>
                <a:ea typeface="Century Gothic" panose="020B0502020202020204" pitchFamily="34" charset="0"/>
                <a:cs typeface="Arial" panose="020B0604020202020204" pitchFamily="34" charset="0"/>
              </a:rPr>
              <a:t> </a:t>
            </a:r>
            <a:endParaRPr lang="en-CH" sz="1400" kern="100">
              <a:effectLst/>
              <a:ea typeface="Arial" panose="020B0604020202020204" pitchFamily="34" charset="0"/>
              <a:cs typeface="Arial" panose="020B0604020202020204" pitchFamily="34" charset="0"/>
            </a:endParaRPr>
          </a:p>
          <a:p>
            <a:pPr algn="ctr">
              <a:lnSpc>
                <a:spcPts val="1400"/>
              </a:lnSpc>
              <a:spcBef>
                <a:spcPts val="600"/>
              </a:spcBef>
              <a:spcAft>
                <a:spcPts val="600"/>
              </a:spcAft>
            </a:pPr>
            <a:r>
              <a:rPr lang="en-US" sz="1200" b="1" kern="1200">
                <a:solidFill>
                  <a:srgbClr val="FFFFFF"/>
                </a:solidFill>
                <a:effectLst/>
                <a:ea typeface="Century Gothic" panose="020B0502020202020204" pitchFamily="34" charset="0"/>
                <a:cs typeface="Arial" panose="020B0604020202020204" pitchFamily="34" charset="0"/>
              </a:rPr>
              <a:t>Ensure the sustainability of HIV response after 2030</a:t>
            </a:r>
            <a:endParaRPr lang="en-CH" sz="1400" kern="100">
              <a:effectLst/>
              <a:ea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FE99A741-6712-D18D-D3B5-85D599692742}"/>
              </a:ext>
            </a:extLst>
          </p:cNvPr>
          <p:cNvSpPr txBox="1"/>
          <p:nvPr/>
        </p:nvSpPr>
        <p:spPr>
          <a:xfrm>
            <a:off x="419970" y="225731"/>
            <a:ext cx="3723642" cy="2369880"/>
          </a:xfrm>
          <a:prstGeom prst="rect">
            <a:avLst/>
          </a:prstGeom>
          <a:noFill/>
        </p:spPr>
        <p:txBody>
          <a:bodyPr wrap="square" lIns="91440" tIns="45720" rIns="91440" bIns="45720" rtlCol="0" anchor="t">
            <a:spAutoFit/>
          </a:bodyPr>
          <a:lstStyle/>
          <a:p>
            <a:pPr>
              <a:spcBef>
                <a:spcPts val="600"/>
              </a:spcBef>
              <a:spcAft>
                <a:spcPts val="600"/>
              </a:spcAft>
            </a:pPr>
            <a:r>
              <a:rPr lang="en-US" sz="2400" dirty="0">
                <a:solidFill>
                  <a:srgbClr val="C00000"/>
                </a:solidFill>
              </a:rPr>
              <a:t>16 topline targets to reach by 2030</a:t>
            </a:r>
          </a:p>
          <a:p>
            <a:pPr>
              <a:spcBef>
                <a:spcPts val="600"/>
              </a:spcBef>
              <a:spcAft>
                <a:spcPts val="600"/>
              </a:spcAft>
            </a:pPr>
            <a:r>
              <a:rPr lang="en-US" sz="1600" dirty="0">
                <a:solidFill>
                  <a:srgbClr val="C00000"/>
                </a:solidFill>
              </a:rPr>
              <a:t>A further 50 second tier targets indicate what is needed to achieve the topline targets.</a:t>
            </a:r>
          </a:p>
          <a:p>
            <a:pPr>
              <a:spcBef>
                <a:spcPts val="600"/>
              </a:spcBef>
              <a:spcAft>
                <a:spcPts val="600"/>
              </a:spcAft>
            </a:pPr>
            <a:r>
              <a:rPr lang="en-US" sz="1600" i="1" dirty="0">
                <a:solidFill>
                  <a:srgbClr val="C00000"/>
                </a:solidFill>
              </a:rPr>
              <a:t>See summary report of the Global Task Team on UNAIDS website.</a:t>
            </a:r>
            <a:endParaRPr lang="en-CH" sz="1600" i="1" dirty="0">
              <a:solidFill>
                <a:srgbClr val="C00000"/>
              </a:solidFill>
            </a:endParaRPr>
          </a:p>
        </p:txBody>
      </p:sp>
      <p:pic>
        <p:nvPicPr>
          <p:cNvPr id="10" name="Picture 2" descr="Home">
            <a:extLst>
              <a:ext uri="{FF2B5EF4-FFF2-40B4-BE49-F238E27FC236}">
                <a16:creationId xmlns:a16="http://schemas.microsoft.com/office/drawing/2014/main" id="{29950666-4893-A89B-576B-E8526061516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896989" y="245698"/>
            <a:ext cx="3054220" cy="446959"/>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FB202C13-9BD7-73DD-A84C-1D159C39757C}"/>
              </a:ext>
            </a:extLst>
          </p:cNvPr>
          <p:cNvSpPr txBox="1"/>
          <p:nvPr/>
        </p:nvSpPr>
        <p:spPr>
          <a:xfrm>
            <a:off x="237744" y="6216771"/>
            <a:ext cx="3355848" cy="415498"/>
          </a:xfrm>
          <a:prstGeom prst="rect">
            <a:avLst/>
          </a:prstGeom>
          <a:noFill/>
        </p:spPr>
        <p:txBody>
          <a:bodyPr wrap="square" lIns="91440" tIns="45720" rIns="91440" bIns="45720" rtlCol="0" anchor="t">
            <a:spAutoFit/>
          </a:bodyPr>
          <a:lstStyle/>
          <a:p>
            <a:r>
              <a:rPr lang="en-US" sz="1050" b="1" u="sng"/>
              <a:t>Source</a:t>
            </a:r>
            <a:r>
              <a:rPr lang="en-US" sz="1050"/>
              <a:t>: Recommendations  of the Global Task Team for Setting 2030 HIV Targets, 2025, UNAIDS</a:t>
            </a:r>
            <a:endParaRPr lang="en-CH" sz="1050"/>
          </a:p>
        </p:txBody>
      </p:sp>
    </p:spTree>
    <p:extLst>
      <p:ext uri="{BB962C8B-B14F-4D97-AF65-F5344CB8AC3E}">
        <p14:creationId xmlns:p14="http://schemas.microsoft.com/office/powerpoint/2010/main" val="2531328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BBC334-3D6B-C1DD-4622-159CAA919745}"/>
            </a:ext>
          </a:extLst>
        </p:cNvPr>
        <p:cNvGrpSpPr/>
        <p:nvPr/>
      </p:nvGrpSpPr>
      <p:grpSpPr>
        <a:xfrm>
          <a:off x="0" y="0"/>
          <a:ext cx="0" cy="0"/>
          <a:chOff x="0" y="0"/>
          <a:chExt cx="0" cy="0"/>
        </a:xfrm>
      </p:grpSpPr>
      <p:sp>
        <p:nvSpPr>
          <p:cNvPr id="23" name="TextBox 22">
            <a:extLst>
              <a:ext uri="{FF2B5EF4-FFF2-40B4-BE49-F238E27FC236}">
                <a16:creationId xmlns:a16="http://schemas.microsoft.com/office/drawing/2014/main" id="{21D1B49C-FF12-1B03-1449-C0108C65FC58}"/>
              </a:ext>
            </a:extLst>
          </p:cNvPr>
          <p:cNvSpPr txBox="1"/>
          <p:nvPr/>
        </p:nvSpPr>
        <p:spPr>
          <a:xfrm>
            <a:off x="7187633" y="2239845"/>
            <a:ext cx="3060198" cy="400110"/>
          </a:xfrm>
          <a:prstGeom prst="rect">
            <a:avLst/>
          </a:prstGeom>
          <a:solidFill>
            <a:schemeClr val="bg1"/>
          </a:solid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1ADD8"/>
                </a:solidFill>
                <a:effectLst/>
                <a:uLnTx/>
                <a:uFillTx/>
                <a:latin typeface="Aptos" panose="02110004020202020204"/>
                <a:ea typeface="ＭＳ Ｐゴシック" panose="020B0600070205080204" pitchFamily="34" charset="-128"/>
                <a:cs typeface="+mn-cs"/>
              </a:rPr>
              <a:t>90% of all people living with HIV have suppressed viral loads</a:t>
            </a:r>
          </a:p>
        </p:txBody>
      </p:sp>
      <p:sp>
        <p:nvSpPr>
          <p:cNvPr id="142" name="TextBox 141">
            <a:extLst>
              <a:ext uri="{FF2B5EF4-FFF2-40B4-BE49-F238E27FC236}">
                <a16:creationId xmlns:a16="http://schemas.microsoft.com/office/drawing/2014/main" id="{38F096BB-CAAB-438A-C8B2-4E23DC3B0D6D}"/>
              </a:ext>
            </a:extLst>
          </p:cNvPr>
          <p:cNvSpPr txBox="1"/>
          <p:nvPr/>
        </p:nvSpPr>
        <p:spPr>
          <a:xfrm>
            <a:off x="257708" y="48991"/>
            <a:ext cx="557978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C00000"/>
                </a:solidFill>
                <a:effectLst/>
                <a:uLnTx/>
                <a:uFillTx/>
                <a:latin typeface="Arial Nova" panose="020B0504020202020204" pitchFamily="34" charset="0"/>
                <a:ea typeface="ＭＳ Ｐゴシック" panose="020B0600070205080204" pitchFamily="34" charset="-128"/>
                <a:cs typeface="+mn-cs"/>
              </a:rPr>
              <a:t>HIV targets to achieve the 2030 goals</a:t>
            </a:r>
            <a:endParaRPr kumimoji="0" lang="en-US" sz="1400" b="0" i="0" u="none" strike="noStrike" kern="1200" cap="none" spc="0" normalizeH="0" baseline="0" noProof="0" dirty="0">
              <a:ln>
                <a:noFill/>
              </a:ln>
              <a:solidFill>
                <a:srgbClr val="C00000"/>
              </a:solidFill>
              <a:effectLst/>
              <a:highlight>
                <a:srgbClr val="FFFF00"/>
              </a:highlight>
              <a:uLnTx/>
              <a:uFillTx/>
              <a:latin typeface="Arial Nova" panose="020B0504020202020204" pitchFamily="34" charset="0"/>
              <a:ea typeface="ＭＳ Ｐゴシック" panose="020B0600070205080204" pitchFamily="34" charset="-128"/>
              <a:cs typeface="+mn-cs"/>
            </a:endParaRPr>
          </a:p>
        </p:txBody>
      </p:sp>
      <p:sp>
        <p:nvSpPr>
          <p:cNvPr id="54" name="TextBox 53">
            <a:extLst>
              <a:ext uri="{FF2B5EF4-FFF2-40B4-BE49-F238E27FC236}">
                <a16:creationId xmlns:a16="http://schemas.microsoft.com/office/drawing/2014/main" id="{20C4990E-E855-5488-2B79-B47E4C3CD0C5}"/>
              </a:ext>
            </a:extLst>
          </p:cNvPr>
          <p:cNvSpPr txBox="1">
            <a:spLocks/>
          </p:cNvSpPr>
          <p:nvPr/>
        </p:nvSpPr>
        <p:spPr>
          <a:xfrm>
            <a:off x="4002354" y="2485679"/>
            <a:ext cx="3838329" cy="523220"/>
          </a:xfrm>
          <a:prstGeom prst="rect">
            <a:avLst/>
          </a:prstGeom>
          <a:noFill/>
          <a:ln w="28575">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E01A85"/>
                </a:solidFill>
                <a:effectLst/>
                <a:uLnTx/>
                <a:uFillTx/>
                <a:latin typeface="Century Gothic" panose="020B0502020202020204" pitchFamily="34" charset="0"/>
                <a:ea typeface="ＭＳ Ｐゴシック" panose="020B0600070205080204" pitchFamily="34" charset="-128"/>
                <a:cs typeface="+mn-cs"/>
              </a:rPr>
              <a:t>Lifting barriers of stigma and gender inequalities and ensuring human rights…</a:t>
            </a:r>
          </a:p>
        </p:txBody>
      </p:sp>
      <p:sp>
        <p:nvSpPr>
          <p:cNvPr id="119" name="STRUCTURAL DRIVERS…">
            <a:extLst>
              <a:ext uri="{FF2B5EF4-FFF2-40B4-BE49-F238E27FC236}">
                <a16:creationId xmlns:a16="http://schemas.microsoft.com/office/drawing/2014/main" id="{191D3E68-797C-2EBC-1955-801FC3FA2D11}"/>
              </a:ext>
            </a:extLst>
          </p:cNvPr>
          <p:cNvSpPr txBox="1">
            <a:spLocks/>
          </p:cNvSpPr>
          <p:nvPr/>
        </p:nvSpPr>
        <p:spPr>
          <a:xfrm>
            <a:off x="10479041" y="1989419"/>
            <a:ext cx="1595720" cy="3054680"/>
          </a:xfrm>
          <a:prstGeom prst="rect">
            <a:avLst/>
          </a:prstGeom>
          <a:solidFill>
            <a:schemeClr val="tx2"/>
          </a:solidFill>
          <a:ln>
            <a:noFill/>
          </a:ln>
          <a:extLst>
            <a:ext uri="{C572A759-6A51-4108-AA02-DFA0A04FC94B}">
              <ma14:wrappingTextBoxFlag xmlns="" xmlns:ma14="http://schemas.microsoft.com/office/mac/drawingml/2011/main" xmlns:a14="http://schemas.microsoft.com/office/drawing/2010/main" xmlns:m="http://schemas.openxmlformats.org/officeDocument/2006/math" val="1"/>
            </a:ext>
          </a:extLst>
        </p:spPr>
        <p:style>
          <a:lnRef idx="1">
            <a:schemeClr val="accent1"/>
          </a:lnRef>
          <a:fillRef idx="3">
            <a:schemeClr val="accent1"/>
          </a:fillRef>
          <a:effectRef idx="2">
            <a:schemeClr val="accent1"/>
          </a:effectRef>
          <a:fontRef idx="minor">
            <a:schemeClr val="lt1"/>
          </a:fontRef>
        </p:style>
        <p:txBody>
          <a:bodyPr wrap="square" lIns="34289" tIns="34289" rIns="34289" bIns="34289"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r>
              <a:rPr kumimoji="0" lang="en-US" sz="1200" b="1" i="0" u="none" strike="noStrike" kern="1200" cap="none" spc="0" normalizeH="0" baseline="0" noProof="0">
                <a:ln>
                  <a:noFill/>
                </a:ln>
                <a:solidFill>
                  <a:prstClr val="white"/>
                </a:solidFill>
                <a:effectLst/>
                <a:uLnTx/>
                <a:uFillTx/>
                <a:latin typeface="Century Gothic"/>
                <a:sym typeface="Century Gothic"/>
              </a:rPr>
              <a:t>By 2030, </a:t>
            </a:r>
          </a:p>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r>
              <a:rPr kumimoji="0" lang="en-US" sz="1200" b="1" i="0" u="none" strike="noStrike" kern="1200" cap="none" spc="0" normalizeH="0" baseline="0" noProof="0">
                <a:ln>
                  <a:noFill/>
                </a:ln>
                <a:solidFill>
                  <a:prstClr val="white"/>
                </a:solidFill>
                <a:effectLst/>
                <a:uLnTx/>
                <a:uFillTx/>
                <a:latin typeface="Century Gothic"/>
                <a:sym typeface="Century Gothic"/>
              </a:rPr>
              <a:t>reduce new HIV infections by </a:t>
            </a:r>
          </a:p>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r>
              <a:rPr kumimoji="0" lang="en-US" sz="1200" b="1" i="0" u="none" strike="noStrike" kern="1200" cap="none" spc="0" normalizeH="0" baseline="0" noProof="0">
                <a:ln>
                  <a:noFill/>
                </a:ln>
                <a:solidFill>
                  <a:prstClr val="white"/>
                </a:solidFill>
                <a:effectLst/>
                <a:uLnTx/>
                <a:uFillTx/>
                <a:latin typeface="Century Gothic"/>
                <a:sym typeface="Century Gothic"/>
              </a:rPr>
              <a:t>90% from 2010 </a:t>
            </a:r>
          </a:p>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endParaRPr kumimoji="0" lang="en-US" sz="200" b="1" i="0" u="none" strike="noStrike" kern="1200" cap="none" spc="0" normalizeH="0" baseline="0" noProof="0">
              <a:ln>
                <a:noFill/>
              </a:ln>
              <a:solidFill>
                <a:prstClr val="white"/>
              </a:solidFill>
              <a:effectLst/>
              <a:uLnTx/>
              <a:uFillTx/>
              <a:latin typeface="Century Gothic"/>
              <a:sym typeface="Century Gothic"/>
            </a:endParaRPr>
          </a:p>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r>
              <a:rPr kumimoji="0" lang="en-US" sz="1200" b="1" i="0" u="none" strike="noStrike" kern="1200" cap="none" spc="0" normalizeH="0" baseline="0" noProof="0">
                <a:ln>
                  <a:noFill/>
                </a:ln>
                <a:solidFill>
                  <a:prstClr val="white"/>
                </a:solidFill>
                <a:effectLst/>
                <a:uLnTx/>
                <a:uFillTx/>
                <a:latin typeface="Century Gothic"/>
                <a:sym typeface="Century Gothic"/>
              </a:rPr>
              <a:t>and incremental 5% decline per year after 2030</a:t>
            </a:r>
          </a:p>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endParaRPr kumimoji="0" lang="en-US" sz="1200" b="1" i="0" u="none" strike="noStrike" kern="1200" cap="none" spc="0" normalizeH="0" baseline="0" noProof="0">
              <a:ln>
                <a:noFill/>
              </a:ln>
              <a:solidFill>
                <a:prstClr val="white"/>
              </a:solidFill>
              <a:effectLst/>
              <a:uLnTx/>
              <a:uFillTx/>
              <a:latin typeface="Century Gothic"/>
              <a:sym typeface="Century Gothic"/>
            </a:endParaRPr>
          </a:p>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r>
              <a:rPr kumimoji="0" lang="en-US" sz="1200" b="1" i="0" u="none" strike="noStrike" kern="1200" cap="none" spc="0" normalizeH="0" baseline="0" noProof="0">
                <a:ln>
                  <a:noFill/>
                </a:ln>
                <a:solidFill>
                  <a:prstClr val="white"/>
                </a:solidFill>
                <a:effectLst/>
                <a:uLnTx/>
                <a:uFillTx/>
                <a:latin typeface="Century Gothic"/>
                <a:sym typeface="Century Gothic"/>
              </a:rPr>
              <a:t>Reduce AIDS-related deaths by 90% from 2010</a:t>
            </a:r>
          </a:p>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endParaRPr kumimoji="0" lang="en-US" sz="1200" b="1" i="0" u="none" strike="noStrike" kern="1200" cap="none" spc="0" normalizeH="0" baseline="0" noProof="0">
              <a:ln>
                <a:noFill/>
              </a:ln>
              <a:solidFill>
                <a:prstClr val="white"/>
              </a:solidFill>
              <a:effectLst/>
              <a:uLnTx/>
              <a:uFillTx/>
              <a:latin typeface="Century Gothic"/>
              <a:sym typeface="Century Gothic"/>
            </a:endParaRPr>
          </a:p>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endParaRPr kumimoji="0" lang="en-US" sz="1200" b="1" i="0" u="none" strike="noStrike" kern="1200" cap="none" spc="0" normalizeH="0" baseline="0" noProof="0">
              <a:ln>
                <a:noFill/>
              </a:ln>
              <a:solidFill>
                <a:prstClr val="white"/>
              </a:solidFill>
              <a:effectLst/>
              <a:uLnTx/>
              <a:uFillTx/>
              <a:latin typeface="Century Gothic"/>
              <a:sym typeface="Century Gothic"/>
            </a:endParaRPr>
          </a:p>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endParaRPr kumimoji="0" lang="en-US" sz="1200" b="1" i="0" u="none" strike="noStrike" kern="1200" cap="none" spc="0" normalizeH="0" baseline="0" noProof="0">
              <a:ln>
                <a:noFill/>
              </a:ln>
              <a:solidFill>
                <a:prstClr val="white"/>
              </a:solidFill>
              <a:effectLst/>
              <a:uLnTx/>
              <a:uFillTx/>
              <a:latin typeface="Century Gothic"/>
              <a:sym typeface="Century Gothic"/>
            </a:endParaRPr>
          </a:p>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r>
              <a:rPr kumimoji="0" lang="en-US" sz="1200" b="1" i="0" u="none" strike="noStrike" kern="1200" cap="none" spc="0" normalizeH="0" baseline="0" noProof="0">
                <a:ln>
                  <a:noFill/>
                </a:ln>
                <a:solidFill>
                  <a:prstClr val="white"/>
                </a:solidFill>
                <a:effectLst/>
                <a:uLnTx/>
                <a:uFillTx/>
                <a:latin typeface="Century Gothic"/>
                <a:sym typeface="Century Gothic"/>
              </a:rPr>
              <a:t>Sustainability of HIV response after 2030</a:t>
            </a:r>
            <a:endParaRPr kumimoji="0" lang="en-US" sz="1800" b="1" i="0" u="none" strike="noStrike" kern="1200" cap="none" spc="0" normalizeH="0" baseline="0" noProof="0">
              <a:ln>
                <a:noFill/>
              </a:ln>
              <a:solidFill>
                <a:prstClr val="white"/>
              </a:solidFill>
              <a:effectLst/>
              <a:uLnTx/>
              <a:uFillTx/>
              <a:latin typeface="Century Gothic"/>
              <a:sym typeface="Century Gothic"/>
            </a:endParaRPr>
          </a:p>
        </p:txBody>
      </p:sp>
      <p:sp>
        <p:nvSpPr>
          <p:cNvPr id="43" name="STRUCTURAL DRIVERS…">
            <a:extLst>
              <a:ext uri="{FF2B5EF4-FFF2-40B4-BE49-F238E27FC236}">
                <a16:creationId xmlns:a16="http://schemas.microsoft.com/office/drawing/2014/main" id="{262EE99A-9C6A-8B50-0A1F-979391D094B9}"/>
              </a:ext>
            </a:extLst>
          </p:cNvPr>
          <p:cNvSpPr txBox="1">
            <a:spLocks/>
          </p:cNvSpPr>
          <p:nvPr/>
        </p:nvSpPr>
        <p:spPr>
          <a:xfrm>
            <a:off x="214887" y="772421"/>
            <a:ext cx="3034864" cy="284691"/>
          </a:xfrm>
          <a:prstGeom prst="rect">
            <a:avLst/>
          </a:prstGeom>
          <a:ln w="28575">
            <a:noFill/>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34289" tIns="34289" rIns="34289" bIns="34289">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700">
                <a:solidFill>
                  <a:srgbClr val="242E7C"/>
                </a:solidFill>
                <a:latin typeface="Century Gothic"/>
                <a:ea typeface="Century Gothic"/>
                <a:cs typeface="Century Gothic"/>
                <a:sym typeface="Century Gothic"/>
              </a:defRPr>
            </a:pPr>
            <a:r>
              <a:rPr kumimoji="0" lang="en-US" sz="1150" b="1" i="0" u="none" strike="noStrike" kern="1200" cap="none" spc="0" normalizeH="0" baseline="0" noProof="0">
                <a:ln>
                  <a:noFill/>
                </a:ln>
                <a:solidFill>
                  <a:srgbClr val="067EBA"/>
                </a:solidFill>
                <a:effectLst/>
                <a:uLnTx/>
                <a:uFillTx/>
                <a:latin typeface="Century Gothic"/>
                <a:sym typeface="Century Gothic"/>
              </a:rPr>
              <a:t> </a:t>
            </a:r>
            <a:r>
              <a:rPr kumimoji="0" lang="en-US" sz="1400" b="1" i="0" u="none" strike="noStrike" kern="1200" cap="none" spc="0" normalizeH="0" baseline="0" noProof="0">
                <a:ln>
                  <a:noFill/>
                </a:ln>
                <a:solidFill>
                  <a:srgbClr val="067EBA"/>
                </a:solidFill>
                <a:effectLst/>
                <a:uLnTx/>
                <a:uFillTx/>
                <a:latin typeface="Century Gothic"/>
                <a:sym typeface="Century Gothic"/>
              </a:rPr>
              <a:t>Integrating services and systems </a:t>
            </a:r>
          </a:p>
        </p:txBody>
      </p:sp>
      <p:sp>
        <p:nvSpPr>
          <p:cNvPr id="44" name="STRUCTURAL DRIVERS…">
            <a:extLst>
              <a:ext uri="{FF2B5EF4-FFF2-40B4-BE49-F238E27FC236}">
                <a16:creationId xmlns:a16="http://schemas.microsoft.com/office/drawing/2014/main" id="{5FECAB1C-644A-E44F-43DA-C6E95A4F48BC}"/>
              </a:ext>
            </a:extLst>
          </p:cNvPr>
          <p:cNvSpPr txBox="1">
            <a:spLocks/>
          </p:cNvSpPr>
          <p:nvPr/>
        </p:nvSpPr>
        <p:spPr>
          <a:xfrm>
            <a:off x="212770" y="4336582"/>
            <a:ext cx="3039098" cy="284691"/>
          </a:xfrm>
          <a:prstGeom prst="rect">
            <a:avLst/>
          </a:prstGeom>
          <a:noFill/>
          <a:ln w="28575" cap="flat">
            <a:noFill/>
            <a:miter lim="400000"/>
          </a:ln>
          <a:effectLst/>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34289" tIns="34289" rIns="34289" bIns="34289" numCol="1" anchor="t">
            <a:spAutoFit/>
          </a:bodyPr>
          <a:lstStyle>
            <a:lvl1pPr algn="ctr">
              <a:defRPr sz="1800" b="1">
                <a:solidFill>
                  <a:srgbClr val="006CA6"/>
                </a:solidFill>
                <a:latin typeface="Century Gothic"/>
                <a:ea typeface="Century Gothic"/>
                <a:cs typeface="Century Gothic"/>
                <a:sym typeface="Century Gothic"/>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46793D"/>
                </a:solidFill>
                <a:effectLst/>
                <a:uLnTx/>
                <a:uFillTx/>
                <a:latin typeface="Century Gothic"/>
                <a:sym typeface="Century Gothic"/>
              </a:rPr>
              <a:t> Resourcing the HIV response</a:t>
            </a:r>
            <a:endParaRPr kumimoji="0" lang="en-US" sz="1000" b="1" i="0" u="none" strike="noStrike" kern="1200" cap="none" spc="0" normalizeH="0" baseline="0" noProof="0">
              <a:ln>
                <a:noFill/>
              </a:ln>
              <a:solidFill>
                <a:srgbClr val="46793D"/>
              </a:solidFill>
              <a:effectLst/>
              <a:uLnTx/>
              <a:uFillTx/>
              <a:latin typeface="Century Gothic"/>
              <a:sym typeface="Century Gothic"/>
            </a:endParaRPr>
          </a:p>
        </p:txBody>
      </p:sp>
      <p:sp>
        <p:nvSpPr>
          <p:cNvPr id="38" name="STRUCTURAL DRIVERS…">
            <a:extLst>
              <a:ext uri="{FF2B5EF4-FFF2-40B4-BE49-F238E27FC236}">
                <a16:creationId xmlns:a16="http://schemas.microsoft.com/office/drawing/2014/main" id="{3A6ABCD6-8FDD-9C57-BBAD-B522B22B9FFF}"/>
              </a:ext>
            </a:extLst>
          </p:cNvPr>
          <p:cNvSpPr>
            <a:spLocks/>
          </p:cNvSpPr>
          <p:nvPr/>
        </p:nvSpPr>
        <p:spPr>
          <a:xfrm>
            <a:off x="1465542" y="4780054"/>
            <a:ext cx="2745344" cy="264045"/>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34289" tIns="34289" rIns="34289" bIns="34289" numCol="1" anchor="t">
            <a:spAutoFit/>
          </a:bodyPr>
          <a:lstStyle>
            <a:lvl1pPr algn="ctr">
              <a:defRPr sz="1800" b="1">
                <a:solidFill>
                  <a:srgbClr val="006CA6"/>
                </a:solidFill>
                <a:latin typeface="Century Gothic"/>
                <a:ea typeface="Century Gothic"/>
                <a:cs typeface="Century Gothic"/>
                <a:sym typeface="Century Gothic"/>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1266" b="1" i="0" u="none" strike="noStrike" kern="1200" cap="none" spc="0" normalizeH="0" baseline="0" noProof="0">
              <a:ln>
                <a:noFill/>
              </a:ln>
              <a:solidFill>
                <a:srgbClr val="006CA6"/>
              </a:solidFill>
              <a:effectLst/>
              <a:uLnTx/>
              <a:uFillTx/>
              <a:latin typeface="Century Gothic"/>
              <a:sym typeface="Century Gothic"/>
            </a:endParaRPr>
          </a:p>
        </p:txBody>
      </p:sp>
      <p:sp>
        <p:nvSpPr>
          <p:cNvPr id="48" name="STRUCTURAL DRIVERS…">
            <a:extLst>
              <a:ext uri="{FF2B5EF4-FFF2-40B4-BE49-F238E27FC236}">
                <a16:creationId xmlns:a16="http://schemas.microsoft.com/office/drawing/2014/main" id="{AFD37F67-BA17-31B0-94F4-19DB12BBCEBC}"/>
              </a:ext>
            </a:extLst>
          </p:cNvPr>
          <p:cNvSpPr txBox="1">
            <a:spLocks/>
          </p:cNvSpPr>
          <p:nvPr/>
        </p:nvSpPr>
        <p:spPr>
          <a:xfrm>
            <a:off x="4061773" y="4776768"/>
            <a:ext cx="5950977" cy="284691"/>
          </a:xfrm>
          <a:prstGeom prst="rect">
            <a:avLst/>
          </a:prstGeom>
          <a:ln w="28575">
            <a:noFill/>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34289" tIns="34289" rIns="34289" bIns="34289"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1">
                <a:solidFill>
                  <a:srgbClr val="BE0D0D"/>
                </a:solidFill>
                <a:latin typeface="Century Gothic"/>
                <a:ea typeface="Century Gothic"/>
                <a:cs typeface="Century Gothic"/>
                <a:sym typeface="Century Gothic"/>
              </a:defRPr>
            </a:pPr>
            <a:r>
              <a:rPr kumimoji="0" lang="en-US" sz="1400" b="1" i="0" u="none" strike="noStrike" kern="1200" cap="none" spc="0" normalizeH="0" baseline="0" noProof="0">
                <a:ln>
                  <a:noFill/>
                </a:ln>
                <a:solidFill>
                  <a:srgbClr val="01ADD8"/>
                </a:solidFill>
                <a:effectLst/>
                <a:uLnTx/>
                <a:uFillTx/>
                <a:latin typeface="Century Gothic"/>
                <a:sym typeface="Century Gothic"/>
              </a:rPr>
              <a:t>Providing treatment and care for people living with HIV</a:t>
            </a:r>
            <a:endParaRPr kumimoji="0" lang="en-GB" sz="1400" b="1" i="0" u="none" strike="noStrike" kern="1200" cap="none" spc="0" normalizeH="0" baseline="0" noProof="0">
              <a:ln>
                <a:noFill/>
              </a:ln>
              <a:solidFill>
                <a:srgbClr val="01ADD8"/>
              </a:solidFill>
              <a:effectLst/>
              <a:uLnTx/>
              <a:uFillTx/>
              <a:latin typeface="Century Gothic"/>
              <a:sym typeface="Century Gothic"/>
            </a:endParaRPr>
          </a:p>
        </p:txBody>
      </p:sp>
      <p:sp>
        <p:nvSpPr>
          <p:cNvPr id="32" name="TextBox 31">
            <a:extLst>
              <a:ext uri="{FF2B5EF4-FFF2-40B4-BE49-F238E27FC236}">
                <a16:creationId xmlns:a16="http://schemas.microsoft.com/office/drawing/2014/main" id="{58EB2282-73FE-9010-8AB1-3C140B386DA7}"/>
              </a:ext>
            </a:extLst>
          </p:cNvPr>
          <p:cNvSpPr txBox="1"/>
          <p:nvPr/>
        </p:nvSpPr>
        <p:spPr>
          <a:xfrm>
            <a:off x="4044084" y="5016674"/>
            <a:ext cx="1923055" cy="415498"/>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panose="020B0600070205080204" pitchFamily="34" charset="-128"/>
                <a:cs typeface="+mn-cs"/>
              </a:rPr>
              <a:t>95% </a:t>
            </a:r>
            <a:r>
              <a:rPr kumimoji="0" lang="en-US" sz="1000" b="0" i="0" u="none" strike="noStrike" kern="1200" cap="none" spc="0" normalizeH="0" baseline="0" noProof="0">
                <a:ln>
                  <a:noFill/>
                </a:ln>
                <a:solidFill>
                  <a:srgbClr val="01ADD8"/>
                </a:solidFill>
                <a:effectLst/>
                <a:uLnTx/>
                <a:uFillTx/>
                <a:latin typeface="Aptos" panose="02110004020202020204"/>
                <a:ea typeface="ＭＳ Ｐゴシック" panose="020B0600070205080204" pitchFamily="34" charset="-128"/>
                <a:cs typeface="+mn-cs"/>
              </a:rPr>
              <a:t>People living with HIV know their status</a:t>
            </a:r>
          </a:p>
        </p:txBody>
      </p:sp>
      <p:sp>
        <p:nvSpPr>
          <p:cNvPr id="33" name="TextBox 32">
            <a:extLst>
              <a:ext uri="{FF2B5EF4-FFF2-40B4-BE49-F238E27FC236}">
                <a16:creationId xmlns:a16="http://schemas.microsoft.com/office/drawing/2014/main" id="{035761E2-B733-6CB9-4B9A-8DB51C252D88}"/>
              </a:ext>
            </a:extLst>
          </p:cNvPr>
          <p:cNvSpPr txBox="1"/>
          <p:nvPr/>
        </p:nvSpPr>
        <p:spPr>
          <a:xfrm>
            <a:off x="4052300" y="5431746"/>
            <a:ext cx="1930833" cy="56938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panose="020B0600070205080204" pitchFamily="34" charset="-128"/>
                <a:cs typeface="+mn-cs"/>
              </a:rPr>
              <a:t>95% </a:t>
            </a:r>
            <a:r>
              <a:rPr kumimoji="0" lang="en-US" sz="1000" b="0" i="0" u="none" strike="noStrike" kern="1200" cap="none" spc="0" normalizeH="0" baseline="0" noProof="0">
                <a:ln>
                  <a:noFill/>
                </a:ln>
                <a:solidFill>
                  <a:srgbClr val="01ADD8"/>
                </a:solidFill>
                <a:effectLst/>
                <a:uLnTx/>
                <a:uFillTx/>
                <a:latin typeface="Aptos" panose="02110004020202020204"/>
                <a:ea typeface="ＭＳ Ｐゴシック" panose="020B0600070205080204" pitchFamily="34" charset="-128"/>
                <a:cs typeface="+mn-cs"/>
              </a:rPr>
              <a:t>People living with HIV who know their status receive treatment</a:t>
            </a:r>
            <a:endParaRPr kumimoji="0" lang="en-US" sz="1000" b="0" i="0" u="none" strike="sngStrike" kern="1200" cap="none" spc="0" normalizeH="0" baseline="0" noProof="0">
              <a:ln>
                <a:noFill/>
              </a:ln>
              <a:solidFill>
                <a:srgbClr val="01ADD8"/>
              </a:solidFill>
              <a:effectLst/>
              <a:highlight>
                <a:srgbClr val="FFFF00"/>
              </a:highlight>
              <a:uLnTx/>
              <a:uFillTx/>
              <a:latin typeface="Aptos" panose="02110004020202020204"/>
              <a:ea typeface="ＭＳ Ｐゴシック" panose="020B0600070205080204" pitchFamily="34" charset="-128"/>
              <a:cs typeface="+mn-cs"/>
            </a:endParaRPr>
          </a:p>
        </p:txBody>
      </p:sp>
      <p:sp>
        <p:nvSpPr>
          <p:cNvPr id="34" name="TextBox 33">
            <a:extLst>
              <a:ext uri="{FF2B5EF4-FFF2-40B4-BE49-F238E27FC236}">
                <a16:creationId xmlns:a16="http://schemas.microsoft.com/office/drawing/2014/main" id="{08EC575B-02B3-B1A3-85CF-9E2033945C12}"/>
              </a:ext>
            </a:extLst>
          </p:cNvPr>
          <p:cNvSpPr txBox="1"/>
          <p:nvPr/>
        </p:nvSpPr>
        <p:spPr>
          <a:xfrm>
            <a:off x="4061774" y="6008460"/>
            <a:ext cx="1930833" cy="56938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panose="020B0600070205080204" pitchFamily="34" charset="-128"/>
                <a:cs typeface="+mn-cs"/>
              </a:rPr>
              <a:t>95% </a:t>
            </a:r>
            <a:r>
              <a:rPr kumimoji="0" lang="en-US" sz="1000" b="0" i="0" u="none" strike="noStrike" kern="1200" cap="none" spc="0" normalizeH="0" baseline="0" noProof="0">
                <a:ln>
                  <a:noFill/>
                </a:ln>
                <a:solidFill>
                  <a:srgbClr val="01ADD8"/>
                </a:solidFill>
                <a:effectLst/>
                <a:uLnTx/>
                <a:uFillTx/>
                <a:latin typeface="Aptos" panose="02110004020202020204"/>
                <a:ea typeface="ＭＳ Ｐゴシック" panose="020B0600070205080204" pitchFamily="34" charset="-128"/>
                <a:cs typeface="+mn-cs"/>
              </a:rPr>
              <a:t>People living with HIV who are on treatment have suppressed viral loads</a:t>
            </a:r>
            <a:endParaRPr kumimoji="0" lang="en-US" sz="1000" b="0" i="0" u="none" strike="sngStrike" kern="1200" cap="none" spc="0" normalizeH="0" baseline="0" noProof="0">
              <a:ln>
                <a:noFill/>
              </a:ln>
              <a:solidFill>
                <a:srgbClr val="01ADD8"/>
              </a:solidFill>
              <a:effectLst/>
              <a:highlight>
                <a:srgbClr val="FFFF00"/>
              </a:highlight>
              <a:uLnTx/>
              <a:uFillTx/>
              <a:latin typeface="Aptos" panose="02110004020202020204"/>
              <a:ea typeface="ＭＳ Ｐゴシック" panose="020B0600070205080204" pitchFamily="34" charset="-128"/>
              <a:cs typeface="+mn-cs"/>
            </a:endParaRPr>
          </a:p>
        </p:txBody>
      </p:sp>
      <p:sp>
        <p:nvSpPr>
          <p:cNvPr id="36" name="TextBox 35">
            <a:extLst>
              <a:ext uri="{FF2B5EF4-FFF2-40B4-BE49-F238E27FC236}">
                <a16:creationId xmlns:a16="http://schemas.microsoft.com/office/drawing/2014/main" id="{FB499A6F-3869-9D02-B2F8-EAFDB0199F57}"/>
              </a:ext>
            </a:extLst>
          </p:cNvPr>
          <p:cNvSpPr txBox="1"/>
          <p:nvPr/>
        </p:nvSpPr>
        <p:spPr>
          <a:xfrm>
            <a:off x="5960042" y="5830395"/>
            <a:ext cx="2202697"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1ADD8"/>
                </a:solidFill>
                <a:effectLst/>
                <a:uLnTx/>
                <a:uFillTx/>
                <a:latin typeface="Aptos" panose="02110004020202020204"/>
                <a:ea typeface="ＭＳ Ｐゴシック" panose="020B0600070205080204" pitchFamily="34" charset="-128"/>
                <a:cs typeface="+mn-cs"/>
              </a:rPr>
              <a:t>95% Preventive therapy for TB for people living with HIV, incl. children</a:t>
            </a:r>
          </a:p>
        </p:txBody>
      </p:sp>
      <p:sp>
        <p:nvSpPr>
          <p:cNvPr id="37" name="TextBox 36">
            <a:extLst>
              <a:ext uri="{FF2B5EF4-FFF2-40B4-BE49-F238E27FC236}">
                <a16:creationId xmlns:a16="http://schemas.microsoft.com/office/drawing/2014/main" id="{59607EA5-9066-C32F-91E7-0055147BD4C1}"/>
              </a:ext>
            </a:extLst>
          </p:cNvPr>
          <p:cNvSpPr txBox="1"/>
          <p:nvPr/>
        </p:nvSpPr>
        <p:spPr>
          <a:xfrm>
            <a:off x="211851" y="1832686"/>
            <a:ext cx="1660857" cy="1015663"/>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1ADD8"/>
                </a:solidFill>
                <a:effectLst/>
                <a:uLnTx/>
                <a:uFillTx/>
                <a:latin typeface="Aptos" panose="02110004020202020204"/>
                <a:ea typeface="ＭＳ Ｐゴシック" panose="020B0600070205080204" pitchFamily="34" charset="-128"/>
                <a:cs typeface="+mn-cs"/>
              </a:rPr>
              <a:t>95% of mothers and infants receive HIV services that are integrated with prevention of vertical transmission of syphilis and hepatitis B</a:t>
            </a:r>
          </a:p>
        </p:txBody>
      </p:sp>
      <p:sp>
        <p:nvSpPr>
          <p:cNvPr id="39" name="TextBox 38">
            <a:extLst>
              <a:ext uri="{FF2B5EF4-FFF2-40B4-BE49-F238E27FC236}">
                <a16:creationId xmlns:a16="http://schemas.microsoft.com/office/drawing/2014/main" id="{E33FEBFD-295B-FC9B-87A0-DCFEB062F2D3}"/>
              </a:ext>
            </a:extLst>
          </p:cNvPr>
          <p:cNvSpPr txBox="1"/>
          <p:nvPr/>
        </p:nvSpPr>
        <p:spPr>
          <a:xfrm>
            <a:off x="8156480" y="5023232"/>
            <a:ext cx="1858794" cy="553998"/>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1ADD8"/>
                </a:solidFill>
                <a:effectLst/>
                <a:uLnTx/>
                <a:uFillTx/>
                <a:latin typeface="Aptos" panose="02110004020202020204"/>
                <a:ea typeface="ＭＳ Ｐゴシック" panose="020B0600070205080204" pitchFamily="34" charset="-128"/>
                <a:cs typeface="+mn-cs"/>
              </a:rPr>
              <a:t>95% of HIV-exposed children tested at 2 months and after cessation of breastfeeding</a:t>
            </a:r>
          </a:p>
        </p:txBody>
      </p:sp>
      <p:sp>
        <p:nvSpPr>
          <p:cNvPr id="40" name="TextBox 39">
            <a:extLst>
              <a:ext uri="{FF2B5EF4-FFF2-40B4-BE49-F238E27FC236}">
                <a16:creationId xmlns:a16="http://schemas.microsoft.com/office/drawing/2014/main" id="{D798877B-9215-F1E2-772F-E160F7C4BFB3}"/>
              </a:ext>
            </a:extLst>
          </p:cNvPr>
          <p:cNvSpPr txBox="1"/>
          <p:nvPr/>
        </p:nvSpPr>
        <p:spPr>
          <a:xfrm>
            <a:off x="5945472" y="5012770"/>
            <a:ext cx="2196741" cy="400110"/>
          </a:xfrm>
          <a:prstGeom prst="rect">
            <a:avLst/>
          </a:prstGeom>
          <a:noFill/>
          <a:ln>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1ADD8"/>
                </a:solidFill>
                <a:effectLst/>
                <a:uLnTx/>
                <a:uFillTx/>
                <a:latin typeface="Aptos" panose="02110004020202020204"/>
                <a:ea typeface="ＭＳ Ｐゴシック"/>
                <a:cs typeface="+mn-cs"/>
              </a:rPr>
              <a:t>95% People living with HIV screened for advanced HIV disease</a:t>
            </a:r>
          </a:p>
        </p:txBody>
      </p:sp>
      <p:sp>
        <p:nvSpPr>
          <p:cNvPr id="79" name="TextBox 78">
            <a:extLst>
              <a:ext uri="{FF2B5EF4-FFF2-40B4-BE49-F238E27FC236}">
                <a16:creationId xmlns:a16="http://schemas.microsoft.com/office/drawing/2014/main" id="{573B73D1-1B42-1B3A-FA22-68BF0FB6EAF1}"/>
              </a:ext>
            </a:extLst>
          </p:cNvPr>
          <p:cNvSpPr txBox="1"/>
          <p:nvPr/>
        </p:nvSpPr>
        <p:spPr>
          <a:xfrm>
            <a:off x="8162739" y="6146896"/>
            <a:ext cx="1623205"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67EBA"/>
                </a:solidFill>
                <a:effectLst/>
                <a:uLnTx/>
                <a:uFillTx/>
                <a:latin typeface="Aptos" panose="02110004020202020204"/>
                <a:ea typeface="ＭＳ Ｐゴシック" panose="020B0600070205080204" pitchFamily="34" charset="-128"/>
                <a:cs typeface="+mn-cs"/>
              </a:rPr>
              <a:t>90% of services for HIV and TB care are integrated</a:t>
            </a:r>
          </a:p>
        </p:txBody>
      </p:sp>
      <p:sp>
        <p:nvSpPr>
          <p:cNvPr id="80" name="TextBox 79">
            <a:extLst>
              <a:ext uri="{FF2B5EF4-FFF2-40B4-BE49-F238E27FC236}">
                <a16:creationId xmlns:a16="http://schemas.microsoft.com/office/drawing/2014/main" id="{193546F5-12FA-CF94-6357-8B8C7D1D781D}"/>
              </a:ext>
            </a:extLst>
          </p:cNvPr>
          <p:cNvSpPr txBox="1"/>
          <p:nvPr/>
        </p:nvSpPr>
        <p:spPr>
          <a:xfrm>
            <a:off x="220618" y="1118399"/>
            <a:ext cx="1660857" cy="70788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67EBA"/>
                </a:solidFill>
                <a:effectLst/>
                <a:uLnTx/>
                <a:uFillTx/>
                <a:latin typeface="Aptos" panose="02110004020202020204"/>
                <a:ea typeface="ＭＳ Ｐゴシック" panose="020B0600070205080204" pitchFamily="34" charset="-128"/>
                <a:cs typeface="+mn-cs"/>
              </a:rPr>
              <a:t>95% of people receiving HIV prevention or treatment services also receive SRH services</a:t>
            </a:r>
            <a:endParaRPr kumimoji="0" lang="en-US" sz="1000" b="0" i="0" u="none" strike="noStrike" kern="1200" cap="none" spc="0" normalizeH="0" baseline="0" noProof="0">
              <a:ln>
                <a:noFill/>
              </a:ln>
              <a:solidFill>
                <a:srgbClr val="067EBA"/>
              </a:solidFill>
              <a:effectLst/>
              <a:highlight>
                <a:srgbClr val="FFFF00"/>
              </a:highlight>
              <a:uLnTx/>
              <a:uFillTx/>
              <a:latin typeface="Aptos" panose="02110004020202020204"/>
              <a:ea typeface="ＭＳ Ｐゴシック" panose="020B0600070205080204" pitchFamily="34" charset="-128"/>
              <a:cs typeface="+mn-cs"/>
            </a:endParaRPr>
          </a:p>
        </p:txBody>
      </p:sp>
      <p:sp>
        <p:nvSpPr>
          <p:cNvPr id="82" name="TextBox 81">
            <a:extLst>
              <a:ext uri="{FF2B5EF4-FFF2-40B4-BE49-F238E27FC236}">
                <a16:creationId xmlns:a16="http://schemas.microsoft.com/office/drawing/2014/main" id="{F6D36344-E4EF-FC9F-EFDB-9D4B03F0AAD9}"/>
              </a:ext>
            </a:extLst>
          </p:cNvPr>
          <p:cNvSpPr txBox="1"/>
          <p:nvPr/>
        </p:nvSpPr>
        <p:spPr>
          <a:xfrm>
            <a:off x="1930445" y="2796990"/>
            <a:ext cx="1615633" cy="400110"/>
          </a:xfrm>
          <a:prstGeom prst="rect">
            <a:avLst/>
          </a:prstGeom>
          <a:noFill/>
          <a:ln>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67EBA"/>
                </a:solidFill>
                <a:effectLst/>
                <a:uLnTx/>
                <a:uFillTx/>
                <a:latin typeface="Aptos" panose="02110004020202020204"/>
                <a:ea typeface="ＭＳ Ｐゴシック"/>
                <a:cs typeface="+mn-cs"/>
              </a:rPr>
              <a:t>90% of key populations are screened for syphilis</a:t>
            </a:r>
          </a:p>
        </p:txBody>
      </p:sp>
      <p:sp>
        <p:nvSpPr>
          <p:cNvPr id="85" name="TextBox 84">
            <a:extLst>
              <a:ext uri="{FF2B5EF4-FFF2-40B4-BE49-F238E27FC236}">
                <a16:creationId xmlns:a16="http://schemas.microsoft.com/office/drawing/2014/main" id="{449CB8C8-9418-F2E8-6C76-873B54F091A6}"/>
              </a:ext>
            </a:extLst>
          </p:cNvPr>
          <p:cNvSpPr txBox="1"/>
          <p:nvPr/>
        </p:nvSpPr>
        <p:spPr>
          <a:xfrm>
            <a:off x="1931924" y="1118804"/>
            <a:ext cx="1660629" cy="70788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67EBA"/>
                </a:solidFill>
                <a:effectLst/>
                <a:uLnTx/>
                <a:uFillTx/>
                <a:latin typeface="Aptos" panose="02110004020202020204"/>
                <a:ea typeface="ＭＳ Ｐゴシック" panose="020B0600070205080204" pitchFamily="34" charset="-128"/>
                <a:cs typeface="+mn-cs"/>
              </a:rPr>
              <a:t>90% of women living with HIV screened and treated (if diagnosed)  for cervical cancer</a:t>
            </a:r>
          </a:p>
        </p:txBody>
      </p:sp>
      <p:sp>
        <p:nvSpPr>
          <p:cNvPr id="2" name="TextBox 1">
            <a:extLst>
              <a:ext uri="{FF2B5EF4-FFF2-40B4-BE49-F238E27FC236}">
                <a16:creationId xmlns:a16="http://schemas.microsoft.com/office/drawing/2014/main" id="{87350FE8-F9AD-D509-56AC-159F7D18579D}"/>
              </a:ext>
            </a:extLst>
          </p:cNvPr>
          <p:cNvSpPr txBox="1">
            <a:spLocks/>
          </p:cNvSpPr>
          <p:nvPr/>
        </p:nvSpPr>
        <p:spPr>
          <a:xfrm>
            <a:off x="4065150" y="2949948"/>
            <a:ext cx="1554336" cy="1031051"/>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panose="020B0600070205080204" pitchFamily="34" charset="-128"/>
                <a:cs typeface="+mn-cs"/>
              </a:rPr>
              <a:t>&lt;10% </a:t>
            </a:r>
            <a:r>
              <a:rPr kumimoji="0" lang="en-US" sz="1000" b="0" i="0" u="none" strike="noStrike" kern="1200" cap="none" spc="0" normalizeH="0" baseline="0" noProof="0">
                <a:ln>
                  <a:noFill/>
                </a:ln>
                <a:solidFill>
                  <a:srgbClr val="E01A85"/>
                </a:solidFill>
                <a:effectLst/>
                <a:uLnTx/>
                <a:uFillTx/>
                <a:latin typeface="Aptos" panose="02110004020202020204"/>
                <a:ea typeface="ＭＳ Ｐゴシック" panose="020B0600070205080204" pitchFamily="34" charset="-128"/>
                <a:cs typeface="+mn-cs"/>
              </a:rPr>
              <a:t>Punitive laws and policy environments that restrict access to services for key populations  and people living with HIV </a:t>
            </a:r>
          </a:p>
        </p:txBody>
      </p:sp>
      <p:sp>
        <p:nvSpPr>
          <p:cNvPr id="7" name="TextBox 6">
            <a:extLst>
              <a:ext uri="{FF2B5EF4-FFF2-40B4-BE49-F238E27FC236}">
                <a16:creationId xmlns:a16="http://schemas.microsoft.com/office/drawing/2014/main" id="{307B4B08-EDA4-7E83-4820-712BA9DA48AB}"/>
              </a:ext>
            </a:extLst>
          </p:cNvPr>
          <p:cNvSpPr txBox="1">
            <a:spLocks/>
          </p:cNvSpPr>
          <p:nvPr/>
        </p:nvSpPr>
        <p:spPr>
          <a:xfrm>
            <a:off x="5584202" y="2946692"/>
            <a:ext cx="1189978" cy="149271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panose="020B0600070205080204" pitchFamily="34" charset="-128"/>
                <a:cs typeface="+mn-cs"/>
              </a:rPr>
              <a:t>&lt;10% </a:t>
            </a:r>
            <a:r>
              <a:rPr kumimoji="0" lang="en-US" sz="1000" b="0" i="0" u="none" strike="noStrike" kern="1200" cap="none" spc="0" normalizeH="0" baseline="0" noProof="0">
                <a:ln>
                  <a:noFill/>
                </a:ln>
                <a:solidFill>
                  <a:srgbClr val="E01A85"/>
                </a:solidFill>
                <a:effectLst/>
                <a:uLnTx/>
                <a:uFillTx/>
                <a:latin typeface="Aptos" panose="02110004020202020204"/>
                <a:ea typeface="ＭＳ Ｐゴシック" panose="020B0600070205080204" pitchFamily="34" charset="-128"/>
                <a:cs typeface="+mn-cs"/>
              </a:rPr>
              <a:t>Stigma and discrimination against people living with HIV and key populations by health providers and general population</a:t>
            </a:r>
          </a:p>
        </p:txBody>
      </p:sp>
      <p:sp>
        <p:nvSpPr>
          <p:cNvPr id="11" name="TextBox 10">
            <a:extLst>
              <a:ext uri="{FF2B5EF4-FFF2-40B4-BE49-F238E27FC236}">
                <a16:creationId xmlns:a16="http://schemas.microsoft.com/office/drawing/2014/main" id="{70B80FFB-C856-43AA-6F8C-11E9DD929E3E}"/>
              </a:ext>
            </a:extLst>
          </p:cNvPr>
          <p:cNvSpPr txBox="1">
            <a:spLocks/>
          </p:cNvSpPr>
          <p:nvPr/>
        </p:nvSpPr>
        <p:spPr>
          <a:xfrm>
            <a:off x="6737898" y="2953791"/>
            <a:ext cx="1282747" cy="1031051"/>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panose="020B0600070205080204" pitchFamily="34" charset="-128"/>
                <a:cs typeface="+mn-cs"/>
              </a:rPr>
              <a:t>&lt;10% </a:t>
            </a:r>
            <a:r>
              <a:rPr kumimoji="0" lang="en-US" sz="1000" b="0" i="0" u="none" strike="noStrike" kern="1200" cap="none" spc="0" normalizeH="0" baseline="0" noProof="0">
                <a:ln>
                  <a:noFill/>
                </a:ln>
                <a:solidFill>
                  <a:srgbClr val="E01A85"/>
                </a:solidFill>
                <a:effectLst/>
                <a:uLnTx/>
                <a:uFillTx/>
                <a:latin typeface="Aptos" panose="02110004020202020204"/>
                <a:ea typeface="ＭＳ Ｐゴシック" panose="020B0600070205080204" pitchFamily="34" charset="-128"/>
                <a:cs typeface="+mn-cs"/>
              </a:rPr>
              <a:t>Gender inequality and violence against women, girls, PLHIV and key populations</a:t>
            </a:r>
          </a:p>
        </p:txBody>
      </p:sp>
      <p:sp>
        <p:nvSpPr>
          <p:cNvPr id="12" name="TextBox 11">
            <a:extLst>
              <a:ext uri="{FF2B5EF4-FFF2-40B4-BE49-F238E27FC236}">
                <a16:creationId xmlns:a16="http://schemas.microsoft.com/office/drawing/2014/main" id="{D7740CC8-9CD7-9790-870E-3C3746BFD5E9}"/>
              </a:ext>
            </a:extLst>
          </p:cNvPr>
          <p:cNvSpPr txBox="1">
            <a:spLocks/>
          </p:cNvSpPr>
          <p:nvPr/>
        </p:nvSpPr>
        <p:spPr>
          <a:xfrm>
            <a:off x="8142211" y="4107262"/>
            <a:ext cx="1940331" cy="584775"/>
          </a:xfrm>
          <a:prstGeom prst="rect">
            <a:avLst/>
          </a:prstGeom>
          <a:noFill/>
          <a:ln w="3175">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panose="020B0600070205080204" pitchFamily="34" charset="-128"/>
                <a:cs typeface="+mn-cs"/>
              </a:rPr>
              <a:t>30% </a:t>
            </a:r>
            <a:r>
              <a:rPr kumimoji="0" lang="en-US" sz="1000" b="0" i="0" u="none" strike="noStrike" kern="1200" cap="none" spc="0" normalizeH="0" baseline="0" noProof="0">
                <a:ln>
                  <a:noFill/>
                </a:ln>
                <a:solidFill>
                  <a:srgbClr val="46793D">
                    <a:lumMod val="60000"/>
                    <a:lumOff val="40000"/>
                  </a:srgbClr>
                </a:solidFill>
                <a:effectLst/>
                <a:uLnTx/>
                <a:uFillTx/>
                <a:latin typeface="Aptos" panose="02110004020202020204"/>
                <a:ea typeface="ＭＳ Ｐゴシック" panose="020B0600070205080204" pitchFamily="34" charset="-128"/>
                <a:cs typeface="+mn-cs"/>
              </a:rPr>
              <a:t>Testing and supportive treatment services provided by community-led organizations</a:t>
            </a:r>
          </a:p>
        </p:txBody>
      </p:sp>
      <p:sp>
        <p:nvSpPr>
          <p:cNvPr id="14" name="TextBox 13">
            <a:extLst>
              <a:ext uri="{FF2B5EF4-FFF2-40B4-BE49-F238E27FC236}">
                <a16:creationId xmlns:a16="http://schemas.microsoft.com/office/drawing/2014/main" id="{2AC821F4-ADDF-A5AE-1547-E5BB4CD54E45}"/>
              </a:ext>
            </a:extLst>
          </p:cNvPr>
          <p:cNvSpPr txBox="1">
            <a:spLocks/>
          </p:cNvSpPr>
          <p:nvPr/>
        </p:nvSpPr>
        <p:spPr>
          <a:xfrm>
            <a:off x="8135152" y="3523997"/>
            <a:ext cx="1937358" cy="584775"/>
          </a:xfrm>
          <a:prstGeom prst="rect">
            <a:avLst/>
          </a:prstGeom>
          <a:noFill/>
          <a:ln w="3175">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panose="020B0600070205080204" pitchFamily="34" charset="-128"/>
                <a:cs typeface="+mn-cs"/>
              </a:rPr>
              <a:t>60% </a:t>
            </a:r>
            <a:r>
              <a:rPr kumimoji="0" lang="en-US" sz="1000" b="0" i="0" u="none" strike="noStrike" kern="1200" cap="none" spc="0" normalizeH="0" baseline="0" noProof="0">
                <a:ln>
                  <a:noFill/>
                </a:ln>
                <a:solidFill>
                  <a:srgbClr val="46793D">
                    <a:lumMod val="60000"/>
                    <a:lumOff val="40000"/>
                  </a:srgbClr>
                </a:solidFill>
                <a:effectLst/>
                <a:uLnTx/>
                <a:uFillTx/>
                <a:latin typeface="Aptos" panose="02110004020202020204"/>
                <a:ea typeface="ＭＳ Ｐゴシック" panose="020B0600070205080204" pitchFamily="34" charset="-128"/>
                <a:cs typeface="+mn-cs"/>
              </a:rPr>
              <a:t>Societal enabler programmes delivered by community-led organizations</a:t>
            </a:r>
          </a:p>
        </p:txBody>
      </p:sp>
      <p:sp>
        <p:nvSpPr>
          <p:cNvPr id="15" name="TextBox 14">
            <a:extLst>
              <a:ext uri="{FF2B5EF4-FFF2-40B4-BE49-F238E27FC236}">
                <a16:creationId xmlns:a16="http://schemas.microsoft.com/office/drawing/2014/main" id="{23C36F22-B5B9-73BF-38E6-FB7A58129F9A}"/>
              </a:ext>
            </a:extLst>
          </p:cNvPr>
          <p:cNvSpPr txBox="1">
            <a:spLocks/>
          </p:cNvSpPr>
          <p:nvPr/>
        </p:nvSpPr>
        <p:spPr>
          <a:xfrm>
            <a:off x="8134592" y="2892225"/>
            <a:ext cx="1933123" cy="569387"/>
          </a:xfrm>
          <a:prstGeom prst="rect">
            <a:avLst/>
          </a:prstGeom>
          <a:noFill/>
          <a:ln w="3175">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a:cs typeface="+mn-cs"/>
              </a:rPr>
              <a:t>80% </a:t>
            </a:r>
            <a:r>
              <a:rPr kumimoji="0" lang="en-US" sz="1000" b="0" i="0" u="none" strike="noStrike" kern="1200" cap="none" spc="0" normalizeH="0" baseline="0" noProof="0">
                <a:ln>
                  <a:noFill/>
                </a:ln>
                <a:solidFill>
                  <a:srgbClr val="46793D">
                    <a:lumMod val="60000"/>
                    <a:lumOff val="40000"/>
                  </a:srgbClr>
                </a:solidFill>
                <a:effectLst/>
                <a:uLnTx/>
                <a:uFillTx/>
                <a:latin typeface="Aptos" panose="02110004020202020204"/>
                <a:ea typeface="ＭＳ Ｐゴシック"/>
                <a:cs typeface="+mn-cs"/>
              </a:rPr>
              <a:t>HIV prevention options delivered by  community-led organizations</a:t>
            </a:r>
          </a:p>
        </p:txBody>
      </p:sp>
      <p:sp>
        <p:nvSpPr>
          <p:cNvPr id="17" name="TextBox 16">
            <a:extLst>
              <a:ext uri="{FF2B5EF4-FFF2-40B4-BE49-F238E27FC236}">
                <a16:creationId xmlns:a16="http://schemas.microsoft.com/office/drawing/2014/main" id="{FA365E20-A41C-CCE0-BC74-B849C0D694D8}"/>
              </a:ext>
            </a:extLst>
          </p:cNvPr>
          <p:cNvSpPr txBox="1">
            <a:spLocks/>
          </p:cNvSpPr>
          <p:nvPr/>
        </p:nvSpPr>
        <p:spPr>
          <a:xfrm>
            <a:off x="220618" y="4692037"/>
            <a:ext cx="1768151" cy="553998"/>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793D"/>
                </a:solidFill>
                <a:effectLst/>
                <a:uLnTx/>
                <a:uFillTx/>
                <a:latin typeface="Aptos" panose="02110004020202020204"/>
                <a:ea typeface="ＭＳ Ｐゴシック" panose="020B0600070205080204" pitchFamily="34" charset="-128"/>
                <a:cs typeface="+mn-cs"/>
              </a:rPr>
              <a:t>US$ xxx billion mobilized for HIV investments for low-and middle-income countries</a:t>
            </a:r>
          </a:p>
        </p:txBody>
      </p:sp>
      <p:sp>
        <p:nvSpPr>
          <p:cNvPr id="18" name="TextBox 17">
            <a:extLst>
              <a:ext uri="{FF2B5EF4-FFF2-40B4-BE49-F238E27FC236}">
                <a16:creationId xmlns:a16="http://schemas.microsoft.com/office/drawing/2014/main" id="{E5DA8E91-2AB3-04C9-99BF-AB1B7C699BEF}"/>
              </a:ext>
            </a:extLst>
          </p:cNvPr>
          <p:cNvSpPr txBox="1">
            <a:spLocks/>
          </p:cNvSpPr>
          <p:nvPr/>
        </p:nvSpPr>
        <p:spPr>
          <a:xfrm>
            <a:off x="1987697" y="4698401"/>
            <a:ext cx="1701211"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793D"/>
                </a:solidFill>
                <a:effectLst/>
                <a:uLnTx/>
                <a:uFillTx/>
                <a:latin typeface="Aptos" panose="02110004020202020204"/>
                <a:ea typeface="ＭＳ Ｐゴシック" panose="020B0600070205080204" pitchFamily="34" charset="-128"/>
                <a:cs typeface="+mn-cs"/>
              </a:rPr>
              <a:t>Increase percentage of HIV funding that is domestic</a:t>
            </a:r>
          </a:p>
        </p:txBody>
      </p:sp>
      <p:sp>
        <p:nvSpPr>
          <p:cNvPr id="19" name="TextBox 18">
            <a:extLst>
              <a:ext uri="{FF2B5EF4-FFF2-40B4-BE49-F238E27FC236}">
                <a16:creationId xmlns:a16="http://schemas.microsoft.com/office/drawing/2014/main" id="{5FDE23C1-F878-C5B3-3F3B-4CC3BD202AFA}"/>
              </a:ext>
            </a:extLst>
          </p:cNvPr>
          <p:cNvSpPr txBox="1">
            <a:spLocks/>
          </p:cNvSpPr>
          <p:nvPr/>
        </p:nvSpPr>
        <p:spPr>
          <a:xfrm>
            <a:off x="220846" y="5643798"/>
            <a:ext cx="1770783" cy="553998"/>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793D">
                    <a:lumMod val="60000"/>
                    <a:lumOff val="40000"/>
                  </a:srgbClr>
                </a:solidFill>
                <a:effectLst/>
                <a:uLnTx/>
                <a:uFillTx/>
                <a:latin typeface="Aptos" panose="02110004020202020204"/>
                <a:ea typeface="ＭＳ Ｐゴシック" panose="020B0600070205080204" pitchFamily="34" charset="-128"/>
                <a:cs typeface="+mn-cs"/>
              </a:rPr>
              <a:t>Resources allocated to communities from national and international sources</a:t>
            </a:r>
          </a:p>
        </p:txBody>
      </p:sp>
      <p:sp>
        <p:nvSpPr>
          <p:cNvPr id="20" name="TextBox 19">
            <a:extLst>
              <a:ext uri="{FF2B5EF4-FFF2-40B4-BE49-F238E27FC236}">
                <a16:creationId xmlns:a16="http://schemas.microsoft.com/office/drawing/2014/main" id="{876CDAB6-85B6-BB84-88E2-FC8A25288E82}"/>
              </a:ext>
            </a:extLst>
          </p:cNvPr>
          <p:cNvSpPr txBox="1">
            <a:spLocks/>
          </p:cNvSpPr>
          <p:nvPr/>
        </p:nvSpPr>
        <p:spPr>
          <a:xfrm>
            <a:off x="1983645" y="5108382"/>
            <a:ext cx="1579260" cy="553998"/>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793D"/>
                </a:solidFill>
                <a:effectLst/>
                <a:uLnTx/>
                <a:uFillTx/>
                <a:latin typeface="Aptos" panose="02110004020202020204"/>
                <a:ea typeface="ＭＳ Ｐゴシック" panose="020B0600070205080204" pitchFamily="34" charset="-128"/>
                <a:cs typeface="+mn-cs"/>
              </a:rPr>
              <a:t>Mobilize resources for societal enabler interventions</a:t>
            </a:r>
          </a:p>
        </p:txBody>
      </p:sp>
      <p:sp>
        <p:nvSpPr>
          <p:cNvPr id="21" name="TextBox 20">
            <a:extLst>
              <a:ext uri="{FF2B5EF4-FFF2-40B4-BE49-F238E27FC236}">
                <a16:creationId xmlns:a16="http://schemas.microsoft.com/office/drawing/2014/main" id="{78742CAA-DD2E-7A61-2367-9E5DBDD622EC}"/>
              </a:ext>
            </a:extLst>
          </p:cNvPr>
          <p:cNvSpPr txBox="1">
            <a:spLocks/>
          </p:cNvSpPr>
          <p:nvPr/>
        </p:nvSpPr>
        <p:spPr>
          <a:xfrm>
            <a:off x="1982479" y="5614223"/>
            <a:ext cx="1601828"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793D"/>
                </a:solidFill>
                <a:effectLst/>
                <a:uLnTx/>
                <a:uFillTx/>
                <a:latin typeface="Aptos" panose="02110004020202020204"/>
                <a:ea typeface="ＭＳ Ｐゴシック" panose="020B0600070205080204" pitchFamily="34" charset="-128"/>
                <a:cs typeface="+mn-cs"/>
              </a:rPr>
              <a:t>Mobilize resources for HIV prevention</a:t>
            </a:r>
          </a:p>
        </p:txBody>
      </p:sp>
      <p:sp>
        <p:nvSpPr>
          <p:cNvPr id="134" name="TextBox 133">
            <a:extLst>
              <a:ext uri="{FF2B5EF4-FFF2-40B4-BE49-F238E27FC236}">
                <a16:creationId xmlns:a16="http://schemas.microsoft.com/office/drawing/2014/main" id="{E7B58BAE-0BB3-C526-A0E1-04922D1A0146}"/>
              </a:ext>
            </a:extLst>
          </p:cNvPr>
          <p:cNvSpPr txBox="1"/>
          <p:nvPr/>
        </p:nvSpPr>
        <p:spPr>
          <a:xfrm>
            <a:off x="1930445" y="1839266"/>
            <a:ext cx="1700751" cy="553998"/>
          </a:xfrm>
          <a:prstGeom prst="rect">
            <a:avLst/>
          </a:prstGeom>
          <a:noFill/>
          <a:ln>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67EBA"/>
                </a:solidFill>
                <a:effectLst/>
                <a:uLnTx/>
                <a:uFillTx/>
                <a:latin typeface="Aptos" panose="02110004020202020204"/>
                <a:ea typeface="ＭＳ Ｐゴシック"/>
                <a:cs typeface="+mn-cs"/>
              </a:rPr>
              <a:t>80% of people living with HIV are screened for NCDs (hypertension, diabetes)</a:t>
            </a:r>
          </a:p>
        </p:txBody>
      </p:sp>
      <p:sp>
        <p:nvSpPr>
          <p:cNvPr id="135" name="TextBox 134">
            <a:extLst>
              <a:ext uri="{FF2B5EF4-FFF2-40B4-BE49-F238E27FC236}">
                <a16:creationId xmlns:a16="http://schemas.microsoft.com/office/drawing/2014/main" id="{6981C369-C810-C3E7-6670-DABFBBBB4D4D}"/>
              </a:ext>
            </a:extLst>
          </p:cNvPr>
          <p:cNvSpPr txBox="1"/>
          <p:nvPr/>
        </p:nvSpPr>
        <p:spPr>
          <a:xfrm>
            <a:off x="1926403" y="2389063"/>
            <a:ext cx="1751030" cy="400110"/>
          </a:xfrm>
          <a:prstGeom prst="rect">
            <a:avLst/>
          </a:prstGeom>
          <a:noFill/>
          <a:ln>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67EBA"/>
                </a:solidFill>
                <a:effectLst/>
                <a:uLnTx/>
                <a:uFillTx/>
                <a:latin typeface="Aptos" panose="02110004020202020204"/>
                <a:ea typeface="ＭＳ Ｐゴシック"/>
                <a:cs typeface="+mn-cs"/>
              </a:rPr>
              <a:t>90% of people living with HIV screened for depression</a:t>
            </a:r>
          </a:p>
        </p:txBody>
      </p:sp>
      <p:sp>
        <p:nvSpPr>
          <p:cNvPr id="3" name="TextBox 2">
            <a:extLst>
              <a:ext uri="{FF2B5EF4-FFF2-40B4-BE49-F238E27FC236}">
                <a16:creationId xmlns:a16="http://schemas.microsoft.com/office/drawing/2014/main" id="{CB0DD34D-72E3-033F-D9E1-70FCB9DC1626}"/>
              </a:ext>
            </a:extLst>
          </p:cNvPr>
          <p:cNvSpPr txBox="1"/>
          <p:nvPr/>
        </p:nvSpPr>
        <p:spPr>
          <a:xfrm>
            <a:off x="5951261" y="5421128"/>
            <a:ext cx="2202696"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1ADD8"/>
                </a:solidFill>
                <a:effectLst/>
                <a:uLnTx/>
                <a:uFillTx/>
                <a:latin typeface="Aptos" panose="02110004020202020204"/>
                <a:ea typeface="ＭＳ Ｐゴシック" panose="020B0600070205080204" pitchFamily="34" charset="-128"/>
                <a:cs typeface="+mn-cs"/>
              </a:rPr>
              <a:t>90% Reduction in TB-related deaths among people living with HIV</a:t>
            </a:r>
          </a:p>
        </p:txBody>
      </p:sp>
      <p:sp>
        <p:nvSpPr>
          <p:cNvPr id="116" name="TextBox 115">
            <a:extLst>
              <a:ext uri="{FF2B5EF4-FFF2-40B4-BE49-F238E27FC236}">
                <a16:creationId xmlns:a16="http://schemas.microsoft.com/office/drawing/2014/main" id="{FF503A28-9EBD-B4E9-F297-FDC51F15E238}"/>
              </a:ext>
            </a:extLst>
          </p:cNvPr>
          <p:cNvSpPr txBox="1">
            <a:spLocks/>
          </p:cNvSpPr>
          <p:nvPr/>
        </p:nvSpPr>
        <p:spPr>
          <a:xfrm>
            <a:off x="4054232" y="3988430"/>
            <a:ext cx="1563861" cy="70788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E01A85"/>
                </a:solidFill>
                <a:effectLst/>
                <a:uLnTx/>
                <a:uFillTx/>
                <a:latin typeface="Aptos" panose="02110004020202020204"/>
                <a:ea typeface="ＭＳ Ｐゴシック" panose="020B0600070205080204" pitchFamily="34" charset="-128"/>
                <a:cs typeface="+mn-cs"/>
              </a:rPr>
              <a:t>&lt;10% Arrests due to key population identity or </a:t>
            </a:r>
            <a:r>
              <a:rPr kumimoji="0" lang="en-US" sz="1000" b="0" i="0" u="none" strike="noStrike" kern="1200" cap="none" spc="0" normalizeH="0" baseline="0" noProof="0" err="1">
                <a:ln>
                  <a:noFill/>
                </a:ln>
                <a:solidFill>
                  <a:srgbClr val="E01A85"/>
                </a:solidFill>
                <a:effectLst/>
                <a:uLnTx/>
                <a:uFillTx/>
                <a:latin typeface="Aptos" panose="02110004020202020204"/>
                <a:ea typeface="ＭＳ Ｐゴシック" panose="020B0600070205080204" pitchFamily="34" charset="-128"/>
                <a:cs typeface="+mn-cs"/>
              </a:rPr>
              <a:t>behaviours</a:t>
            </a:r>
            <a:r>
              <a:rPr kumimoji="0" lang="en-US" sz="1000" b="0" i="0" u="none" strike="noStrike" kern="1200" cap="none" spc="0" normalizeH="0" baseline="0" noProof="0">
                <a:ln>
                  <a:noFill/>
                </a:ln>
                <a:solidFill>
                  <a:srgbClr val="E01A85"/>
                </a:solidFill>
                <a:effectLst/>
                <a:uLnTx/>
                <a:uFillTx/>
                <a:latin typeface="Aptos" panose="02110004020202020204"/>
                <a:ea typeface="ＭＳ Ｐゴシック" panose="020B0600070205080204" pitchFamily="34" charset="-128"/>
                <a:cs typeface="+mn-cs"/>
              </a:rPr>
              <a:t> and provide mechanisms for redress</a:t>
            </a:r>
          </a:p>
        </p:txBody>
      </p:sp>
      <p:pic>
        <p:nvPicPr>
          <p:cNvPr id="6" name="Picture 5">
            <a:extLst>
              <a:ext uri="{FF2B5EF4-FFF2-40B4-BE49-F238E27FC236}">
                <a16:creationId xmlns:a16="http://schemas.microsoft.com/office/drawing/2014/main" id="{10116E99-A18A-D5E2-AEB1-75F1FFE90351}"/>
              </a:ext>
            </a:extLst>
          </p:cNvPr>
          <p:cNvPicPr>
            <a:picLocks noChangeAspect="1"/>
          </p:cNvPicPr>
          <p:nvPr/>
        </p:nvPicPr>
        <p:blipFill>
          <a:blip r:embed="rId3"/>
          <a:stretch>
            <a:fillRect/>
          </a:stretch>
        </p:blipFill>
        <p:spPr>
          <a:xfrm>
            <a:off x="10828376" y="99584"/>
            <a:ext cx="1248238" cy="310742"/>
          </a:xfrm>
          <a:prstGeom prst="rect">
            <a:avLst/>
          </a:prstGeom>
        </p:spPr>
      </p:pic>
      <p:sp>
        <p:nvSpPr>
          <p:cNvPr id="45" name="Rectangle 44">
            <a:extLst>
              <a:ext uri="{FF2B5EF4-FFF2-40B4-BE49-F238E27FC236}">
                <a16:creationId xmlns:a16="http://schemas.microsoft.com/office/drawing/2014/main" id="{C3261D0F-9CC4-10EF-3E53-90D2EEE6FA99}"/>
              </a:ext>
            </a:extLst>
          </p:cNvPr>
          <p:cNvSpPr/>
          <p:nvPr/>
        </p:nvSpPr>
        <p:spPr>
          <a:xfrm>
            <a:off x="3960884" y="601208"/>
            <a:ext cx="6121511" cy="6048244"/>
          </a:xfrm>
          <a:prstGeom prst="rect">
            <a:avLst/>
          </a:prstGeom>
          <a:noFill/>
          <a:ln w="28575">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4" name="TextBox 23">
            <a:extLst>
              <a:ext uri="{FF2B5EF4-FFF2-40B4-BE49-F238E27FC236}">
                <a16:creationId xmlns:a16="http://schemas.microsoft.com/office/drawing/2014/main" id="{74B4BAAA-E1BC-6980-DF97-1D681DD29C8F}"/>
              </a:ext>
            </a:extLst>
          </p:cNvPr>
          <p:cNvSpPr txBox="1">
            <a:spLocks/>
          </p:cNvSpPr>
          <p:nvPr/>
        </p:nvSpPr>
        <p:spPr>
          <a:xfrm>
            <a:off x="251177" y="3408197"/>
            <a:ext cx="1552174" cy="707886"/>
          </a:xfrm>
          <a:prstGeom prst="rect">
            <a:avLst/>
          </a:prstGeom>
          <a:noFill/>
          <a:ln w="63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793D">
                    <a:lumMod val="60000"/>
                    <a:lumOff val="40000"/>
                  </a:srgbClr>
                </a:solidFill>
                <a:effectLst/>
                <a:uLnTx/>
                <a:uFillTx/>
                <a:latin typeface="Aptos" panose="02110004020202020204"/>
                <a:ea typeface="ＭＳ Ｐゴシック" panose="020B0600070205080204" pitchFamily="34" charset="-128"/>
                <a:cs typeface="+mn-cs"/>
              </a:rPr>
              <a:t>90% of countries use community-led monitoring for national </a:t>
            </a:r>
            <a:r>
              <a:rPr kumimoji="0" lang="en-US" sz="1000" b="0" i="0" u="none" strike="noStrike" kern="1200" cap="none" spc="0" normalizeH="0" baseline="0" noProof="0" err="1">
                <a:ln>
                  <a:noFill/>
                </a:ln>
                <a:solidFill>
                  <a:srgbClr val="46793D">
                    <a:lumMod val="60000"/>
                    <a:lumOff val="40000"/>
                  </a:srgbClr>
                </a:solidFill>
                <a:effectLst/>
                <a:uLnTx/>
                <a:uFillTx/>
                <a:latin typeface="Aptos" panose="02110004020202020204"/>
                <a:ea typeface="ＭＳ Ｐゴシック" panose="020B0600070205080204" pitchFamily="34" charset="-128"/>
                <a:cs typeface="+mn-cs"/>
              </a:rPr>
              <a:t>programme</a:t>
            </a:r>
            <a:r>
              <a:rPr kumimoji="0" lang="en-US" sz="1000" b="0" i="0" u="none" strike="noStrike" kern="1200" cap="none" spc="0" normalizeH="0" baseline="0" noProof="0">
                <a:ln>
                  <a:noFill/>
                </a:ln>
                <a:solidFill>
                  <a:srgbClr val="46793D">
                    <a:lumMod val="60000"/>
                    <a:lumOff val="40000"/>
                  </a:srgbClr>
                </a:solidFill>
                <a:effectLst/>
                <a:uLnTx/>
                <a:uFillTx/>
                <a:latin typeface="Aptos" panose="02110004020202020204"/>
                <a:ea typeface="ＭＳ Ｐゴシック" panose="020B0600070205080204" pitchFamily="34" charset="-128"/>
                <a:cs typeface="+mn-cs"/>
              </a:rPr>
              <a:t> reviews</a:t>
            </a:r>
          </a:p>
        </p:txBody>
      </p:sp>
      <p:sp>
        <p:nvSpPr>
          <p:cNvPr id="50" name="TextBox 49">
            <a:extLst>
              <a:ext uri="{FF2B5EF4-FFF2-40B4-BE49-F238E27FC236}">
                <a16:creationId xmlns:a16="http://schemas.microsoft.com/office/drawing/2014/main" id="{1755BFE2-A6AE-B125-C707-51D45DF20C36}"/>
              </a:ext>
            </a:extLst>
          </p:cNvPr>
          <p:cNvSpPr txBox="1">
            <a:spLocks/>
          </p:cNvSpPr>
          <p:nvPr/>
        </p:nvSpPr>
        <p:spPr>
          <a:xfrm>
            <a:off x="1978805" y="5956473"/>
            <a:ext cx="1582446" cy="553998"/>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793D"/>
                </a:solidFill>
                <a:effectLst/>
                <a:uLnTx/>
                <a:uFillTx/>
                <a:latin typeface="Aptos" panose="02110004020202020204"/>
                <a:ea typeface="ＭＳ Ｐゴシック" panose="020B0600070205080204" pitchFamily="34" charset="-128"/>
                <a:cs typeface="+mn-cs"/>
              </a:rPr>
              <a:t>Price equity for drugs and diagnostics across all countries</a:t>
            </a:r>
          </a:p>
        </p:txBody>
      </p:sp>
      <p:sp>
        <p:nvSpPr>
          <p:cNvPr id="57" name="TextBox 56">
            <a:extLst>
              <a:ext uri="{FF2B5EF4-FFF2-40B4-BE49-F238E27FC236}">
                <a16:creationId xmlns:a16="http://schemas.microsoft.com/office/drawing/2014/main" id="{97BA9CFD-0445-9F58-B1FF-EDF7DA9FB73F}"/>
              </a:ext>
            </a:extLst>
          </p:cNvPr>
          <p:cNvSpPr txBox="1">
            <a:spLocks/>
          </p:cNvSpPr>
          <p:nvPr/>
        </p:nvSpPr>
        <p:spPr>
          <a:xfrm>
            <a:off x="7418505" y="2697129"/>
            <a:ext cx="2717239" cy="307777"/>
          </a:xfrm>
          <a:prstGeom prst="rect">
            <a:avLst/>
          </a:prstGeom>
          <a:noFill/>
          <a:ln w="28575">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46793D">
                    <a:lumMod val="60000"/>
                    <a:lumOff val="40000"/>
                  </a:srgbClr>
                </a:solidFill>
                <a:effectLst/>
                <a:uLnTx/>
                <a:uFillTx/>
                <a:latin typeface="Century Gothic" panose="020B0502020202020204" pitchFamily="34" charset="0"/>
                <a:ea typeface="ＭＳ Ｐゴシック" panose="020B0600070205080204" pitchFamily="34" charset="-128"/>
                <a:cs typeface="+mn-cs"/>
              </a:rPr>
              <a:t>… together with communities</a:t>
            </a:r>
          </a:p>
        </p:txBody>
      </p:sp>
      <p:sp>
        <p:nvSpPr>
          <p:cNvPr id="60" name="TextBox 59">
            <a:extLst>
              <a:ext uri="{FF2B5EF4-FFF2-40B4-BE49-F238E27FC236}">
                <a16:creationId xmlns:a16="http://schemas.microsoft.com/office/drawing/2014/main" id="{105A8855-DC94-A7F9-F109-26262F996ADF}"/>
              </a:ext>
            </a:extLst>
          </p:cNvPr>
          <p:cNvSpPr txBox="1">
            <a:spLocks/>
          </p:cNvSpPr>
          <p:nvPr/>
        </p:nvSpPr>
        <p:spPr>
          <a:xfrm>
            <a:off x="223504" y="5252568"/>
            <a:ext cx="1770647"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793D"/>
                </a:solidFill>
                <a:effectLst/>
                <a:uLnTx/>
                <a:uFillTx/>
                <a:latin typeface="Aptos" panose="02110004020202020204"/>
                <a:ea typeface="ＭＳ Ｐゴシック" panose="020B0600070205080204" pitchFamily="34" charset="-128"/>
                <a:cs typeface="+mn-cs"/>
              </a:rPr>
              <a:t>Reduce out-of-pocket expenses</a:t>
            </a:r>
          </a:p>
        </p:txBody>
      </p:sp>
      <p:sp>
        <p:nvSpPr>
          <p:cNvPr id="61" name="Rectangle 60">
            <a:extLst>
              <a:ext uri="{FF2B5EF4-FFF2-40B4-BE49-F238E27FC236}">
                <a16:creationId xmlns:a16="http://schemas.microsoft.com/office/drawing/2014/main" id="{DC10EDCA-BA00-8AC3-6507-3F0EBFDD755B}"/>
              </a:ext>
            </a:extLst>
          </p:cNvPr>
          <p:cNvSpPr/>
          <p:nvPr/>
        </p:nvSpPr>
        <p:spPr>
          <a:xfrm>
            <a:off x="212770" y="608598"/>
            <a:ext cx="3392938" cy="6040854"/>
          </a:xfrm>
          <a:prstGeom prst="rect">
            <a:avLst/>
          </a:prstGeom>
          <a:noFill/>
          <a:ln w="28575">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62" name="Arrow: Right 61">
            <a:extLst>
              <a:ext uri="{FF2B5EF4-FFF2-40B4-BE49-F238E27FC236}">
                <a16:creationId xmlns:a16="http://schemas.microsoft.com/office/drawing/2014/main" id="{1748D80E-6062-4CED-E37F-502732A21FA8}"/>
              </a:ext>
            </a:extLst>
          </p:cNvPr>
          <p:cNvSpPr/>
          <p:nvPr/>
        </p:nvSpPr>
        <p:spPr>
          <a:xfrm>
            <a:off x="3603108" y="3546857"/>
            <a:ext cx="319316" cy="193669"/>
          </a:xfrm>
          <a:prstGeom prst="rightArrow">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63" name="Arrow: Right 62">
            <a:extLst>
              <a:ext uri="{FF2B5EF4-FFF2-40B4-BE49-F238E27FC236}">
                <a16:creationId xmlns:a16="http://schemas.microsoft.com/office/drawing/2014/main" id="{447FC4AF-2F49-19B9-FD82-4276C2B799FD}"/>
              </a:ext>
            </a:extLst>
          </p:cNvPr>
          <p:cNvSpPr/>
          <p:nvPr/>
        </p:nvSpPr>
        <p:spPr>
          <a:xfrm>
            <a:off x="10082742" y="3613532"/>
            <a:ext cx="319316" cy="193669"/>
          </a:xfrm>
          <a:prstGeom prst="rightArrow">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66" name="TextBox 65">
            <a:extLst>
              <a:ext uri="{FF2B5EF4-FFF2-40B4-BE49-F238E27FC236}">
                <a16:creationId xmlns:a16="http://schemas.microsoft.com/office/drawing/2014/main" id="{93653415-4B63-238F-51F9-B225E11BB3D0}"/>
              </a:ext>
            </a:extLst>
          </p:cNvPr>
          <p:cNvSpPr txBox="1"/>
          <p:nvPr/>
        </p:nvSpPr>
        <p:spPr>
          <a:xfrm>
            <a:off x="223504" y="2851616"/>
            <a:ext cx="1654910" cy="553998"/>
          </a:xfrm>
          <a:prstGeom prst="rect">
            <a:avLst/>
          </a:prstGeom>
          <a:noFill/>
          <a:ln>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67EBA"/>
                </a:solidFill>
                <a:effectLst/>
                <a:uLnTx/>
                <a:uFillTx/>
                <a:latin typeface="Aptos" panose="02110004020202020204"/>
                <a:ea typeface="ＭＳ Ｐゴシック"/>
                <a:cs typeface="+mn-cs"/>
              </a:rPr>
              <a:t>90% of people living with HIV tested for hepatitis B and C</a:t>
            </a:r>
          </a:p>
        </p:txBody>
      </p:sp>
      <p:sp>
        <p:nvSpPr>
          <p:cNvPr id="9" name="TextBox 8">
            <a:extLst>
              <a:ext uri="{FF2B5EF4-FFF2-40B4-BE49-F238E27FC236}">
                <a16:creationId xmlns:a16="http://schemas.microsoft.com/office/drawing/2014/main" id="{D2D6200C-D204-5D69-79B1-A4952F15EA6A}"/>
              </a:ext>
            </a:extLst>
          </p:cNvPr>
          <p:cNvSpPr txBox="1"/>
          <p:nvPr/>
        </p:nvSpPr>
        <p:spPr>
          <a:xfrm>
            <a:off x="1931924" y="3248646"/>
            <a:ext cx="1552173" cy="707886"/>
          </a:xfrm>
          <a:prstGeom prst="rect">
            <a:avLst/>
          </a:prstGeom>
          <a:noFill/>
          <a:ln>
            <a:no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793D">
                    <a:lumMod val="60000"/>
                    <a:lumOff val="40000"/>
                  </a:srgbClr>
                </a:solidFill>
                <a:effectLst/>
                <a:uLnTx/>
                <a:uFillTx/>
                <a:latin typeface="Aptos" panose="02110004020202020204"/>
                <a:ea typeface="+mn-ea"/>
                <a:cs typeface="+mn-cs"/>
              </a:rPr>
              <a:t>90% of countries have removed regulatory barriers for community-led organizations</a:t>
            </a:r>
          </a:p>
        </p:txBody>
      </p:sp>
      <p:sp>
        <p:nvSpPr>
          <p:cNvPr id="16" name="TextBox 15">
            <a:extLst>
              <a:ext uri="{FF2B5EF4-FFF2-40B4-BE49-F238E27FC236}">
                <a16:creationId xmlns:a16="http://schemas.microsoft.com/office/drawing/2014/main" id="{971F4F58-4A68-2A2F-D99B-6791028D4C2C}"/>
              </a:ext>
            </a:extLst>
          </p:cNvPr>
          <p:cNvSpPr txBox="1"/>
          <p:nvPr/>
        </p:nvSpPr>
        <p:spPr>
          <a:xfrm>
            <a:off x="6732192" y="3941946"/>
            <a:ext cx="1288453" cy="861774"/>
          </a:xfrm>
          <a:prstGeom prst="rect">
            <a:avLst/>
          </a:prstGeom>
          <a:noFill/>
          <a:ln>
            <a:noFill/>
          </a:ln>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E01A85"/>
                </a:solidFill>
                <a:effectLst/>
                <a:uLnTx/>
                <a:uFillTx/>
                <a:latin typeface="Aptos" panose="02110004020202020204"/>
                <a:ea typeface="+mn-ea"/>
                <a:cs typeface="+mn-cs"/>
              </a:rPr>
              <a:t>&lt;10% Coercion and abuse in sexual and reproductive health services among women LWHIV</a:t>
            </a:r>
          </a:p>
        </p:txBody>
      </p:sp>
      <p:pic>
        <p:nvPicPr>
          <p:cNvPr id="10" name="Picture 2" descr="Home">
            <a:extLst>
              <a:ext uri="{FF2B5EF4-FFF2-40B4-BE49-F238E27FC236}">
                <a16:creationId xmlns:a16="http://schemas.microsoft.com/office/drawing/2014/main" id="{43FD83F4-D1F4-A419-527D-1752B1885CA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47831" y="6377915"/>
            <a:ext cx="1811599" cy="265112"/>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a:extLst>
              <a:ext uri="{FF2B5EF4-FFF2-40B4-BE49-F238E27FC236}">
                <a16:creationId xmlns:a16="http://schemas.microsoft.com/office/drawing/2014/main" id="{40F3DA28-8B9D-1E73-6814-12D9123A796F}"/>
              </a:ext>
            </a:extLst>
          </p:cNvPr>
          <p:cNvSpPr txBox="1"/>
          <p:nvPr/>
        </p:nvSpPr>
        <p:spPr>
          <a:xfrm>
            <a:off x="6774180" y="-577641"/>
            <a:ext cx="80502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Aptos" panose="02110004020202020204"/>
                <a:ea typeface="+mn-ea"/>
                <a:cs typeface="+mn-cs"/>
              </a:rPr>
              <a:t>vmmc</a:t>
            </a:r>
          </a:p>
        </p:txBody>
      </p:sp>
      <p:sp>
        <p:nvSpPr>
          <p:cNvPr id="28" name="TextBox 27">
            <a:extLst>
              <a:ext uri="{FF2B5EF4-FFF2-40B4-BE49-F238E27FC236}">
                <a16:creationId xmlns:a16="http://schemas.microsoft.com/office/drawing/2014/main" id="{3C88D36C-FEC1-9404-9DC7-C2F112FB1337}"/>
              </a:ext>
            </a:extLst>
          </p:cNvPr>
          <p:cNvSpPr txBox="1"/>
          <p:nvPr/>
        </p:nvSpPr>
        <p:spPr>
          <a:xfrm>
            <a:off x="8153957" y="5573724"/>
            <a:ext cx="1858794" cy="553998"/>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1ADD8"/>
                </a:solidFill>
                <a:effectLst/>
                <a:uLnTx/>
                <a:uFillTx/>
                <a:latin typeface="Aptos" panose="02110004020202020204"/>
                <a:ea typeface="ＭＳ Ｐゴシック" panose="020B0600070205080204" pitchFamily="34" charset="-128"/>
                <a:cs typeface="+mn-cs"/>
              </a:rPr>
              <a:t>95% of pregnant women attend antenatal care and are screened or tested for HIV</a:t>
            </a:r>
          </a:p>
        </p:txBody>
      </p:sp>
      <p:grpSp>
        <p:nvGrpSpPr>
          <p:cNvPr id="8" name="Group 7">
            <a:extLst>
              <a:ext uri="{FF2B5EF4-FFF2-40B4-BE49-F238E27FC236}">
                <a16:creationId xmlns:a16="http://schemas.microsoft.com/office/drawing/2014/main" id="{ED21C4F1-9BF9-C06F-BCF2-7115507D7FF3}"/>
              </a:ext>
            </a:extLst>
          </p:cNvPr>
          <p:cNvGrpSpPr/>
          <p:nvPr/>
        </p:nvGrpSpPr>
        <p:grpSpPr>
          <a:xfrm>
            <a:off x="3976866" y="580283"/>
            <a:ext cx="6237436" cy="1903434"/>
            <a:chOff x="4035652" y="581009"/>
            <a:chExt cx="6237436" cy="1903434"/>
          </a:xfrm>
        </p:grpSpPr>
        <p:sp>
          <p:nvSpPr>
            <p:cNvPr id="13" name="STRUCTURAL DRIVERS…">
              <a:extLst>
                <a:ext uri="{FF2B5EF4-FFF2-40B4-BE49-F238E27FC236}">
                  <a16:creationId xmlns:a16="http://schemas.microsoft.com/office/drawing/2014/main" id="{682A2F41-CAFE-0543-CD69-587C1377C09E}"/>
                </a:ext>
              </a:extLst>
            </p:cNvPr>
            <p:cNvSpPr txBox="1">
              <a:spLocks/>
            </p:cNvSpPr>
            <p:nvPr/>
          </p:nvSpPr>
          <p:spPr>
            <a:xfrm>
              <a:off x="4086353" y="614960"/>
              <a:ext cx="5699141" cy="392413"/>
            </a:xfrm>
            <a:prstGeom prst="rect">
              <a:avLst/>
            </a:prstGeom>
            <a:ln w="28575">
              <a:no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4289" tIns="34289" rIns="34289" bIns="34289"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1">
                  <a:solidFill>
                    <a:srgbClr val="BE0D0D"/>
                  </a:solidFill>
                  <a:latin typeface="Century Gothic"/>
                  <a:ea typeface="Century Gothic"/>
                  <a:cs typeface="Century Gothic"/>
                  <a:sym typeface="Century Gothic"/>
                </a:defRPr>
              </a:pPr>
              <a:r>
                <a:rPr kumimoji="0" lang="en-US" sz="1400" b="1" i="0" u="none" strike="noStrike" kern="1200" cap="none" spc="0" normalizeH="0" baseline="0" noProof="0">
                  <a:ln>
                    <a:noFill/>
                  </a:ln>
                  <a:solidFill>
                    <a:srgbClr val="F36E25"/>
                  </a:solidFill>
                  <a:effectLst/>
                  <a:uLnTx/>
                  <a:uFillTx/>
                  <a:latin typeface="Century Gothic"/>
                  <a:sym typeface="Century Gothic"/>
                </a:rPr>
                <a:t>Preventing new HIV infections</a:t>
              </a:r>
            </a:p>
            <a:p>
              <a:pPr marL="0" marR="0" lvl="0" indent="0" algn="l" defTabSz="914400" rtl="0" eaLnBrk="1" fontAlgn="auto" latinLnBrk="0" hangingPunct="1">
                <a:lnSpc>
                  <a:spcPct val="100000"/>
                </a:lnSpc>
                <a:spcBef>
                  <a:spcPts val="0"/>
                </a:spcBef>
                <a:spcAft>
                  <a:spcPts val="0"/>
                </a:spcAft>
                <a:buClrTx/>
                <a:buSzTx/>
                <a:buFontTx/>
                <a:buNone/>
                <a:tabLst/>
                <a:defRPr sz="1800" b="1">
                  <a:solidFill>
                    <a:srgbClr val="BE0D0D"/>
                  </a:solidFill>
                  <a:latin typeface="Century Gothic"/>
                  <a:ea typeface="Century Gothic"/>
                  <a:cs typeface="Century Gothic"/>
                  <a:sym typeface="Century Gothic"/>
                </a:defRPr>
              </a:pPr>
              <a:endParaRPr kumimoji="0" lang="en-US" sz="700" b="1" i="0" u="none" strike="noStrike" kern="1200" cap="none" spc="0" normalizeH="0" baseline="0" noProof="0">
                <a:ln>
                  <a:noFill/>
                </a:ln>
                <a:solidFill>
                  <a:srgbClr val="F36E25"/>
                </a:solidFill>
                <a:effectLst/>
                <a:uLnTx/>
                <a:uFillTx/>
                <a:latin typeface="Century Gothic"/>
                <a:sym typeface="Century Gothic"/>
              </a:endParaRPr>
            </a:p>
          </p:txBody>
        </p:sp>
        <p:sp>
          <p:nvSpPr>
            <p:cNvPr id="26" name="TextBox 25">
              <a:extLst>
                <a:ext uri="{FF2B5EF4-FFF2-40B4-BE49-F238E27FC236}">
                  <a16:creationId xmlns:a16="http://schemas.microsoft.com/office/drawing/2014/main" id="{ED69D366-5001-A5AF-543A-F74C7577ED31}"/>
                </a:ext>
              </a:extLst>
            </p:cNvPr>
            <p:cNvSpPr txBox="1"/>
            <p:nvPr/>
          </p:nvSpPr>
          <p:spPr>
            <a:xfrm>
              <a:off x="4050835" y="1553496"/>
              <a:ext cx="2896629" cy="569387"/>
            </a:xfrm>
            <a:prstGeom prst="rect">
              <a:avLst/>
            </a:prstGeom>
            <a:noFill/>
            <a:ln>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a:cs typeface="+mn-cs"/>
                </a:rPr>
                <a:t>95% </a:t>
              </a:r>
              <a:r>
                <a:rPr kumimoji="0" lang="en-US" sz="1000" b="0" i="0" u="none" strike="noStrike" kern="1200" cap="none" spc="0" normalizeH="0" baseline="0" noProof="0">
                  <a:ln>
                    <a:noFill/>
                  </a:ln>
                  <a:solidFill>
                    <a:srgbClr val="F36E25"/>
                  </a:solidFill>
                  <a:effectLst/>
                  <a:uLnTx/>
                  <a:uFillTx/>
                  <a:latin typeface="Aptos" panose="02110004020202020204"/>
                  <a:ea typeface="ＭＳ Ｐゴシック"/>
                  <a:cs typeface="+mn-cs"/>
                </a:rPr>
                <a:t>Country distribution </a:t>
              </a:r>
              <a:r>
                <a:rPr kumimoji="0" lang="en-US" sz="1000" b="1" i="0" u="none" strike="noStrike" kern="1200" cap="none" spc="0" normalizeH="0" baseline="0" noProof="0">
                  <a:ln>
                    <a:noFill/>
                  </a:ln>
                  <a:solidFill>
                    <a:srgbClr val="F36E25"/>
                  </a:solidFill>
                  <a:effectLst/>
                  <a:uLnTx/>
                  <a:uFillTx/>
                  <a:latin typeface="Aptos" panose="02110004020202020204"/>
                  <a:ea typeface="ＭＳ Ｐゴシック"/>
                  <a:cs typeface="+mn-cs"/>
                </a:rPr>
                <a:t>need met </a:t>
              </a:r>
              <a:r>
                <a:rPr kumimoji="0" lang="en-US" sz="1000" b="0" i="0" u="none" strike="noStrike" kern="1200" cap="none" spc="0" normalizeH="0" baseline="0" noProof="0">
                  <a:ln>
                    <a:noFill/>
                  </a:ln>
                  <a:solidFill>
                    <a:srgbClr val="F36E25"/>
                  </a:solidFill>
                  <a:effectLst/>
                  <a:uLnTx/>
                  <a:uFillTx/>
                  <a:latin typeface="Aptos" panose="02110004020202020204"/>
                  <a:ea typeface="ＭＳ Ｐゴシック"/>
                  <a:cs typeface="+mn-cs"/>
                </a:rPr>
                <a:t>for effective prevention options  (</a:t>
              </a:r>
              <a:r>
                <a:rPr kumimoji="0" lang="en-US" sz="1000" b="0" i="0" u="none" strike="noStrike" kern="1200" cap="none" spc="0" normalizeH="0" baseline="0" noProof="0" err="1">
                  <a:ln>
                    <a:noFill/>
                  </a:ln>
                  <a:solidFill>
                    <a:srgbClr val="F36E25"/>
                  </a:solidFill>
                  <a:effectLst/>
                  <a:uLnTx/>
                  <a:uFillTx/>
                  <a:latin typeface="Aptos" panose="02110004020202020204"/>
                  <a:ea typeface="ＭＳ Ｐゴシック"/>
                  <a:cs typeface="+mn-cs"/>
                </a:rPr>
                <a:t>PrEP</a:t>
              </a:r>
              <a:r>
                <a:rPr kumimoji="0" lang="en-US" sz="1000" b="0" i="0" u="none" strike="noStrike" kern="1200" cap="none" spc="0" normalizeH="0" baseline="0" noProof="0">
                  <a:ln>
                    <a:noFill/>
                  </a:ln>
                  <a:solidFill>
                    <a:srgbClr val="F36E25"/>
                  </a:solidFill>
                  <a:effectLst/>
                  <a:uLnTx/>
                  <a:uFillTx/>
                  <a:latin typeface="Aptos" panose="02110004020202020204"/>
                  <a:ea typeface="ＭＳ Ｐゴシック"/>
                  <a:cs typeface="+mn-cs"/>
                </a:rPr>
                <a:t>, PEP, condoms, NSPs, OAT)</a:t>
              </a:r>
              <a:endParaRPr kumimoji="0" lang="en-US" sz="1000" b="1" i="0" u="none" strike="noStrike" kern="1200" cap="none" spc="0" normalizeH="0" baseline="0" noProof="0">
                <a:ln>
                  <a:noFill/>
                </a:ln>
                <a:solidFill>
                  <a:srgbClr val="F36E25"/>
                </a:solidFill>
                <a:effectLst/>
                <a:uLnTx/>
                <a:uFillTx/>
                <a:latin typeface="Aptos" panose="02110004020202020204"/>
                <a:ea typeface="ＭＳ Ｐゴシック"/>
                <a:cs typeface="+mn-cs"/>
              </a:endParaRPr>
            </a:p>
          </p:txBody>
        </p:sp>
        <p:sp>
          <p:nvSpPr>
            <p:cNvPr id="29" name="TextBox 28">
              <a:extLst>
                <a:ext uri="{FF2B5EF4-FFF2-40B4-BE49-F238E27FC236}">
                  <a16:creationId xmlns:a16="http://schemas.microsoft.com/office/drawing/2014/main" id="{3D791248-D3FD-E0D8-6EE9-F90BFCFC727A}"/>
                </a:ext>
              </a:extLst>
            </p:cNvPr>
            <p:cNvSpPr txBox="1"/>
            <p:nvPr/>
          </p:nvSpPr>
          <p:spPr>
            <a:xfrm>
              <a:off x="4035652" y="2084333"/>
              <a:ext cx="3060837" cy="400110"/>
            </a:xfrm>
            <a:prstGeom prst="rect">
              <a:avLst/>
            </a:prstGeom>
            <a:noFill/>
            <a:ln>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F36E25"/>
                  </a:solidFill>
                  <a:effectLst/>
                  <a:uLnTx/>
                  <a:uFillTx/>
                  <a:latin typeface="Aptos" panose="02110004020202020204"/>
                  <a:ea typeface="ＭＳ Ｐゴシック"/>
                  <a:cs typeface="+mn-cs"/>
                </a:rPr>
                <a:t>90% comprehensive sexuality education for adolescents and young people</a:t>
              </a:r>
            </a:p>
          </p:txBody>
        </p:sp>
        <p:sp>
          <p:nvSpPr>
            <p:cNvPr id="30" name="TextBox 29">
              <a:extLst>
                <a:ext uri="{FF2B5EF4-FFF2-40B4-BE49-F238E27FC236}">
                  <a16:creationId xmlns:a16="http://schemas.microsoft.com/office/drawing/2014/main" id="{23413252-E3B9-DEF6-4CCC-C20A00EF6730}"/>
                </a:ext>
              </a:extLst>
            </p:cNvPr>
            <p:cNvSpPr txBox="1"/>
            <p:nvPr/>
          </p:nvSpPr>
          <p:spPr>
            <a:xfrm>
              <a:off x="7130982" y="1887920"/>
              <a:ext cx="3142106"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F36E25"/>
                  </a:solidFill>
                  <a:effectLst/>
                  <a:uLnTx/>
                  <a:uFillTx/>
                  <a:latin typeface="Aptos" panose="02110004020202020204"/>
                  <a:ea typeface="ＭＳ Ｐゴシック" panose="020B0600070205080204" pitchFamily="34" charset="-128"/>
                  <a:cs typeface="+mn-cs"/>
                </a:rPr>
                <a:t>95% Safe injecting equipment for people who inject drugs; 50% OAT for people who are opioid dependent</a:t>
              </a:r>
            </a:p>
          </p:txBody>
        </p:sp>
        <p:sp>
          <p:nvSpPr>
            <p:cNvPr id="41" name="TextBox 40">
              <a:extLst>
                <a:ext uri="{FF2B5EF4-FFF2-40B4-BE49-F238E27FC236}">
                  <a16:creationId xmlns:a16="http://schemas.microsoft.com/office/drawing/2014/main" id="{D39D7314-F62F-1350-75E2-0D74BEC0A8C6}"/>
                </a:ext>
              </a:extLst>
            </p:cNvPr>
            <p:cNvSpPr txBox="1"/>
            <p:nvPr/>
          </p:nvSpPr>
          <p:spPr>
            <a:xfrm>
              <a:off x="7152094" y="1163186"/>
              <a:ext cx="3053478" cy="400110"/>
            </a:xfrm>
            <a:prstGeom prst="rect">
              <a:avLst/>
            </a:prstGeom>
            <a:noFill/>
            <a:ln>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F36E25"/>
                  </a:solidFill>
                  <a:effectLst/>
                  <a:uLnTx/>
                  <a:uFillTx/>
                  <a:latin typeface="Aptos" panose="02110004020202020204"/>
                  <a:ea typeface="+mn-lt"/>
                  <a:cs typeface="+mn-lt"/>
                </a:rPr>
                <a:t>95% People who paid and received payment for sex used condom at last sex</a:t>
              </a:r>
              <a:endParaRPr kumimoji="0" lang="en-US" sz="2400" b="0" i="0" u="none" strike="noStrike" kern="1200" cap="none" spc="0" normalizeH="0" baseline="0" noProof="0">
                <a:ln>
                  <a:noFill/>
                </a:ln>
                <a:solidFill>
                  <a:srgbClr val="F36E25"/>
                </a:solidFill>
                <a:effectLst/>
                <a:uLnTx/>
                <a:uFillTx/>
                <a:latin typeface="Aptos" panose="02110004020202020204"/>
                <a:ea typeface="+mn-ea"/>
                <a:cs typeface="+mn-cs"/>
              </a:endParaRPr>
            </a:p>
          </p:txBody>
        </p:sp>
        <p:sp>
          <p:nvSpPr>
            <p:cNvPr id="46" name="TextBox 45">
              <a:extLst>
                <a:ext uri="{FF2B5EF4-FFF2-40B4-BE49-F238E27FC236}">
                  <a16:creationId xmlns:a16="http://schemas.microsoft.com/office/drawing/2014/main" id="{FB471A1F-919F-111B-DFF1-8CD26284C368}"/>
                </a:ext>
              </a:extLst>
            </p:cNvPr>
            <p:cNvSpPr txBox="1"/>
            <p:nvPr/>
          </p:nvSpPr>
          <p:spPr>
            <a:xfrm>
              <a:off x="4073686" y="868540"/>
              <a:ext cx="3071891" cy="707886"/>
            </a:xfrm>
            <a:prstGeom prst="rect">
              <a:avLst/>
            </a:prstGeom>
            <a:noFill/>
            <a:ln>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prstClr val="black"/>
                  </a:solidFill>
                  <a:effectLst/>
                  <a:uLnTx/>
                  <a:uFillTx/>
                  <a:latin typeface="Aptos" panose="02110004020202020204"/>
                  <a:ea typeface="+mn-lt"/>
                  <a:cs typeface="+mn-lt"/>
                </a:rPr>
                <a:t>95% </a:t>
              </a:r>
              <a:r>
                <a:rPr kumimoji="0" lang="en-US" sz="1000" b="0" i="0" u="none" strike="noStrike" kern="1200" cap="none" spc="0" normalizeH="0" baseline="0" noProof="0">
                  <a:ln>
                    <a:noFill/>
                  </a:ln>
                  <a:solidFill>
                    <a:srgbClr val="F36E25"/>
                  </a:solidFill>
                  <a:effectLst/>
                  <a:uLnTx/>
                  <a:uFillTx/>
                  <a:latin typeface="Aptos" panose="02110004020202020204"/>
                  <a:ea typeface="+mn-lt"/>
                  <a:cs typeface="+mn-lt"/>
                </a:rPr>
                <a:t>People-</a:t>
              </a:r>
              <a:r>
                <a:rPr kumimoji="0" lang="en-US" sz="1000" b="0" i="0" u="none" strike="noStrike" kern="1200" cap="none" spc="0" normalizeH="0" baseline="0" noProof="0" err="1">
                  <a:ln>
                    <a:noFill/>
                  </a:ln>
                  <a:solidFill>
                    <a:srgbClr val="F36E25"/>
                  </a:solidFill>
                  <a:effectLst/>
                  <a:uLnTx/>
                  <a:uFillTx/>
                  <a:latin typeface="Aptos" panose="02110004020202020204"/>
                  <a:ea typeface="+mn-lt"/>
                  <a:cs typeface="+mn-lt"/>
                </a:rPr>
                <a:t>centred</a:t>
              </a:r>
              <a:r>
                <a:rPr kumimoji="0" lang="en-US" sz="1000" b="0" i="0" u="none" strike="noStrike" kern="1200" cap="none" spc="0" normalizeH="0" baseline="0" noProof="0">
                  <a:ln>
                    <a:noFill/>
                  </a:ln>
                  <a:solidFill>
                    <a:srgbClr val="F36E25"/>
                  </a:solidFill>
                  <a:effectLst/>
                  <a:uLnTx/>
                  <a:uFillTx/>
                  <a:latin typeface="Aptos" panose="02110004020202020204"/>
                  <a:ea typeface="+mn-lt"/>
                  <a:cs typeface="+mn-lt"/>
                </a:rPr>
                <a:t> HIV prevention programmes </a:t>
              </a:r>
              <a:r>
                <a:rPr kumimoji="0" lang="en-US" sz="1000" b="1" i="0" u="none" strike="noStrike" kern="1200" cap="none" spc="0" normalizeH="0" baseline="0" noProof="0">
                  <a:ln>
                    <a:noFill/>
                  </a:ln>
                  <a:solidFill>
                    <a:srgbClr val="F36E25"/>
                  </a:solidFill>
                  <a:effectLst/>
                  <a:uLnTx/>
                  <a:uFillTx/>
                  <a:latin typeface="Aptos" panose="02110004020202020204"/>
                  <a:ea typeface="+mn-lt"/>
                  <a:cs typeface="+mn-lt"/>
                </a:rPr>
                <a:t>reach</a:t>
              </a:r>
              <a:r>
                <a:rPr kumimoji="0" lang="en-US" sz="1000" b="0" i="0" u="none" strike="noStrike" kern="1200" cap="none" spc="0" normalizeH="0" baseline="0" noProof="0">
                  <a:ln>
                    <a:noFill/>
                  </a:ln>
                  <a:solidFill>
                    <a:srgbClr val="F36E25"/>
                  </a:solidFill>
                  <a:effectLst/>
                  <a:uLnTx/>
                  <a:uFillTx/>
                  <a:latin typeface="Aptos" panose="02110004020202020204"/>
                  <a:ea typeface="+mn-lt"/>
                  <a:cs typeface="+mn-lt"/>
                </a:rPr>
                <a:t> adolescent girls and young women, adult women, young boys and men, and key populations in need of prevention</a:t>
              </a:r>
            </a:p>
          </p:txBody>
        </p:sp>
        <p:sp>
          <p:nvSpPr>
            <p:cNvPr id="47" name="TextBox 46">
              <a:extLst>
                <a:ext uri="{FF2B5EF4-FFF2-40B4-BE49-F238E27FC236}">
                  <a16:creationId xmlns:a16="http://schemas.microsoft.com/office/drawing/2014/main" id="{4703C1D2-4A38-D31B-CC47-BD6EC5E1146B}"/>
                </a:ext>
              </a:extLst>
            </p:cNvPr>
            <p:cNvSpPr txBox="1"/>
            <p:nvPr/>
          </p:nvSpPr>
          <p:spPr>
            <a:xfrm>
              <a:off x="7161878" y="1514531"/>
              <a:ext cx="2896976" cy="400110"/>
            </a:xfrm>
            <a:prstGeom prst="rect">
              <a:avLst/>
            </a:prstGeom>
            <a:noFill/>
            <a:ln w="6350">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F36E25"/>
                  </a:solidFill>
                  <a:effectLst/>
                  <a:uLnTx/>
                  <a:uFillTx/>
                  <a:latin typeface="Aptos" panose="02110004020202020204"/>
                  <a:ea typeface="ＭＳ Ｐゴシック"/>
                  <a:cs typeface="+mn-cs"/>
                </a:rPr>
                <a:t>50% People at highest risk of acquiring HIV access and use ARV-based prevention options</a:t>
              </a:r>
              <a:endParaRPr kumimoji="0" lang="en-US" sz="1000" b="0" i="0" u="none" strike="noStrike" kern="1200" cap="none" spc="0" normalizeH="0" baseline="0" noProof="0">
                <a:ln>
                  <a:noFill/>
                </a:ln>
                <a:solidFill>
                  <a:srgbClr val="F36E25"/>
                </a:solidFill>
                <a:effectLst/>
                <a:uLnTx/>
                <a:uFillTx/>
                <a:latin typeface="Aptos" panose="02110004020202020204"/>
                <a:ea typeface="ＭＳ Ｐゴシック" panose="020B0600070205080204" pitchFamily="34" charset="-128"/>
                <a:cs typeface="+mn-cs"/>
              </a:endParaRPr>
            </a:p>
          </p:txBody>
        </p:sp>
        <p:sp>
          <p:nvSpPr>
            <p:cNvPr id="49" name="TextBox 48">
              <a:extLst>
                <a:ext uri="{FF2B5EF4-FFF2-40B4-BE49-F238E27FC236}">
                  <a16:creationId xmlns:a16="http://schemas.microsoft.com/office/drawing/2014/main" id="{75F6549F-27D7-CEB9-00CB-190DA2F5991C}"/>
                </a:ext>
              </a:extLst>
            </p:cNvPr>
            <p:cNvSpPr txBox="1"/>
            <p:nvPr/>
          </p:nvSpPr>
          <p:spPr>
            <a:xfrm>
              <a:off x="6996397" y="581009"/>
              <a:ext cx="2987420" cy="430887"/>
            </a:xfrm>
            <a:prstGeom prst="rect">
              <a:avLst/>
            </a:prstGeom>
            <a:noFill/>
            <a:ln>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a:cs typeface="+mn-cs"/>
                </a:rPr>
                <a:t>90% </a:t>
              </a:r>
              <a:r>
                <a:rPr kumimoji="0" lang="en-US" sz="1000" b="0" i="0" u="none" strike="noStrike" kern="1200" cap="none" spc="0" normalizeH="0" baseline="0" noProof="0">
                  <a:ln>
                    <a:noFill/>
                  </a:ln>
                  <a:solidFill>
                    <a:srgbClr val="F36E25"/>
                  </a:solidFill>
                  <a:effectLst/>
                  <a:uLnTx/>
                  <a:uFillTx/>
                  <a:latin typeface="Aptos" panose="02110004020202020204"/>
                  <a:ea typeface="ＭＳ Ｐゴシック"/>
                  <a:cs typeface="+mn-cs"/>
                </a:rPr>
                <a:t>Prevention options (</a:t>
              </a:r>
              <a:r>
                <a:rPr kumimoji="0" lang="en-US" sz="1000" b="0" i="0" u="none" strike="noStrike" kern="1200" cap="none" spc="0" normalizeH="0" baseline="0" noProof="0" err="1">
                  <a:ln>
                    <a:noFill/>
                  </a:ln>
                  <a:solidFill>
                    <a:srgbClr val="F36E25"/>
                  </a:solidFill>
                  <a:effectLst/>
                  <a:uLnTx/>
                  <a:uFillTx/>
                  <a:latin typeface="Aptos" panose="02110004020202020204"/>
                  <a:ea typeface="ＭＳ Ｐゴシック"/>
                  <a:cs typeface="+mn-cs"/>
                </a:rPr>
                <a:t>PrEP</a:t>
              </a:r>
              <a:r>
                <a:rPr kumimoji="0" lang="en-US" sz="1000" b="0" i="0" u="none" strike="noStrike" kern="1200" cap="none" spc="0" normalizeH="0" baseline="0" noProof="0">
                  <a:ln>
                    <a:noFill/>
                  </a:ln>
                  <a:solidFill>
                    <a:srgbClr val="F36E25"/>
                  </a:solidFill>
                  <a:effectLst/>
                  <a:uLnTx/>
                  <a:uFillTx/>
                  <a:latin typeface="Aptos" panose="02110004020202020204"/>
                  <a:ea typeface="ＭＳ Ｐゴシック"/>
                  <a:cs typeface="+mn-cs"/>
                </a:rPr>
                <a:t>, PEP, condoms, NSP, OAT) are </a:t>
              </a:r>
              <a:r>
                <a:rPr kumimoji="0" lang="en-US" sz="1000" b="1" i="0" u="none" strike="noStrike" kern="1200" cap="none" spc="0" normalizeH="0" baseline="0" noProof="0">
                  <a:ln>
                    <a:noFill/>
                  </a:ln>
                  <a:solidFill>
                    <a:srgbClr val="F36E25"/>
                  </a:solidFill>
                  <a:effectLst/>
                  <a:uLnTx/>
                  <a:uFillTx/>
                  <a:latin typeface="Aptos" panose="02110004020202020204"/>
                  <a:ea typeface="ＭＳ Ｐゴシック"/>
                  <a:cs typeface="+mn-cs"/>
                </a:rPr>
                <a:t>used </a:t>
              </a:r>
              <a:r>
                <a:rPr kumimoji="0" lang="en-US" sz="1000" b="0" i="0" u="none" strike="noStrike" kern="1200" cap="none" spc="0" normalizeH="0" baseline="0" noProof="0">
                  <a:ln>
                    <a:noFill/>
                  </a:ln>
                  <a:solidFill>
                    <a:srgbClr val="F36E25"/>
                  </a:solidFill>
                  <a:effectLst/>
                  <a:uLnTx/>
                  <a:uFillTx/>
                  <a:latin typeface="Aptos" panose="02110004020202020204"/>
                  <a:ea typeface="ＭＳ Ｐゴシック"/>
                  <a:cs typeface="+mn-cs"/>
                </a:rPr>
                <a:t>by people in need of prevention</a:t>
              </a:r>
              <a:endParaRPr kumimoji="0" lang="en-US" sz="1000" b="0" i="0" u="none" strike="sngStrike" kern="1200" cap="none" spc="0" normalizeH="0" baseline="0" noProof="0">
                <a:ln>
                  <a:noFill/>
                </a:ln>
                <a:solidFill>
                  <a:srgbClr val="F36E25"/>
                </a:solidFill>
                <a:effectLst/>
                <a:uLnTx/>
                <a:uFillTx/>
                <a:latin typeface="Aptos" panose="02110004020202020204"/>
                <a:ea typeface="ＭＳ Ｐゴシック"/>
                <a:cs typeface="+mn-cs"/>
              </a:endParaRPr>
            </a:p>
          </p:txBody>
        </p:sp>
        <p:sp>
          <p:nvSpPr>
            <p:cNvPr id="53" name="TextBox 52">
              <a:extLst>
                <a:ext uri="{FF2B5EF4-FFF2-40B4-BE49-F238E27FC236}">
                  <a16:creationId xmlns:a16="http://schemas.microsoft.com/office/drawing/2014/main" id="{4E7EAB7B-1B97-0761-5F9E-D38AC8CC438E}"/>
                </a:ext>
              </a:extLst>
            </p:cNvPr>
            <p:cNvSpPr txBox="1"/>
            <p:nvPr/>
          </p:nvSpPr>
          <p:spPr>
            <a:xfrm>
              <a:off x="7161878" y="926454"/>
              <a:ext cx="2896976" cy="246221"/>
            </a:xfrm>
            <a:prstGeom prst="rect">
              <a:avLst/>
            </a:prstGeom>
            <a:noFill/>
            <a:ln w="6350">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E97132"/>
                  </a:solidFill>
                  <a:effectLst/>
                  <a:uLnTx/>
                  <a:uFillTx/>
                  <a:latin typeface="Aptos" panose="02110004020202020204"/>
                  <a:ea typeface="ＭＳ Ｐゴシック"/>
                  <a:cs typeface="+mn-cs"/>
                </a:rPr>
                <a:t>80% Condom use with a non-regular partner</a:t>
              </a:r>
              <a:endParaRPr kumimoji="0" lang="en-US" sz="1000" b="0" i="0" u="none" strike="noStrike" kern="1200" cap="none" spc="0" normalizeH="0" baseline="0" noProof="0">
                <a:ln>
                  <a:noFill/>
                </a:ln>
                <a:solidFill>
                  <a:srgbClr val="E97132"/>
                </a:solidFill>
                <a:effectLst/>
                <a:uLnTx/>
                <a:uFillTx/>
                <a:latin typeface="Aptos" panose="02110004020202020204"/>
                <a:ea typeface="ＭＳ Ｐゴシック" panose="020B0600070205080204" pitchFamily="34" charset="-128"/>
                <a:cs typeface="+mn-cs"/>
              </a:endParaRPr>
            </a:p>
          </p:txBody>
        </p:sp>
      </p:grpSp>
    </p:spTree>
    <p:extLst>
      <p:ext uri="{BB962C8B-B14F-4D97-AF65-F5344CB8AC3E}">
        <p14:creationId xmlns:p14="http://schemas.microsoft.com/office/powerpoint/2010/main" val="4127411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04E12-EF6D-8E06-98DB-79F08CE743B7}"/>
              </a:ext>
            </a:extLst>
          </p:cNvPr>
          <p:cNvSpPr>
            <a:spLocks noGrp="1"/>
          </p:cNvSpPr>
          <p:nvPr>
            <p:ph type="title"/>
          </p:nvPr>
        </p:nvSpPr>
        <p:spPr>
          <a:xfrm>
            <a:off x="166687" y="233199"/>
            <a:ext cx="10515600" cy="1325563"/>
          </a:xfrm>
        </p:spPr>
        <p:txBody>
          <a:bodyPr>
            <a:normAutofit/>
          </a:bodyPr>
          <a:lstStyle/>
          <a:p>
            <a:r>
              <a:rPr lang="en-US" sz="2400" b="1" kern="100" dirty="0">
                <a:solidFill>
                  <a:srgbClr val="C00000"/>
                </a:solidFill>
                <a:effectLst/>
                <a:latin typeface="Arial" panose="020B0604020202020204" pitchFamily="34" charset="0"/>
                <a:cs typeface="Calibri" panose="020F0502020204030204" pitchFamily="34" charset="0"/>
              </a:rPr>
              <a:t>Overarching 2030 targets</a:t>
            </a:r>
            <a:br>
              <a:rPr lang="en-CH" sz="2400" b="1" kern="100" dirty="0">
                <a:solidFill>
                  <a:srgbClr val="C00000"/>
                </a:solidFill>
                <a:effectLst/>
                <a:latin typeface="Arial" panose="020B0604020202020204" pitchFamily="34" charset="0"/>
                <a:cs typeface="Calibri" panose="020F0502020204030204" pitchFamily="34" charset="0"/>
              </a:rPr>
            </a:br>
            <a:endParaRPr lang="en-CH" sz="4000" dirty="0">
              <a:solidFill>
                <a:srgbClr val="C00000"/>
              </a:solidFill>
            </a:endParaRPr>
          </a:p>
        </p:txBody>
      </p:sp>
      <p:sp>
        <p:nvSpPr>
          <p:cNvPr id="14" name="Rectangle 7">
            <a:extLst>
              <a:ext uri="{FF2B5EF4-FFF2-40B4-BE49-F238E27FC236}">
                <a16:creationId xmlns:a16="http://schemas.microsoft.com/office/drawing/2014/main" id="{69E768ED-B47F-A6FF-6C41-E009CF4B6309}"/>
              </a:ext>
            </a:extLst>
          </p:cNvPr>
          <p:cNvSpPr>
            <a:spLocks noChangeArrowheads="1"/>
          </p:cNvSpPr>
          <p:nvPr/>
        </p:nvSpPr>
        <p:spPr bwMode="auto">
          <a:xfrm>
            <a:off x="3114675" y="15843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CH" altLang="en-CH" sz="1800" b="0" i="0" u="none" strike="noStrike" cap="none" normalizeH="0" baseline="0">
                <a:ln>
                  <a:noFill/>
                </a:ln>
                <a:solidFill>
                  <a:schemeClr val="tx1"/>
                </a:solidFill>
                <a:effectLst/>
                <a:latin typeface="Arial" panose="020B0604020202020204" pitchFamily="34" charset="0"/>
              </a:rPr>
            </a:br>
            <a:endParaRPr kumimoji="0" lang="en-CH" altLang="en-CH" sz="1800" b="0" i="0" u="none" strike="noStrike" cap="none" normalizeH="0" baseline="0">
              <a:ln>
                <a:noFill/>
              </a:ln>
              <a:solidFill>
                <a:schemeClr val="tx1"/>
              </a:solidFill>
              <a:effectLst/>
              <a:latin typeface="Arial" panose="020B0604020202020204" pitchFamily="34" charset="0"/>
            </a:endParaRPr>
          </a:p>
        </p:txBody>
      </p:sp>
      <p:sp>
        <p:nvSpPr>
          <p:cNvPr id="16" name="Rectangle 9">
            <a:extLst>
              <a:ext uri="{FF2B5EF4-FFF2-40B4-BE49-F238E27FC236}">
                <a16:creationId xmlns:a16="http://schemas.microsoft.com/office/drawing/2014/main" id="{0B35FDE3-A9F7-8B5C-BA37-FF574FAC58ED}"/>
              </a:ext>
            </a:extLst>
          </p:cNvPr>
          <p:cNvSpPr>
            <a:spLocks noChangeArrowheads="1"/>
          </p:cNvSpPr>
          <p:nvPr/>
        </p:nvSpPr>
        <p:spPr bwMode="auto">
          <a:xfrm>
            <a:off x="166687" y="5103827"/>
            <a:ext cx="118586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none" strike="noStrike" cap="none" normalizeH="0" baseline="3000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2"/>
              </a:rPr>
              <a:t>[</a:t>
            </a:r>
            <a:r>
              <a:rPr kumimoji="0" lang="en-US" altLang="en-CH" sz="800" b="0" i="0" u="none" strike="noStrike" cap="none" normalizeH="0" baseline="3000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2"/>
              </a:rPr>
              <a:t>1]</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“2025 targets” are the existing 2025 targets that are proposed to be extended to 2030 as they have not been achieved and are still relevant. “New” are newly proposed recommendations. WHO targets are existing targets in WHO strategies and frameworks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that are being adopted here as priority for the HIV response and would be monitored only once against both </a:t>
            </a:r>
            <a:r>
              <a:rPr kumimoji="0" lang="en-US" altLang="en-CH" sz="800" b="0" i="0" u="none" strike="noStrike" cap="none" normalizeH="0" baseline="0" dirty="0" err="1">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programmes</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a:t>
            </a:r>
            <a:endParaRPr kumimoji="0" lang="en-US" altLang="en-CH" sz="1800" b="0" i="0" u="none" strike="noStrike" cap="none" normalizeH="0" baseline="0" dirty="0">
              <a:ln>
                <a:noFill/>
              </a:ln>
              <a:solidFill>
                <a:schemeClr val="tx1"/>
              </a:solidFill>
              <a:effectLst/>
              <a:latin typeface="Arial" panose="020B0604020202020204" pitchFamily="34" charset="0"/>
            </a:endParaRPr>
          </a:p>
        </p:txBody>
      </p:sp>
      <p:graphicFrame>
        <p:nvGraphicFramePr>
          <p:cNvPr id="17" name="Table 16">
            <a:extLst>
              <a:ext uri="{FF2B5EF4-FFF2-40B4-BE49-F238E27FC236}">
                <a16:creationId xmlns:a16="http://schemas.microsoft.com/office/drawing/2014/main" id="{DDBD5D64-6AC9-864C-DD6E-1B8681F40CE8}"/>
              </a:ext>
            </a:extLst>
          </p:cNvPr>
          <p:cNvGraphicFramePr>
            <a:graphicFrameLocks noGrp="1"/>
          </p:cNvGraphicFramePr>
          <p:nvPr>
            <p:extLst>
              <p:ext uri="{D42A27DB-BD31-4B8C-83A1-F6EECF244321}">
                <p14:modId xmlns:p14="http://schemas.microsoft.com/office/powerpoint/2010/main" val="131458154"/>
              </p:ext>
            </p:extLst>
          </p:nvPr>
        </p:nvGraphicFramePr>
        <p:xfrm>
          <a:off x="762625" y="2350926"/>
          <a:ext cx="7736798" cy="2494135"/>
        </p:xfrm>
        <a:graphic>
          <a:graphicData uri="http://schemas.openxmlformats.org/drawingml/2006/table">
            <a:tbl>
              <a:tblPr firstRow="1" firstCol="1" bandRow="1"/>
              <a:tblGrid>
                <a:gridCol w="2780465">
                  <a:extLst>
                    <a:ext uri="{9D8B030D-6E8A-4147-A177-3AD203B41FA5}">
                      <a16:colId xmlns:a16="http://schemas.microsoft.com/office/drawing/2014/main" val="2006870860"/>
                    </a:ext>
                  </a:extLst>
                </a:gridCol>
                <a:gridCol w="2541359">
                  <a:extLst>
                    <a:ext uri="{9D8B030D-6E8A-4147-A177-3AD203B41FA5}">
                      <a16:colId xmlns:a16="http://schemas.microsoft.com/office/drawing/2014/main" val="2656776471"/>
                    </a:ext>
                  </a:extLst>
                </a:gridCol>
                <a:gridCol w="2414974">
                  <a:extLst>
                    <a:ext uri="{9D8B030D-6E8A-4147-A177-3AD203B41FA5}">
                      <a16:colId xmlns:a16="http://schemas.microsoft.com/office/drawing/2014/main" val="3599983990"/>
                    </a:ext>
                  </a:extLst>
                </a:gridCol>
              </a:tblGrid>
              <a:tr h="484474">
                <a:tc>
                  <a:txBody>
                    <a:bodyPr/>
                    <a:lstStyle/>
                    <a:p>
                      <a:pPr>
                        <a:lnSpc>
                          <a:spcPts val="1200"/>
                        </a:lnSpc>
                        <a:buNone/>
                      </a:pPr>
                      <a:r>
                        <a:rPr lang="en-US" sz="1600" b="1" kern="1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Target</a:t>
                      </a:r>
                      <a:endParaRPr lang="en-CH" sz="1600" b="1" kern="1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6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Data source</a:t>
                      </a:r>
                      <a:endParaRPr lang="en-CH" sz="16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6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Previous target</a:t>
                      </a:r>
                      <a:endParaRPr lang="en-CH" sz="16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FFFFFF"/>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extLst>
                  <a:ext uri="{0D108BD9-81ED-4DB2-BD59-A6C34878D82A}">
                    <a16:rowId xmlns:a16="http://schemas.microsoft.com/office/drawing/2014/main" val="1981182231"/>
                  </a:ext>
                </a:extLst>
              </a:tr>
              <a:tr h="1265009">
                <a:tc>
                  <a:txBody>
                    <a:bodyPr/>
                    <a:lstStyle/>
                    <a:p>
                      <a:pPr>
                        <a:lnSpc>
                          <a:spcPts val="1200"/>
                        </a:lnSpc>
                        <a:buNone/>
                      </a:pPr>
                      <a:r>
                        <a:rPr lang="en-US" sz="16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 90% reduction in new HIV infections between 2010 and 2030 and a continued reduction of 5% per year post-2030.</a:t>
                      </a:r>
                      <a:endParaRPr lang="en-CH" sz="16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6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UNAIDS epidemiological estimates</a:t>
                      </a:r>
                      <a:endParaRPr lang="en-CH" sz="16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6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 (adjusted)</a:t>
                      </a:r>
                      <a:endParaRPr lang="en-CH" sz="16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2514808557"/>
                  </a:ext>
                </a:extLst>
              </a:tr>
              <a:tr h="744652">
                <a:tc>
                  <a:txBody>
                    <a:bodyPr/>
                    <a:lstStyle/>
                    <a:p>
                      <a:pPr>
                        <a:lnSpc>
                          <a:spcPts val="1200"/>
                        </a:lnSpc>
                        <a:buNone/>
                      </a:pPr>
                      <a:r>
                        <a:rPr lang="en-US" sz="16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 90% reduction in AIDS-related deaths since 2010.</a:t>
                      </a:r>
                      <a:endParaRPr lang="en-CH" sz="16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6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UNAIDS epidemiological estimates</a:t>
                      </a:r>
                      <a:endParaRPr lang="en-CH" sz="16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6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a:t>
                      </a:r>
                      <a:endParaRPr lang="en-CH" sz="16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905008823"/>
                  </a:ext>
                </a:extLst>
              </a:tr>
            </a:tbl>
          </a:graphicData>
        </a:graphic>
      </p:graphicFrame>
      <p:sp>
        <p:nvSpPr>
          <p:cNvPr id="18" name="Rectangle 10">
            <a:extLst>
              <a:ext uri="{FF2B5EF4-FFF2-40B4-BE49-F238E27FC236}">
                <a16:creationId xmlns:a16="http://schemas.microsoft.com/office/drawing/2014/main" id="{8CAC55BD-BA47-9CF7-CA9D-BA041B2C7B34}"/>
              </a:ext>
            </a:extLst>
          </p:cNvPr>
          <p:cNvSpPr>
            <a:spLocks noChangeArrowheads="1"/>
          </p:cNvSpPr>
          <p:nvPr/>
        </p:nvSpPr>
        <p:spPr bwMode="auto">
          <a:xfrm>
            <a:off x="3219450" y="32702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CH" altLang="en-CH" sz="1800" b="0" i="0" u="none" strike="noStrike" cap="none" normalizeH="0" baseline="0">
                <a:ln>
                  <a:noFill/>
                </a:ln>
                <a:solidFill>
                  <a:schemeClr val="tx1"/>
                </a:solidFill>
                <a:effectLst/>
                <a:latin typeface="Arial" panose="020B0604020202020204" pitchFamily="34" charset="0"/>
              </a:rPr>
            </a:br>
            <a:endParaRPr kumimoji="0" lang="en-CH" altLang="en-CH"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60060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02744-C3AE-4FF5-1507-037A729FD3AD}"/>
              </a:ext>
            </a:extLst>
          </p:cNvPr>
          <p:cNvSpPr>
            <a:spLocks noGrp="1"/>
          </p:cNvSpPr>
          <p:nvPr>
            <p:ph type="title"/>
          </p:nvPr>
        </p:nvSpPr>
        <p:spPr>
          <a:xfrm>
            <a:off x="112704" y="0"/>
            <a:ext cx="10515600" cy="1325563"/>
          </a:xfrm>
        </p:spPr>
        <p:txBody>
          <a:bodyPr>
            <a:normAutofit/>
          </a:bodyPr>
          <a:lstStyle/>
          <a:p>
            <a:r>
              <a:rPr lang="en-US" sz="2400" kern="100" dirty="0">
                <a:solidFill>
                  <a:srgbClr val="C00000"/>
                </a:solidFill>
                <a:effectLst/>
                <a:latin typeface="Arial" panose="020B0604020202020204" pitchFamily="34" charset="0"/>
                <a:cs typeface="Calibri" panose="020F0502020204030204" pitchFamily="34" charset="0"/>
              </a:rPr>
              <a:t>Area 1. Ensure available, accessible, acceptable and quality </a:t>
            </a:r>
            <a:br>
              <a:rPr lang="en-US" sz="2400" kern="100" dirty="0">
                <a:solidFill>
                  <a:srgbClr val="C00000"/>
                </a:solidFill>
                <a:effectLst/>
                <a:latin typeface="Arial" panose="020B0604020202020204" pitchFamily="34" charset="0"/>
                <a:cs typeface="Calibri" panose="020F0502020204030204" pitchFamily="34" charset="0"/>
              </a:rPr>
            </a:br>
            <a:r>
              <a:rPr lang="en-US" sz="2400" kern="100" dirty="0">
                <a:solidFill>
                  <a:srgbClr val="C00000"/>
                </a:solidFill>
                <a:effectLst/>
                <a:latin typeface="Arial" panose="020B0604020202020204" pitchFamily="34" charset="0"/>
                <a:cs typeface="Calibri" panose="020F0502020204030204" pitchFamily="34" charset="0"/>
              </a:rPr>
              <a:t>HIV treatment and care for people living with HIV.</a:t>
            </a:r>
            <a:br>
              <a:rPr lang="en-CH" sz="2400" kern="100" dirty="0">
                <a:solidFill>
                  <a:srgbClr val="C00000"/>
                </a:solidFill>
                <a:effectLst/>
                <a:latin typeface="Arial" panose="020B0604020202020204" pitchFamily="34" charset="0"/>
                <a:cs typeface="Calibri" panose="020F0502020204030204" pitchFamily="34" charset="0"/>
              </a:rPr>
            </a:br>
            <a:endParaRPr lang="en-CH" sz="4000" dirty="0">
              <a:solidFill>
                <a:srgbClr val="C00000"/>
              </a:solidFill>
            </a:endParaRPr>
          </a:p>
        </p:txBody>
      </p:sp>
      <p:graphicFrame>
        <p:nvGraphicFramePr>
          <p:cNvPr id="8" name="Content Placeholder 7">
            <a:extLst>
              <a:ext uri="{FF2B5EF4-FFF2-40B4-BE49-F238E27FC236}">
                <a16:creationId xmlns:a16="http://schemas.microsoft.com/office/drawing/2014/main" id="{AEB6DDF3-5D0C-18D1-5EBF-0950DDE432A4}"/>
              </a:ext>
            </a:extLst>
          </p:cNvPr>
          <p:cNvGraphicFramePr>
            <a:graphicFrameLocks noGrp="1"/>
          </p:cNvGraphicFramePr>
          <p:nvPr>
            <p:ph idx="1"/>
            <p:extLst>
              <p:ext uri="{D42A27DB-BD31-4B8C-83A1-F6EECF244321}">
                <p14:modId xmlns:p14="http://schemas.microsoft.com/office/powerpoint/2010/main" val="3530158121"/>
              </p:ext>
            </p:extLst>
          </p:nvPr>
        </p:nvGraphicFramePr>
        <p:xfrm>
          <a:off x="112704" y="1168794"/>
          <a:ext cx="10210947" cy="5505936"/>
        </p:xfrm>
        <a:graphic>
          <a:graphicData uri="http://schemas.openxmlformats.org/drawingml/2006/table">
            <a:tbl>
              <a:tblPr/>
              <a:tblGrid>
                <a:gridCol w="465619">
                  <a:extLst>
                    <a:ext uri="{9D8B030D-6E8A-4147-A177-3AD203B41FA5}">
                      <a16:colId xmlns:a16="http://schemas.microsoft.com/office/drawing/2014/main" val="2416583574"/>
                    </a:ext>
                  </a:extLst>
                </a:gridCol>
                <a:gridCol w="4975366">
                  <a:extLst>
                    <a:ext uri="{9D8B030D-6E8A-4147-A177-3AD203B41FA5}">
                      <a16:colId xmlns:a16="http://schemas.microsoft.com/office/drawing/2014/main" val="4253368657"/>
                    </a:ext>
                  </a:extLst>
                </a:gridCol>
                <a:gridCol w="3817856">
                  <a:extLst>
                    <a:ext uri="{9D8B030D-6E8A-4147-A177-3AD203B41FA5}">
                      <a16:colId xmlns:a16="http://schemas.microsoft.com/office/drawing/2014/main" val="3494202542"/>
                    </a:ext>
                  </a:extLst>
                </a:gridCol>
                <a:gridCol w="952106">
                  <a:extLst>
                    <a:ext uri="{9D8B030D-6E8A-4147-A177-3AD203B41FA5}">
                      <a16:colId xmlns:a16="http://schemas.microsoft.com/office/drawing/2014/main" val="3367716520"/>
                    </a:ext>
                  </a:extLst>
                </a:gridCol>
              </a:tblGrid>
              <a:tr h="229242">
                <a:tc>
                  <a:txBody>
                    <a:bodyPr/>
                    <a:lstStyle/>
                    <a:p>
                      <a:pPr algn="l">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 </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gn="l">
                        <a:lnSpc>
                          <a:spcPts val="1200"/>
                        </a:lnSpc>
                        <a:buNone/>
                      </a:pPr>
                      <a:r>
                        <a:rPr lang="en-US" sz="1000" b="1" kern="1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Target </a:t>
                      </a:r>
                      <a:endParaRPr lang="en-CH" sz="1000" b="1" kern="1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gn="l">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Data source</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gn="l">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Previous target</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FFFFFF"/>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extLst>
                  <a:ext uri="{0D108BD9-81ED-4DB2-BD59-A6C34878D82A}">
                    <a16:rowId xmlns:a16="http://schemas.microsoft.com/office/drawing/2014/main" val="423753228"/>
                  </a:ext>
                </a:extLst>
              </a:tr>
              <a:tr h="598573">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tc>
                  <a:txBody>
                    <a:bodyPr/>
                    <a:lstStyle/>
                    <a:p>
                      <a:pPr algn="l">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95% of people who are living with HIV know their HIV status.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GAM 2.1, 1.4.</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Programme data plus epidemiological estimates.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For key populations (KPs): integrated biological and behavioural surveillance (IBBS).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extLst>
                  <a:ext uri="{0D108BD9-81ED-4DB2-BD59-A6C34878D82A}">
                    <a16:rowId xmlns:a16="http://schemas.microsoft.com/office/drawing/2014/main" val="954624310"/>
                  </a:ext>
                </a:extLst>
              </a:tr>
              <a:tr h="475463">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tc>
                  <a:txBody>
                    <a:bodyPr/>
                    <a:lstStyle/>
                    <a:p>
                      <a:pPr algn="l">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95% of people living with HIV who know their status are on treatment.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GAM 2.2, 2.6.</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Programme data plus epidemiological estimates. </a:t>
                      </a:r>
                      <a:b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For key populations: IBBS.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extLst>
                  <a:ext uri="{0D108BD9-81ED-4DB2-BD59-A6C34878D82A}">
                    <a16:rowId xmlns:a16="http://schemas.microsoft.com/office/drawing/2014/main" val="2702426156"/>
                  </a:ext>
                </a:extLst>
              </a:tr>
              <a:tr h="352352">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tc>
                  <a:txBody>
                    <a:bodyPr/>
                    <a:lstStyle/>
                    <a:p>
                      <a:pPr algn="l">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95% of people living with HIV on treatment have a suppressed viral load.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GAM 2.3.</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Programme data plus epidemiological estimates.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extLst>
                  <a:ext uri="{0D108BD9-81ED-4DB2-BD59-A6C34878D82A}">
                    <a16:rowId xmlns:a16="http://schemas.microsoft.com/office/drawing/2014/main" val="1294986988"/>
                  </a:ext>
                </a:extLst>
              </a:tr>
              <a:tr h="475463">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4</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people newly diagnosed with HIV and people reinitiating antiretroviral therapy (ART) are screened for advanced HIV disease (AHD) as measured by CD4 count or WHO staging when CD4 is not available.</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Programme data.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2011779486"/>
                  </a:ext>
                </a:extLst>
              </a:tr>
              <a:tr h="475463">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 of HIV testing and supportive services related to care and treatment are delivered by community-led organizations, including key population led and women-led organizations.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Advisory group on monitoring these targets working on measurement sources and methods. Currently, policy data are used as proxy measures.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extLst>
                  <a:ext uri="{0D108BD9-81ED-4DB2-BD59-A6C34878D82A}">
                    <a16:rowId xmlns:a16="http://schemas.microsoft.com/office/drawing/2014/main" val="3803478669"/>
                  </a:ext>
                </a:extLst>
              </a:tr>
              <a:tr h="352352">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6</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HIV-exposed children are tested by two months of age.</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GAM 3.2.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p>
                      <a:pPr algn="l">
                        <a:lnSpc>
                          <a:spcPts val="1200"/>
                        </a:lnSpc>
                        <a:buNone/>
                      </a:pPr>
                      <a:r>
                        <a:rPr lang="en-US" sz="1000" kern="100" dirty="0" err="1">
                          <a:effectLst/>
                          <a:latin typeface="Arial" panose="020B0604020202020204" pitchFamily="34" charset="0"/>
                          <a:ea typeface="Times New Roman" panose="02020603050405020304" pitchFamily="18" charset="0"/>
                          <a:cs typeface="Arial" panose="020B0604020202020204" pitchFamily="34" charset="0"/>
                        </a:rPr>
                        <a:t>Programme</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data plus epidemiological estimates.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4020542198"/>
                  </a:ext>
                </a:extLst>
              </a:tr>
              <a:tr h="229242">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7</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HIV-exposed infants and children are tested after cessation of breastfeeding.</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dirty="0" err="1">
                          <a:effectLst/>
                          <a:latin typeface="Arial" panose="020B0604020202020204" pitchFamily="34" charset="0"/>
                          <a:ea typeface="Times New Roman" panose="02020603050405020304" pitchFamily="18" charset="0"/>
                          <a:cs typeface="Arial" panose="020B0604020202020204" pitchFamily="34" charset="0"/>
                        </a:rPr>
                        <a:t>Programme</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data plus epidemiological estimates.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455835645"/>
                  </a:ext>
                </a:extLst>
              </a:tr>
              <a:tr h="352352">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8</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pregnant women receive antenatal care and know their HIV status.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3.1.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Programme data plus epidemiological estimates.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 (reworded)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574823037"/>
                  </a:ext>
                </a:extLst>
              </a:tr>
              <a:tr h="352352">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90% of people living with HIV entering care through either HIV or TB services receive testing (and treatment if needed) for the other disease.</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Programme data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 (reworded)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2225425339"/>
                  </a:ext>
                </a:extLst>
              </a:tr>
              <a:tr h="229242">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10</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people living with HIV have received preventive therapy for TB.</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Programme data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Existing WHO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752330620"/>
                  </a:ext>
                </a:extLst>
              </a:tr>
              <a:tr h="229242">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11</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90% reduction in TB-related deaths among people living with HIV (compared to 2010).</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WHO estimates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4084261682"/>
                  </a:ext>
                </a:extLst>
              </a:tr>
            </a:tbl>
          </a:graphicData>
        </a:graphic>
      </p:graphicFrame>
      <p:sp>
        <p:nvSpPr>
          <p:cNvPr id="11" name="Rectangle 6">
            <a:extLst>
              <a:ext uri="{FF2B5EF4-FFF2-40B4-BE49-F238E27FC236}">
                <a16:creationId xmlns:a16="http://schemas.microsoft.com/office/drawing/2014/main" id="{FD4F17E9-7B59-FD7B-22FB-49A1AE0BDD1C}"/>
              </a:ext>
            </a:extLst>
          </p:cNvPr>
          <p:cNvSpPr>
            <a:spLocks noChangeArrowheads="1"/>
          </p:cNvSpPr>
          <p:nvPr/>
        </p:nvSpPr>
        <p:spPr bwMode="auto">
          <a:xfrm>
            <a:off x="10332720" y="3945946"/>
            <a:ext cx="1841340" cy="2508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sng" strike="noStrike" cap="none" normalizeH="0" baseline="30000" dirty="0">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2"/>
              </a:rPr>
              <a:t>[</a:t>
            </a:r>
            <a:r>
              <a:rPr kumimoji="0" lang="en-US" altLang="en-CH" sz="800" b="0" i="0" u="sng" strike="noStrike" cap="none" normalizeH="0" baseline="30000" dirty="0" bmk="">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2"/>
              </a:rPr>
              <a:t>1]</a:t>
            </a:r>
            <a:r>
              <a:rPr kumimoji="0" lang="en-US" altLang="en-CH" sz="800" b="0" i="0"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kumimoji="0" lang="en-US" altLang="en-CH" sz="800" b="0" i="1" u="none" strike="noStrike" cap="none" normalizeH="0" baseline="0" dirty="0" err="1"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Disaggregations</a:t>
            </a:r>
            <a:r>
              <a:rPr kumimoji="0" lang="en-US" altLang="en-CH" sz="800" b="0" i="1"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may include, as appropriate: </a:t>
            </a:r>
            <a:r>
              <a:rPr kumimoji="0" lang="en-US" altLang="en-CH" sz="800" b="0" i="0"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For key population groups (sex workers, gay men and other men who have sex with men, people who inject drugs, people in prisons and other closed settings and transgender people), pregnant women, breastfeeding women and core age groups (i.e. children younger than 15, young adults 15–24, adults 15–49 and adults 50+).</a:t>
            </a:r>
            <a:endParaRPr kumimoji="0" lang="en-US" altLang="en-CH" sz="800" b="0" i="0" u="none" strike="noStrike" cap="none" normalizeH="0" baseline="0" dirty="0" bmk="">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sng" strike="noStrike" cap="none" normalizeH="0" baseline="30000" dirty="0" bmk="">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3"/>
              </a:rPr>
              <a:t>[2]</a:t>
            </a:r>
            <a:r>
              <a:rPr kumimoji="0" lang="en-US" altLang="en-CH" sz="800" b="0" i="0"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kumimoji="0" lang="en-US" altLang="en-CH" sz="900" b="0" i="0" u="none" strike="noStrike" cap="none" normalizeH="0" baseline="0" dirty="0" bmk="">
                <a:ln>
                  <a:noFill/>
                </a:ln>
                <a:solidFill>
                  <a:schemeClr val="tx1"/>
                </a:solidFill>
                <a:effectLst/>
                <a:latin typeface="Segoe UI" panose="020B0502040204020203" pitchFamily="34" charset="0"/>
                <a:ea typeface="SimHei" panose="02010609060101010101" pitchFamily="49" charset="-122"/>
                <a:cs typeface="Arial" panose="020B0604020202020204" pitchFamily="34" charset="0"/>
                <a:hlinkClick r:id="rId4"/>
              </a:rPr>
              <a:t>Indicators and questions for monitoring progress on the 2021 Political Declaration on HIV and AIDS — Global AIDS Monitoring 2025</a:t>
            </a:r>
            <a:r>
              <a:rPr kumimoji="0" lang="en-US" altLang="en-CH" sz="800" b="0" i="0"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a:t>
            </a:r>
            <a:r>
              <a:rPr kumimoji="0" lang="en-US" altLang="en-CH" sz="900" b="0" i="0" u="none" strike="noStrike" cap="none" normalizeH="0" baseline="0" dirty="0" bmk="">
                <a:ln>
                  <a:noFill/>
                </a:ln>
                <a:solidFill>
                  <a:schemeClr val="tx1"/>
                </a:solidFill>
                <a:effectLst/>
                <a:latin typeface="Segoe UI" panose="020B0502040204020203" pitchFamily="34" charset="0"/>
                <a:ea typeface="SimHei" panose="02010609060101010101" pitchFamily="49" charset="-122"/>
                <a:cs typeface="Arial" panose="020B0604020202020204" pitchFamily="34" charset="0"/>
              </a:rPr>
              <a:t> </a:t>
            </a:r>
            <a:endParaRPr kumimoji="0" lang="en-US" altLang="en-CH" sz="800" b="0" i="0" u="none" strike="noStrike" cap="none" normalizeH="0" baseline="0" dirty="0" bmk="">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sng" strike="noStrike" cap="none" normalizeH="0" baseline="30000" dirty="0" bmk="">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5"/>
              </a:rPr>
              <a:t>[3]</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Global tuberculosis </a:t>
            </a:r>
            <a:r>
              <a:rPr kumimoji="0" lang="en-US" altLang="en-CH" sz="800" b="0" i="0" u="none" strike="noStrike" cap="none" normalizeH="0" baseline="0" dirty="0" err="1">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programme</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Geneva: WHO; 2024. </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6"/>
              </a:rPr>
              <a:t>Global Tuberculosis </a:t>
            </a:r>
            <a:r>
              <a:rPr kumimoji="0" lang="en-US" altLang="en-CH" sz="800" b="0" i="0" u="none" strike="noStrike" cap="none" normalizeH="0" baseline="0" dirty="0" err="1">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6"/>
              </a:rPr>
              <a:t>Programme</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a:t>
            </a:r>
            <a:endParaRPr kumimoji="0" lang="en-US" altLang="en-CH" sz="1800" b="0" i="0" u="none" strike="noStrike" cap="none" normalizeH="0" baseline="0" dirty="0">
              <a:ln>
                <a:noFill/>
              </a:ln>
              <a:solidFill>
                <a:schemeClr val="tx1"/>
              </a:solidFill>
              <a:effectLst/>
              <a:latin typeface="Arial" panose="020B0604020202020204" pitchFamily="34" charset="0"/>
            </a:endParaRPr>
          </a:p>
        </p:txBody>
      </p:sp>
      <p:sp>
        <p:nvSpPr>
          <p:cNvPr id="3" name="TextBox 2">
            <a:extLst>
              <a:ext uri="{FF2B5EF4-FFF2-40B4-BE49-F238E27FC236}">
                <a16:creationId xmlns:a16="http://schemas.microsoft.com/office/drawing/2014/main" id="{8F593FED-B868-7BEC-6650-A4D07AE2BC36}"/>
              </a:ext>
            </a:extLst>
          </p:cNvPr>
          <p:cNvSpPr txBox="1"/>
          <p:nvPr/>
        </p:nvSpPr>
        <p:spPr>
          <a:xfrm>
            <a:off x="10436352" y="1250759"/>
            <a:ext cx="1755648" cy="830997"/>
          </a:xfrm>
          <a:prstGeom prst="rect">
            <a:avLst/>
          </a:prstGeom>
          <a:noFill/>
        </p:spPr>
        <p:txBody>
          <a:bodyPr wrap="square" rtlCol="0">
            <a:spAutoFit/>
          </a:bodyPr>
          <a:lstStyle/>
          <a:p>
            <a:r>
              <a:rPr lang="en-US" sz="1600" b="1" dirty="0"/>
              <a:t>The 16 topline targets are shaded in </a:t>
            </a:r>
            <a:r>
              <a:rPr lang="en-US" sz="1600" b="1" dirty="0" err="1"/>
              <a:t>colour</a:t>
            </a:r>
            <a:endParaRPr lang="en-CH" sz="1600" b="1" dirty="0"/>
          </a:p>
        </p:txBody>
      </p:sp>
    </p:spTree>
    <p:extLst>
      <p:ext uri="{BB962C8B-B14F-4D97-AF65-F5344CB8AC3E}">
        <p14:creationId xmlns:p14="http://schemas.microsoft.com/office/powerpoint/2010/main" val="3773399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8B9D7-A8FF-C957-F860-E27B1B2B864B}"/>
              </a:ext>
            </a:extLst>
          </p:cNvPr>
          <p:cNvSpPr>
            <a:spLocks noGrp="1"/>
          </p:cNvSpPr>
          <p:nvPr>
            <p:ph type="title"/>
          </p:nvPr>
        </p:nvSpPr>
        <p:spPr>
          <a:xfrm>
            <a:off x="309447" y="-16451"/>
            <a:ext cx="9863253" cy="1325563"/>
          </a:xfrm>
        </p:spPr>
        <p:txBody>
          <a:bodyPr anchor="ctr">
            <a:normAutofit/>
          </a:bodyPr>
          <a:lstStyle/>
          <a:p>
            <a:r>
              <a:rPr lang="en-US" sz="2400" kern="100" dirty="0">
                <a:solidFill>
                  <a:srgbClr val="C00000"/>
                </a:solidFill>
                <a:effectLst/>
              </a:rPr>
              <a:t>Area 2. Scale-up HIV prevention options that bring together </a:t>
            </a:r>
            <a:br>
              <a:rPr lang="en-US" sz="2400" kern="100" dirty="0">
                <a:solidFill>
                  <a:srgbClr val="C00000"/>
                </a:solidFill>
                <a:effectLst/>
              </a:rPr>
            </a:br>
            <a:r>
              <a:rPr lang="en-US" sz="2400" kern="100" dirty="0">
                <a:solidFill>
                  <a:srgbClr val="C00000"/>
                </a:solidFill>
                <a:effectLst/>
              </a:rPr>
              <a:t>biomedical, structural, and </a:t>
            </a:r>
            <a:r>
              <a:rPr lang="en-US" sz="2400" kern="100" dirty="0" err="1">
                <a:solidFill>
                  <a:srgbClr val="C00000"/>
                </a:solidFill>
                <a:effectLst/>
              </a:rPr>
              <a:t>behavioural</a:t>
            </a:r>
            <a:r>
              <a:rPr lang="en-US" sz="2400" kern="100" dirty="0">
                <a:solidFill>
                  <a:srgbClr val="C00000"/>
                </a:solidFill>
                <a:effectLst/>
              </a:rPr>
              <a:t> interventions.</a:t>
            </a:r>
            <a:br>
              <a:rPr lang="en-CH" sz="2400" kern="100" dirty="0">
                <a:solidFill>
                  <a:srgbClr val="C00000"/>
                </a:solidFill>
                <a:effectLst/>
              </a:rPr>
            </a:br>
            <a:endParaRPr lang="en-CH" sz="2400" dirty="0">
              <a:solidFill>
                <a:srgbClr val="C00000"/>
              </a:solidFill>
            </a:endParaRPr>
          </a:p>
        </p:txBody>
      </p:sp>
      <p:graphicFrame>
        <p:nvGraphicFramePr>
          <p:cNvPr id="12" name="Table 11">
            <a:extLst>
              <a:ext uri="{FF2B5EF4-FFF2-40B4-BE49-F238E27FC236}">
                <a16:creationId xmlns:a16="http://schemas.microsoft.com/office/drawing/2014/main" id="{573D3BD5-2506-1B7C-CAAE-E06811504344}"/>
              </a:ext>
            </a:extLst>
          </p:cNvPr>
          <p:cNvGraphicFramePr>
            <a:graphicFrameLocks noGrp="1"/>
          </p:cNvGraphicFramePr>
          <p:nvPr>
            <p:extLst>
              <p:ext uri="{D42A27DB-BD31-4B8C-83A1-F6EECF244321}">
                <p14:modId xmlns:p14="http://schemas.microsoft.com/office/powerpoint/2010/main" val="2803237984"/>
              </p:ext>
            </p:extLst>
          </p:nvPr>
        </p:nvGraphicFramePr>
        <p:xfrm>
          <a:off x="0" y="977622"/>
          <a:ext cx="10568066" cy="5880378"/>
        </p:xfrm>
        <a:graphic>
          <a:graphicData uri="http://schemas.openxmlformats.org/drawingml/2006/table">
            <a:tbl>
              <a:tblPr firstRow="1" firstCol="1" bandRow="1"/>
              <a:tblGrid>
                <a:gridCol w="320891">
                  <a:extLst>
                    <a:ext uri="{9D8B030D-6E8A-4147-A177-3AD203B41FA5}">
                      <a16:colId xmlns:a16="http://schemas.microsoft.com/office/drawing/2014/main" val="3095651119"/>
                    </a:ext>
                  </a:extLst>
                </a:gridCol>
                <a:gridCol w="6749097">
                  <a:extLst>
                    <a:ext uri="{9D8B030D-6E8A-4147-A177-3AD203B41FA5}">
                      <a16:colId xmlns:a16="http://schemas.microsoft.com/office/drawing/2014/main" val="2992610020"/>
                    </a:ext>
                  </a:extLst>
                </a:gridCol>
                <a:gridCol w="2400643">
                  <a:extLst>
                    <a:ext uri="{9D8B030D-6E8A-4147-A177-3AD203B41FA5}">
                      <a16:colId xmlns:a16="http://schemas.microsoft.com/office/drawing/2014/main" val="3147878357"/>
                    </a:ext>
                  </a:extLst>
                </a:gridCol>
                <a:gridCol w="1097435">
                  <a:extLst>
                    <a:ext uri="{9D8B030D-6E8A-4147-A177-3AD203B41FA5}">
                      <a16:colId xmlns:a16="http://schemas.microsoft.com/office/drawing/2014/main" val="2299212123"/>
                    </a:ext>
                  </a:extLst>
                </a:gridCol>
              </a:tblGrid>
              <a:tr h="200093">
                <a:tc>
                  <a:txBody>
                    <a:bodyPr/>
                    <a:lstStyle/>
                    <a:p>
                      <a:pPr>
                        <a:lnSpc>
                          <a:spcPts val="1200"/>
                        </a:lnSpc>
                        <a:buNone/>
                      </a:pPr>
                      <a:r>
                        <a:rPr lang="en-US" sz="105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 </a:t>
                      </a:r>
                      <a:endParaRPr lang="en-CH" sz="105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Target</a:t>
                      </a:r>
                      <a:endParaRPr lang="en-CH" sz="1000" b="1" kern="1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Data source</a:t>
                      </a:r>
                      <a:endParaRPr lang="en-CH" sz="1000" b="1" kern="1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Previous target</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FFFFFF"/>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extLst>
                  <a:ext uri="{0D108BD9-81ED-4DB2-BD59-A6C34878D82A}">
                    <a16:rowId xmlns:a16="http://schemas.microsoft.com/office/drawing/2014/main" val="2326995315"/>
                  </a:ext>
                </a:extLst>
              </a:tr>
              <a:tr h="537234">
                <a:tc>
                  <a:txBody>
                    <a:bodyPr/>
                    <a:lstStyle/>
                    <a:p>
                      <a:pPr>
                        <a:lnSpc>
                          <a:spcPts val="1200"/>
                        </a:lnSpc>
                        <a:buNone/>
                      </a:pPr>
                      <a:r>
                        <a:rPr lang="en-US" sz="105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CE1D3"/>
                    </a:solidFill>
                  </a:tcPr>
                </a:tc>
                <a:tc>
                  <a:txBody>
                    <a:bodyPr/>
                    <a:lstStyle/>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 of people in need of prevention use appropriate, prioritized, person-centred and effective prevention options </a:t>
                      </a:r>
                      <a:r>
                        <a:rPr lang="en-US" sz="1000" b="1" kern="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(pre-exposure prophylaxis (</a:t>
                      </a: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PrEP), </a:t>
                      </a:r>
                      <a:r>
                        <a:rPr lang="en-US" sz="1000" b="1" kern="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post-exposure prophylaxis (PEP)</a:t>
                      </a: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condoms, </a:t>
                      </a:r>
                      <a:r>
                        <a:rPr lang="en-US" sz="1000" b="1" kern="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needle/syringe programmes (NSPs), opioid agonist therapy (</a:t>
                      </a: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OAT</a:t>
                      </a:r>
                      <a:r>
                        <a:rPr lang="en-US" sz="1000" b="1" kern="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topline</a:t>
                      </a:r>
                      <a:r>
                        <a:rPr lang="en-US" sz="1000" b="1" kern="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CE1D3"/>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Population-based surveys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CE1D3"/>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CE1D3"/>
                    </a:solidFill>
                  </a:tcPr>
                </a:tc>
                <a:extLst>
                  <a:ext uri="{0D108BD9-81ED-4DB2-BD59-A6C34878D82A}">
                    <a16:rowId xmlns:a16="http://schemas.microsoft.com/office/drawing/2014/main" val="3992608903"/>
                  </a:ext>
                </a:extLst>
              </a:tr>
              <a:tr h="367891">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2</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80% of people use a condom at last sex with a non-regular partner</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1.14.</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Population-based surveys</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326193000"/>
                  </a:ext>
                </a:extLst>
              </a:tr>
              <a:tr h="367891">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3</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50% of people at high risk of acquiring HIV (including key populations) use effective</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r>
                        <a:rPr lang="en-US" sz="1000" kern="100">
                          <a:effectLst/>
                          <a:latin typeface="Arial" panose="020B0604020202020204" pitchFamily="34" charset="0"/>
                          <a:ea typeface="Times New Roman" panose="02020603050405020304" pitchFamily="18" charset="0"/>
                          <a:cs typeface="Arial" panose="020B0604020202020204" pitchFamily="34" charset="0"/>
                        </a:rPr>
                        <a:t> ARV-based</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r>
                        <a:rPr lang="en-US" sz="1000" kern="100">
                          <a:effectLst/>
                          <a:latin typeface="Arial" panose="020B0604020202020204" pitchFamily="34" charset="0"/>
                          <a:ea typeface="Times New Roman" panose="02020603050405020304" pitchFamily="18" charset="0"/>
                          <a:cs typeface="Arial" panose="020B0604020202020204" pitchFamily="34" charset="0"/>
                        </a:rPr>
                        <a:t> prevention options: oral PrEP, long-acting PrEP, PEP (target levels in line with epidemiology and people's choices</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err="1">
                          <a:effectLst/>
                          <a:latin typeface="Arial" panose="020B0604020202020204" pitchFamily="34" charset="0"/>
                          <a:ea typeface="Times New Roman" panose="02020603050405020304" pitchFamily="18" charset="0"/>
                          <a:cs typeface="Times New Roman" panose="02020603050405020304" pitchFamily="18" charset="0"/>
                        </a:rPr>
                        <a:t>Programme</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records</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2429923856"/>
                  </a:ext>
                </a:extLst>
              </a:tr>
              <a:tr h="200093">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4</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sex workers and their clients used a condom at last paid sex.</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IBBS, population-based surveys</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748875602"/>
                  </a:ext>
                </a:extLst>
              </a:tr>
              <a:tr h="367891">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5</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people who inject drugs used safe injecting equipment during their last injection</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GAM 1.8. IBBS</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2889672098"/>
                  </a:ext>
                </a:extLst>
              </a:tr>
              <a:tr h="367891">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6</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50% use of </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opioid agonist maintenance treatment</a:t>
                      </a:r>
                      <a:r>
                        <a:rPr lang="en-US" sz="1000" kern="100">
                          <a:effectLst/>
                          <a:latin typeface="Arial" panose="020B0604020202020204" pitchFamily="34" charset="0"/>
                          <a:ea typeface="Times New Roman" panose="02020603050405020304" pitchFamily="18" charset="0"/>
                          <a:cs typeface="Arial" panose="020B0604020202020204" pitchFamily="34" charset="0"/>
                        </a:rPr>
                        <a:t> among people who inject opioids</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GAM 1.10. </a:t>
                      </a:r>
                      <a:r>
                        <a:rPr lang="en-US" sz="1000" kern="100" dirty="0" err="1">
                          <a:effectLst/>
                          <a:latin typeface="Arial" panose="020B0604020202020204" pitchFamily="34" charset="0"/>
                          <a:ea typeface="Times New Roman" panose="02020603050405020304" pitchFamily="18" charset="0"/>
                          <a:cs typeface="Times New Roman" panose="02020603050405020304" pitchFamily="18" charset="0"/>
                        </a:rPr>
                        <a:t>Programme</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data, IBBS</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870431122"/>
                  </a:ext>
                </a:extLst>
              </a:tr>
              <a:tr h="598937">
                <a:tc>
                  <a:txBody>
                    <a:bodyPr/>
                    <a:lstStyle/>
                    <a:p>
                      <a:pPr>
                        <a:lnSpc>
                          <a:spcPts val="1200"/>
                        </a:lnSpc>
                        <a:buNone/>
                      </a:pPr>
                      <a:r>
                        <a:rPr lang="en-US" sz="1050" kern="100" dirty="0">
                          <a:effectLst/>
                          <a:latin typeface="Arial" panose="020B0604020202020204" pitchFamily="34" charset="0"/>
                          <a:ea typeface="Times New Roman" panose="02020603050405020304" pitchFamily="18" charset="0"/>
                          <a:cs typeface="Arial" panose="020B0604020202020204" pitchFamily="34" charset="0"/>
                        </a:rPr>
                        <a:t>7</a:t>
                      </a:r>
                      <a:endParaRPr lang="en-CH" sz="105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chemeClr val="accent2">
                        <a:lumMod val="20000"/>
                        <a:lumOff val="80000"/>
                      </a:schemeClr>
                    </a:solid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95% of adolescent girls and young women, adult women, pregnant and breastfeeding women, and adolescent boys and men, effectively reached with people-</a:t>
                      </a:r>
                      <a:r>
                        <a:rPr lang="en-US" sz="1000" kern="100" dirty="0" err="1">
                          <a:effectLst/>
                          <a:latin typeface="Arial" panose="020B0604020202020204" pitchFamily="34" charset="0"/>
                          <a:ea typeface="Times New Roman" panose="02020603050405020304" pitchFamily="18" charset="0"/>
                          <a:cs typeface="Arial" panose="020B0604020202020204" pitchFamily="34" charset="0"/>
                        </a:rPr>
                        <a:t>centred</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HIV prevention </a:t>
                      </a:r>
                      <a:r>
                        <a:rPr lang="en-US" sz="1000" kern="100" dirty="0" err="1">
                          <a:effectLst/>
                          <a:latin typeface="Arial" panose="020B0604020202020204" pitchFamily="34" charset="0"/>
                          <a:ea typeface="Times New Roman" panose="02020603050405020304" pitchFamily="18" charset="0"/>
                          <a:cs typeface="Times New Roman" panose="02020603050405020304" pitchFamily="18" charset="0"/>
                        </a:rPr>
                        <a:t>programmes</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(HIV prevention</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related contact with health services, (including SRH quality services), community outreach, virtual interventions, </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schools</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or other </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providers).</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chemeClr val="accent2">
                        <a:lumMod val="20000"/>
                        <a:lumOff val="80000"/>
                      </a:schemeClr>
                    </a:solid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Population-based surveys or </a:t>
                      </a:r>
                      <a:r>
                        <a:rPr lang="en-US" sz="1000" kern="100" dirty="0" err="1">
                          <a:effectLst/>
                          <a:latin typeface="Arial" panose="020B0604020202020204" pitchFamily="34" charset="0"/>
                          <a:ea typeface="Times New Roman" panose="02020603050405020304" pitchFamily="18" charset="0"/>
                          <a:cs typeface="Times New Roman" panose="02020603050405020304" pitchFamily="18" charset="0"/>
                        </a:rPr>
                        <a:t>programme</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data</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chemeClr val="accent2">
                        <a:lumMod val="20000"/>
                        <a:lumOff val="80000"/>
                      </a:schemeClr>
                    </a:solid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84562662"/>
                  </a:ext>
                </a:extLst>
              </a:tr>
              <a:tr h="367891">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8</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90% of schools provide life skills-based HIV and sexuality education.</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Annual School Census questionnaire or </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the UNESCO Institute for Statistics (</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UIS</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Annual Survey of Formal Education questionnaire</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465708978"/>
                  </a:ext>
                </a:extLst>
              </a:tr>
              <a:tr h="244334">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9</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95% of key populations effectively reached with people-</a:t>
                      </a:r>
                      <a:r>
                        <a:rPr lang="en-US" sz="1000" kern="100" dirty="0" err="1">
                          <a:effectLst/>
                          <a:latin typeface="Arial" panose="020B0604020202020204" pitchFamily="34" charset="0"/>
                          <a:ea typeface="Times New Roman" panose="02020603050405020304" pitchFamily="18" charset="0"/>
                          <a:cs typeface="Arial" panose="020B0604020202020204" pitchFamily="34" charset="0"/>
                        </a:rPr>
                        <a:t>centred</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HIV prevention </a:t>
                      </a:r>
                      <a:r>
                        <a:rPr lang="en-US" sz="1000" kern="100" dirty="0" err="1">
                          <a:effectLst/>
                          <a:latin typeface="Arial" panose="020B0604020202020204" pitchFamily="34" charset="0"/>
                          <a:ea typeface="Times New Roman" panose="02020603050405020304" pitchFamily="18" charset="0"/>
                          <a:cs typeface="Times New Roman" panose="02020603050405020304" pitchFamily="18" charset="0"/>
                        </a:rPr>
                        <a:t>programmes</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GAM 1.6, 1.7.Programme</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data, IBBS</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744767638"/>
                  </a:ext>
                </a:extLst>
              </a:tr>
              <a:tr h="200093">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10</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the estimated need for condoms is available and distributed</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Times New Roman" panose="02020603050405020304" pitchFamily="18" charset="0"/>
                        </a:rPr>
                        <a:t>Programme</a:t>
                      </a:r>
                      <a:r>
                        <a:rPr lang="en-US" sz="1000" kern="100">
                          <a:effectLst/>
                          <a:latin typeface="Arial" panose="020B0604020202020204" pitchFamily="34" charset="0"/>
                          <a:ea typeface="Times New Roman" panose="02020603050405020304" pitchFamily="18" charset="0"/>
                          <a:cs typeface="Arial" panose="020B0604020202020204" pitchFamily="34" charset="0"/>
                        </a:rPr>
                        <a:t> data </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versus</a:t>
                      </a:r>
                      <a:r>
                        <a:rPr lang="en-US" sz="1000" kern="100">
                          <a:effectLst/>
                          <a:latin typeface="Arial" panose="020B0604020202020204" pitchFamily="34" charset="0"/>
                          <a:ea typeface="Times New Roman" panose="02020603050405020304" pitchFamily="18" charset="0"/>
                          <a:cs typeface="Arial" panose="020B0604020202020204" pitchFamily="34" charset="0"/>
                        </a:rPr>
                        <a:t> needs estimates</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2082191766"/>
                  </a:ext>
                </a:extLst>
              </a:tr>
              <a:tr h="200093">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11</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the estimated need for PrEP is available and distributed</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Times New Roman" panose="02020603050405020304" pitchFamily="18" charset="0"/>
                        </a:rPr>
                        <a:t>Programme</a:t>
                      </a:r>
                      <a:r>
                        <a:rPr lang="en-US" sz="1000" kern="100">
                          <a:effectLst/>
                          <a:latin typeface="Arial" panose="020B0604020202020204" pitchFamily="34" charset="0"/>
                          <a:ea typeface="Times New Roman" panose="02020603050405020304" pitchFamily="18" charset="0"/>
                          <a:cs typeface="Arial" panose="020B0604020202020204" pitchFamily="34" charset="0"/>
                        </a:rPr>
                        <a:t> data </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versus</a:t>
                      </a:r>
                      <a:r>
                        <a:rPr lang="en-US" sz="1000" kern="100">
                          <a:effectLst/>
                          <a:latin typeface="Arial" panose="020B0604020202020204" pitchFamily="34" charset="0"/>
                          <a:ea typeface="Times New Roman" panose="02020603050405020304" pitchFamily="18" charset="0"/>
                          <a:cs typeface="Arial" panose="020B0604020202020204" pitchFamily="34" charset="0"/>
                        </a:rPr>
                        <a:t> needs estimates</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809828062"/>
                  </a:ext>
                </a:extLst>
              </a:tr>
              <a:tr h="200093">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12</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the estimated need for PEP is available and distributed</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Times New Roman" panose="02020603050405020304" pitchFamily="18" charset="0"/>
                        </a:rPr>
                        <a:t>Programme</a:t>
                      </a:r>
                      <a:r>
                        <a:rPr lang="en-US" sz="1000" kern="100">
                          <a:effectLst/>
                          <a:latin typeface="Arial" panose="020B0604020202020204" pitchFamily="34" charset="0"/>
                          <a:ea typeface="Times New Roman" panose="02020603050405020304" pitchFamily="18" charset="0"/>
                          <a:cs typeface="Arial" panose="020B0604020202020204" pitchFamily="34" charset="0"/>
                        </a:rPr>
                        <a:t> data </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versus </a:t>
                      </a:r>
                      <a:r>
                        <a:rPr lang="en-US" sz="1000" kern="100">
                          <a:effectLst/>
                          <a:latin typeface="Arial" panose="020B0604020202020204" pitchFamily="34" charset="0"/>
                          <a:ea typeface="Times New Roman" panose="02020603050405020304" pitchFamily="18" charset="0"/>
                          <a:cs typeface="Arial" panose="020B0604020202020204" pitchFamily="34" charset="0"/>
                        </a:rPr>
                        <a:t>needs estimates</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2853846594"/>
                  </a:ext>
                </a:extLst>
              </a:tr>
              <a:tr h="200093">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13</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the estimated need for sterile syringes is available and distributed</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Times New Roman" panose="02020603050405020304" pitchFamily="18" charset="0"/>
                        </a:rPr>
                        <a:t>Programme</a:t>
                      </a:r>
                      <a:r>
                        <a:rPr lang="en-US" sz="1000" kern="100">
                          <a:effectLst/>
                          <a:latin typeface="Arial" panose="020B0604020202020204" pitchFamily="34" charset="0"/>
                          <a:ea typeface="Times New Roman" panose="02020603050405020304" pitchFamily="18" charset="0"/>
                          <a:cs typeface="Arial" panose="020B0604020202020204" pitchFamily="34" charset="0"/>
                        </a:rPr>
                        <a:t> data </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versus</a:t>
                      </a:r>
                      <a:r>
                        <a:rPr lang="en-US" sz="1000" kern="100">
                          <a:effectLst/>
                          <a:latin typeface="Arial" panose="020B0604020202020204" pitchFamily="34" charset="0"/>
                          <a:ea typeface="Times New Roman" panose="02020603050405020304" pitchFamily="18" charset="0"/>
                          <a:cs typeface="Arial" panose="020B0604020202020204" pitchFamily="34" charset="0"/>
                        </a:rPr>
                        <a:t> needs estimates</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125712574"/>
                  </a:ext>
                </a:extLst>
              </a:tr>
              <a:tr h="367891">
                <a:tc>
                  <a:txBody>
                    <a:bodyPr/>
                    <a:lstStyle/>
                    <a:p>
                      <a:pPr>
                        <a:lnSpc>
                          <a:spcPts val="1200"/>
                        </a:lnSpc>
                        <a:buNone/>
                      </a:pPr>
                      <a:r>
                        <a:rPr lang="en-US" sz="105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80% of people-centred HIV prevention programmes for key populations to be delivered by community-led organizations</a:t>
                      </a:r>
                      <a:r>
                        <a:rPr lang="en-US" sz="1000" kern="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Work is ongoing</a:t>
                      </a: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on measurement sources and methods. </a:t>
                      </a:r>
                      <a:r>
                        <a:rPr lang="en-US" sz="1000" kern="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Policy</a:t>
                      </a: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data on the operating environment for community-led service delivery </a:t>
                      </a:r>
                      <a:r>
                        <a:rPr lang="en-US" sz="1000" kern="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are </a:t>
                      </a: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being used as proxy measures.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extLst>
                  <a:ext uri="{0D108BD9-81ED-4DB2-BD59-A6C34878D82A}">
                    <a16:rowId xmlns:a16="http://schemas.microsoft.com/office/drawing/2014/main" val="4179379126"/>
                  </a:ext>
                </a:extLst>
              </a:tr>
              <a:tr h="367891">
                <a:tc>
                  <a:txBody>
                    <a:bodyPr/>
                    <a:lstStyle/>
                    <a:p>
                      <a:pPr>
                        <a:lnSpc>
                          <a:spcPts val="1200"/>
                        </a:lnSpc>
                        <a:buNone/>
                      </a:pPr>
                      <a:r>
                        <a:rPr lang="en-US" sz="1050" kern="100" dirty="0">
                          <a:effectLst/>
                          <a:latin typeface="Arial" panose="020B0604020202020204" pitchFamily="34" charset="0"/>
                          <a:ea typeface="Times New Roman" panose="02020603050405020304" pitchFamily="18" charset="0"/>
                          <a:cs typeface="Arial" panose="020B0604020202020204" pitchFamily="34" charset="0"/>
                        </a:rPr>
                        <a:t>15</a:t>
                      </a:r>
                      <a:endParaRPr lang="en-CH" sz="105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90% of all people living with HIV are virally suppressed by 2030, increasing to 95% by 2040</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GAM 2.3.Programme data </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plus </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epidemiological estimates</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New</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701275558"/>
                  </a:ext>
                </a:extLst>
              </a:tr>
            </a:tbl>
          </a:graphicData>
        </a:graphic>
      </p:graphicFrame>
      <p:sp>
        <p:nvSpPr>
          <p:cNvPr id="13" name="Rectangle 7">
            <a:extLst>
              <a:ext uri="{FF2B5EF4-FFF2-40B4-BE49-F238E27FC236}">
                <a16:creationId xmlns:a16="http://schemas.microsoft.com/office/drawing/2014/main" id="{A746DD2A-22B4-E9FD-082D-A25733002A1C}"/>
              </a:ext>
            </a:extLst>
          </p:cNvPr>
          <p:cNvSpPr>
            <a:spLocks noChangeArrowheads="1"/>
          </p:cNvSpPr>
          <p:nvPr/>
        </p:nvSpPr>
        <p:spPr bwMode="auto">
          <a:xfrm>
            <a:off x="4857750" y="-867678"/>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spcBef>
                <a:spcPct val="0"/>
              </a:spcBef>
              <a:spcAft>
                <a:spcPts val="600"/>
              </a:spcAft>
              <a:buClrTx/>
              <a:buSzTx/>
              <a:buFontTx/>
              <a:buNone/>
              <a:tabLst/>
            </a:pPr>
            <a:br>
              <a:rPr kumimoji="0" lang="en-CH" altLang="en-CH" b="0" i="0" u="none" strike="noStrike" cap="none" normalizeH="0" baseline="0">
                <a:ln>
                  <a:noFill/>
                </a:ln>
                <a:solidFill>
                  <a:schemeClr val="tx1"/>
                </a:solidFill>
                <a:effectLst/>
                <a:latin typeface="Arial" panose="020B0604020202020204" pitchFamily="34" charset="0"/>
              </a:rPr>
            </a:br>
            <a:endParaRPr kumimoji="0" lang="en-CH" altLang="en-CH"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60E46408-55BB-6B74-8874-9016CB75DA19}"/>
              </a:ext>
            </a:extLst>
          </p:cNvPr>
          <p:cNvSpPr>
            <a:spLocks noChangeArrowheads="1"/>
          </p:cNvSpPr>
          <p:nvPr/>
        </p:nvSpPr>
        <p:spPr bwMode="auto">
          <a:xfrm>
            <a:off x="4857750" y="-544513"/>
            <a:ext cx="4022725"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H"/>
          </a:p>
        </p:txBody>
      </p:sp>
      <p:sp>
        <p:nvSpPr>
          <p:cNvPr id="15" name="Rectangle 9">
            <a:extLst>
              <a:ext uri="{FF2B5EF4-FFF2-40B4-BE49-F238E27FC236}">
                <a16:creationId xmlns:a16="http://schemas.microsoft.com/office/drawing/2014/main" id="{3DBF9A5E-D460-5BE2-A080-2B455896042A}"/>
              </a:ext>
            </a:extLst>
          </p:cNvPr>
          <p:cNvSpPr>
            <a:spLocks noChangeArrowheads="1"/>
          </p:cNvSpPr>
          <p:nvPr/>
        </p:nvSpPr>
        <p:spPr bwMode="auto">
          <a:xfrm>
            <a:off x="10822898" y="2707063"/>
            <a:ext cx="125746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spcBef>
                <a:spcPct val="0"/>
              </a:spcBef>
              <a:spcAft>
                <a:spcPts val="600"/>
              </a:spcAft>
              <a:buClrTx/>
              <a:buSzTx/>
              <a:buFontTx/>
              <a:buNone/>
              <a:tabLst/>
            </a:pPr>
            <a:r>
              <a:rPr kumimoji="0" lang="en-US" altLang="en-CH" sz="800" b="0" i="0" u="none" strike="noStrike" cap="none" normalizeH="0" baseline="3000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3"/>
              </a:rPr>
              <a:t>[</a:t>
            </a:r>
            <a:r>
              <a:rPr kumimoji="0" lang="en-US" altLang="en-CH" sz="800" b="0" i="0" u="none" strike="noStrike" cap="none" normalizeH="0" baseline="3000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3"/>
              </a:rPr>
              <a:t>1]</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This target is closely related to the target that 95% of people receiving treatment are virally suppressed. However, it is measured among all people living with HIV and recognizes the importance of population-level viral suppression and its contribution to preventing new HIV infections. It is also more ambitious than the 95–95–95 targets, which would lead to 86% of people living with HIV having a suppressed viral load, reflecting the important need for countries to be more ambitious with the testing and treatment </a:t>
            </a:r>
            <a:r>
              <a:rPr kumimoji="0" lang="en-US" altLang="en-CH" sz="800" b="0" i="0" u="none" strike="noStrike" cap="none" normalizeH="0" baseline="0" dirty="0" err="1">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programmes</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a:t>
            </a:r>
            <a:endParaRPr kumimoji="0" lang="en-US" altLang="en-CH"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3313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93E641F549574BB805BD9C73365D4F" ma:contentTypeVersion="21" ma:contentTypeDescription="Create a new document." ma:contentTypeScope="" ma:versionID="848d5250be30190ee293fa977b7b3659">
  <xsd:schema xmlns:xsd="http://www.w3.org/2001/XMLSchema" xmlns:xs="http://www.w3.org/2001/XMLSchema" xmlns:p="http://schemas.microsoft.com/office/2006/metadata/properties" xmlns:ns1="http://schemas.microsoft.com/sharepoint/v3" xmlns:ns2="288ef829-98c5-46d1-83dc-c2ef7c814da2" xmlns:ns3="2ddeef39-65d3-4660-94f2-f063f949c57e" targetNamespace="http://schemas.microsoft.com/office/2006/metadata/properties" ma:root="true" ma:fieldsID="f067d9dc7eb05f16e5031dc3fd13465b" ns1:_="" ns2:_="" ns3:_="">
    <xsd:import namespace="http://schemas.microsoft.com/sharepoint/v3"/>
    <xsd:import namespace="288ef829-98c5-46d1-83dc-c2ef7c814da2"/>
    <xsd:import namespace="2ddeef39-65d3-4660-94f2-f063f949c57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_Flow_SignoffStatus" minOccurs="0"/>
                <xsd:element ref="ns2:lcf76f155ced4ddcb4097134ff3c332f" minOccurs="0"/>
                <xsd:element ref="ns3:TaxCatchAll" minOccurs="0"/>
                <xsd:element ref="ns2:MediaServiceObjectDetectorVersions" minOccurs="0"/>
                <xsd:element ref="ns2: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7" nillable="true" ma:displayName="Unified Compliance Policy Properties" ma:hidden="true" ma:internalName="_ip_UnifiedCompliancePolicyProperties">
      <xsd:simpleType>
        <xsd:restriction base="dms:Note"/>
      </xsd:simpleType>
    </xsd:element>
    <xsd:element name="_ip_UnifiedCompliancePolicyUIAction" ma:index="2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8ef829-98c5-46d1-83dc-c2ef7c814d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_Flow_SignoffStatus" ma:index="21" nillable="true" ma:displayName="Sign-off status" ma:internalName="Sign_x002d_off_x0020_status">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008808e-a4ff-498b-8b44-8869f1dca9f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ddeef39-65d3-4660-94f2-f063f949c57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f1142ec6-8224-48c2-babf-013e8b339833}" ma:internalName="TaxCatchAll" ma:showField="CatchAllData" ma:web="2ddeef39-65d3-4660-94f2-f063f949c57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Flow_SignoffStatus xmlns="288ef829-98c5-46d1-83dc-c2ef7c814da2" xsi:nil="true"/>
    <TaxCatchAll xmlns="2ddeef39-65d3-4660-94f2-f063f949c57e" xsi:nil="true"/>
    <_ip_UnifiedCompliancePolicyProperties xmlns="http://schemas.microsoft.com/sharepoint/v3" xsi:nil="true"/>
    <lcf76f155ced4ddcb4097134ff3c332f xmlns="288ef829-98c5-46d1-83dc-c2ef7c814da2">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E0BE8B6-AD47-4ACC-B81F-A1459B17C7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88ef829-98c5-46d1-83dc-c2ef7c814da2"/>
    <ds:schemaRef ds:uri="2ddeef39-65d3-4660-94f2-f063f949c5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E8C9CC7-9327-4F62-A8DB-ED632C1868CF}">
  <ds:schemaRefs>
    <ds:schemaRef ds:uri="2ddeef39-65d3-4660-94f2-f063f949c57e"/>
    <ds:schemaRef ds:uri="http://purl.org/dc/dcmitype/"/>
    <ds:schemaRef ds:uri="http://purl.org/dc/terms/"/>
    <ds:schemaRef ds:uri="http://schemas.microsoft.com/sharepoint/v3"/>
    <ds:schemaRef ds:uri="http://schemas.microsoft.com/office/2006/documentManagement/types"/>
    <ds:schemaRef ds:uri="http://purl.org/dc/elements/1.1/"/>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288ef829-98c5-46d1-83dc-c2ef7c814da2"/>
  </ds:schemaRefs>
</ds:datastoreItem>
</file>

<file path=customXml/itemProps3.xml><?xml version="1.0" encoding="utf-8"?>
<ds:datastoreItem xmlns:ds="http://schemas.openxmlformats.org/officeDocument/2006/customXml" ds:itemID="{599145BC-64B4-4460-B2DC-A8620D906F20}">
  <ds:schemaRefs>
    <ds:schemaRef ds:uri="http://schemas.microsoft.com/sharepoint/v3/contenttype/forms"/>
  </ds:schemaRefs>
</ds:datastoreItem>
</file>

<file path=docMetadata/LabelInfo.xml><?xml version="1.0" encoding="utf-8"?>
<clbl:labelList xmlns:clbl="http://schemas.microsoft.com/office/2020/mipLabelMetadata">
  <clbl:label id="{c2e1cf9b-e1b6-44eb-8021-428c292d3eb5}" enabled="0" method="" siteId="{c2e1cf9b-e1b6-44eb-8021-428c292d3eb5}" removed="1"/>
</clbl:labelList>
</file>

<file path=docProps/app.xml><?xml version="1.0" encoding="utf-8"?>
<Properties xmlns="http://schemas.openxmlformats.org/officeDocument/2006/extended-properties" xmlns:vt="http://schemas.openxmlformats.org/officeDocument/2006/docPropsVTypes">
  <TotalTime>25</TotalTime>
  <Words>4581</Words>
  <Application>Microsoft Office PowerPoint</Application>
  <PresentationFormat>Widescreen</PresentationFormat>
  <Paragraphs>507</Paragraphs>
  <Slides>17</Slides>
  <Notes>8</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Why do we need global targets? </vt:lpstr>
      <vt:lpstr>What’s new in the 2030 Global Task Team recommended  targets?</vt:lpstr>
      <vt:lpstr>PowerPoint Presentation</vt:lpstr>
      <vt:lpstr>PowerPoint Presentation</vt:lpstr>
      <vt:lpstr>Overarching 2030 targets </vt:lpstr>
      <vt:lpstr>Area 1. Ensure available, accessible, acceptable and quality  HIV treatment and care for people living with HIV. </vt:lpstr>
      <vt:lpstr>Area 2. Scale-up HIV prevention options that bring together  biomedical, structural, and behavioural interventions. </vt:lpstr>
      <vt:lpstr>Area 3. Integrate HIV services into primary health  care (PHC), broader health systems and other sectors</vt:lpstr>
      <vt:lpstr>Area 4. End stigma and discrimination and uphold  human rights and gender equality in the HIV response (1/2)</vt:lpstr>
      <vt:lpstr>Area 4. End stigma and discrimination and uphold  human rights and gender equality in the HIV response (2/2)</vt:lpstr>
      <vt:lpstr>Area 5. Ensure community leadership in the HIV response  [to be read in conjunction with areas 1 and 2] </vt:lpstr>
      <vt:lpstr>Area 6. Ensure sustainable financing for a people-centered  national and global HIV response </vt:lpstr>
      <vt:lpstr>Monitoring progress towards the targets</vt:lpstr>
      <vt:lpstr>Data sources required for monitoring progress towards recommended targets</vt:lpstr>
      <vt:lpstr>Linking the 2030 Targets and the Strategy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GUICHARD, Anne-Claire</dc:creator>
  <cp:lastModifiedBy>GUICHARD, Anne-Claire</cp:lastModifiedBy>
  <cp:revision>4</cp:revision>
  <dcterms:created xsi:type="dcterms:W3CDTF">2025-04-01T12:56:43Z</dcterms:created>
  <dcterms:modified xsi:type="dcterms:W3CDTF">2025-04-07T07:39:38Z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0x0101006893E641F549574BB805BD9C73365D4F</vt:lpwstr>
  </property>
  <property fmtid="{D5CDD505-2E9C-101B-9397-08002B2CF9AE}" pid="3" name="MediaServiceImageTags">
    <vt:lpwstr/>
  </property>
</Properties>
</file>