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128_C65F6B57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107_D87ED097.xml" ContentType="application/vnd.ms-powerpoint.comments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2" r:id="rId5"/>
  </p:sldMasterIdLst>
  <p:notesMasterIdLst>
    <p:notesMasterId r:id="rId57"/>
  </p:notesMasterIdLst>
  <p:sldIdLst>
    <p:sldId id="2147482458" r:id="rId6"/>
    <p:sldId id="2147482450" r:id="rId7"/>
    <p:sldId id="2147482445" r:id="rId8"/>
    <p:sldId id="258" r:id="rId9"/>
    <p:sldId id="259" r:id="rId10"/>
    <p:sldId id="269" r:id="rId11"/>
    <p:sldId id="272" r:id="rId12"/>
    <p:sldId id="270" r:id="rId13"/>
    <p:sldId id="274" r:id="rId14"/>
    <p:sldId id="275" r:id="rId15"/>
    <p:sldId id="277" r:id="rId16"/>
    <p:sldId id="278" r:id="rId17"/>
    <p:sldId id="279" r:id="rId18"/>
    <p:sldId id="281" r:id="rId19"/>
    <p:sldId id="284" r:id="rId20"/>
    <p:sldId id="288" r:id="rId21"/>
    <p:sldId id="289" r:id="rId22"/>
    <p:sldId id="290" r:id="rId23"/>
    <p:sldId id="291" r:id="rId24"/>
    <p:sldId id="261" r:id="rId25"/>
    <p:sldId id="264" r:id="rId26"/>
    <p:sldId id="293" r:id="rId27"/>
    <p:sldId id="2147482457" r:id="rId28"/>
    <p:sldId id="296" r:id="rId29"/>
    <p:sldId id="297" r:id="rId30"/>
    <p:sldId id="298" r:id="rId31"/>
    <p:sldId id="299" r:id="rId32"/>
    <p:sldId id="300" r:id="rId33"/>
    <p:sldId id="2147482467" r:id="rId34"/>
    <p:sldId id="2147482469" r:id="rId35"/>
    <p:sldId id="2147482470" r:id="rId36"/>
    <p:sldId id="2147482471" r:id="rId37"/>
    <p:sldId id="2147482472" r:id="rId38"/>
    <p:sldId id="2147482473" r:id="rId39"/>
    <p:sldId id="2147482474" r:id="rId40"/>
    <p:sldId id="2147482475" r:id="rId41"/>
    <p:sldId id="257" r:id="rId42"/>
    <p:sldId id="2147482478" r:id="rId43"/>
    <p:sldId id="2147482479" r:id="rId44"/>
    <p:sldId id="2147482480" r:id="rId45"/>
    <p:sldId id="2147482485" r:id="rId46"/>
    <p:sldId id="2147482484" r:id="rId47"/>
    <p:sldId id="2147482483" r:id="rId48"/>
    <p:sldId id="2147482482" r:id="rId49"/>
    <p:sldId id="2147482481" r:id="rId50"/>
    <p:sldId id="260" r:id="rId51"/>
    <p:sldId id="262" r:id="rId52"/>
    <p:sldId id="263" r:id="rId53"/>
    <p:sldId id="292" r:id="rId54"/>
    <p:sldId id="294" r:id="rId55"/>
    <p:sldId id="2147482444" r:id="rId5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DCA30C-4D28-09C7-7F12-08C285B327C6}" name="RWODZI, Desire Tarwireyi" initials="RD" userId="S::rwodzid@unaids.org::f2e414da-657a-4eae-9cb2-9d4947cf517c" providerId="AD"/>
  <p188:author id="{7F8ED046-3824-2236-DBBE-78BCFC16FF8B}" name="MAHY, Mary" initials="MM" userId="S::mahym@unaids.org::0afd4db8-d624-4195-ad74-d950010a3c7a" providerId="AD"/>
  <p188:author id="{C2C4626D-7D6E-E0FC-057A-68D5396DE56D}" name="GUICHARD, Anne-Claire" initials="AG" userId="S::guicharda@unaids.org::6a67ce40-d804-4301-812d-1993e1a653c8" providerId="AD"/>
  <p188:author id="{BAE79FFB-33D5-6289-3ECD-32DAB0A0F1BD}" name="SHARMA, Ankita" initials="SA" userId="S::sharmaa@unaids.org::54a0ee82-64aa-439f-aed1-5ef19b34bf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1E4"/>
    <a:srgbClr val="E1F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omments/modernComment_107_D87ED09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4C49259-1B84-49E8-9F40-1AB96B5880F4}" authorId="{7F8ED046-3824-2236-DBBE-78BCFC16FF8B}" created="2025-07-04T16:19:58.51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89477221" sldId="263"/>
      <ac:picMk id="4" creationId="{0D682FA5-6FDC-C705-FF6F-DE008FA74571}"/>
    </ac:deMkLst>
    <p188:txBody>
      <a:bodyPr/>
      <a:lstStyle/>
      <a:p>
        <a:r>
          <a:rPr lang="en-US"/>
          <a:t>Probably too small for a slide</a:t>
        </a:r>
      </a:p>
    </p188:txBody>
  </p188:cm>
</p188:cmLst>
</file>

<file path=ppt/comments/modernComment_128_C65F6B5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782F336-D499-44D7-A47B-70993D9D2D69}" authorId="{7F8ED046-3824-2236-DBBE-78BCFC16FF8B}" created="2025-07-04T16:09:58.30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328142167" sldId="296"/>
      <ac:spMk id="6" creationId="{9C0461EF-0E9A-3E94-CBFB-A497DC486118}"/>
      <ac:txMk cp="15" len="1">
        <ac:context len="40" hash="1818941333"/>
      </ac:txMk>
    </ac:txMkLst>
    <p188:pos x="7369993" y="1384608"/>
    <p188:txBody>
      <a:bodyPr/>
      <a:lstStyle/>
      <a:p>
        <a:r>
          <a:rPr lang="en-US"/>
          <a:t>Alicia, please correct this as needed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EF70B-33EC-BC49-833E-FCF6C50894EA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9C66B-9B29-5D4B-AFFF-BA48895B8E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295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AA3C5-9B28-9936-CFE5-60F389D76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DE12C5-E58D-181E-EAA4-6B234138B1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98D898-EFF2-F084-2E6D-E6BC3C72D2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One of a kind shift in HIV financing. Not just the US but all other donors as well.</a:t>
            </a:r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66864-88C0-33DC-FEEF-34737BF2FC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CA2527-F4A6-438F-8DF8-3DE7983A818E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650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Note: the domestic financing targets reflect the average share of domestic resources across different income groups by 2030. Within each group—particularly among lower-middle-income and</a:t>
            </a:r>
          </a:p>
          <a:p>
            <a:r>
              <a:rPr lang="en-US"/>
              <a:t>low-income countries—there is significant variation in disease burden and fiscal capacity across countries. These targets aim to encourage greater domestic ownership at the national level for a</a:t>
            </a:r>
          </a:p>
          <a:p>
            <a:r>
              <a:rPr lang="en-US"/>
              <a:t>collective increase across each of the income groups.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9C66B-9B29-5D4B-AFFF-BA48895B8E47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798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279D9-1083-4391-AC73-E6C4520A1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8FE57A-7CB7-7F44-7945-9AFE393753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D33C71-8E32-8BAF-1718-C1E549F47E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C583C-FBF0-7787-BC47-83AEF7E7FC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9C66B-9B29-5D4B-AFFF-BA48895B8E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35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F5A10-20E7-CD97-61E6-C910CB26E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B41540-31C9-9A8F-389E-7832C89D39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EA73AE-3628-2342-A8AD-B2DE838E40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/>
              <a:t>PEPFAR reached 2.3 million adolescent girls and young women with comprehensive HIV prevention services in 2024, enabled 2.5 million people to use HIV </a:t>
            </a:r>
            <a:r>
              <a:rPr lang="en-GB" sz="1200" err="1"/>
              <a:t>PrEP</a:t>
            </a:r>
            <a:r>
              <a:rPr lang="en-GB" sz="1200"/>
              <a:t> and provided 84 million people with HIV testing services and many of these programmes are being completely defunded.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Programmatic, political and financial sustainability need to be built into the HIV responses by countries, with increased domestic financing, new funding models and continued global solidarity.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H" sz="1200"/>
          </a:p>
          <a:p>
            <a:pPr algn="l"/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B57E4-E768-6EA6-5F20-937805C696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34374-4469-4AD6-A658-29C0E865AAF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26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Note: This is a univariate sensitivity analysis of intervention effectiveness measure parameters representing the expected number of infant HIV infections averted after 1 year. The range for each parameter estimate is shown in parentheses. LTFU=loss to follow-up. POCVL=point-of-care viral load. </a:t>
            </a:r>
            <a:r>
              <a:rPr lang="en-US" err="1"/>
              <a:t>PrEP</a:t>
            </a:r>
            <a:r>
              <a:rPr lang="en-US"/>
              <a:t>=pre-exposure prophylaxis. TLD=tenofovir, lamivudine, and dolutegravir. TLE=tenofovir, lamivudine, and efavirenz. HIV retesting option 1: HIV retesting during late antenatal care, delivery, or 6 weeks postpartum. Option 2: HIV retesting during late antenatal care, delivery, or 6 weeks postpartum, with an additional test at 14 weeks postpartum. Option 3: HIV retesting during late antenatal care, delivery, or 6 weeks postpartum and additional retesting every 3 months during breastfeeding.</a:t>
            </a:r>
            <a:endParaRPr lang="en-K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9C66B-9B29-5D4B-AFFF-BA48895B8E4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517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12D9F-9872-4E1E-1149-9833581C2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097204-B740-BC70-BEAB-305A4E2D44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9210C7-0D73-0555-86D4-BFA3964A83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9BD24-CDB9-3B30-BAB9-CA1FBBAF8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9C66B-9B29-5D4B-AFFF-BA48895B8E4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780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B6F35-92EB-7861-2893-267A3C78E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02D309-4DE0-4130-B2F0-176B67C08C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A2B102-4F37-584A-84A1-B80028A08C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B55E3-3956-1EFD-2013-63BBD2F96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9C66B-9B29-5D4B-AFFF-BA48895B8E4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516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23BE7-4F8F-E368-C784-27E179955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69B8D3-6CBE-5327-55B6-EC6C6A62C3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C7BFC4-B7B2-7B33-D44D-01729091CD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AE86C-D4D3-78F8-809D-C286ABD089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9C66B-9B29-5D4B-AFFF-BA48895B8E47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515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93F6A-020D-0E94-3E8E-4A64B82AE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097D6F-F865-FD1A-734E-E94719AB4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1E9542-BC3D-43C4-15A8-B87583B1D7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5E2B8-E16F-2980-DCA6-673E161C4A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9C66B-9B29-5D4B-AFFF-BA48895B8E4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891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DC285-F8C1-D4E3-839F-8B7A253F1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D43831-E030-5F78-B35A-DD33F5BE82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18EC9D-244B-5EAA-ADC8-81927FBBAF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A56A0-3F30-9398-8C47-815BCF0C76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9C66B-9B29-5D4B-AFFF-BA48895B8E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767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7FF1C-AECB-3CA8-8B2E-2AB920BFC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D52997-B56C-D1C7-2A6D-C1A52B6F7B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C83EFB-AE6B-E0D0-CB23-26E4C6C745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DC51D-AE94-C699-C7CA-22D88AE93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9C66B-9B29-5D4B-AFFF-BA48895B8E4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835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What the targets will achieve?</a:t>
            </a:r>
            <a:endParaRPr lang="en-US">
              <a:solidFill>
                <a:srgbClr val="444444"/>
              </a:solidFill>
            </a:endParaRPr>
          </a:p>
          <a:p>
            <a:r>
              <a:rPr lang="en-US"/>
              <a:t>Ending AIDS as a public health threat, or “ending AIDS” in short, is defined as a 90% reduction in both the number of people newly acquiring HIV and the number dying of an AIDS-related cause from the 2010 estimates. Achieving the proposed 2030 HIV targets will bring most countries in reach of this goal.</a:t>
            </a:r>
            <a:endParaRPr lang="en-US">
              <a:solidFill>
                <a:srgbClr val="444444"/>
              </a:solidFill>
            </a:endParaRPr>
          </a:p>
          <a:p>
            <a:r>
              <a:rPr lang="en-US"/>
              <a:t>This means bridging current gaps in services and enabling environments, which will avert 2.9 million infections and 1.3 million AIDS-related deaths between 2025 and 2030.</a:t>
            </a:r>
            <a:endParaRPr lang="en-US">
              <a:solidFill>
                <a:srgbClr val="444444"/>
              </a:solidFill>
            </a:endParaRPr>
          </a:p>
          <a:p>
            <a:endParaRPr lang="en-US">
              <a:solidFill>
                <a:srgbClr val="444444"/>
              </a:solidFill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9C66B-9B29-5D4B-AFFF-BA48895B8E47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69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te, Elementi grafici, Arte frattale, cartone animato&#10;&#10;Descrizione generata automaticamente">
            <a:extLst>
              <a:ext uri="{FF2B5EF4-FFF2-40B4-BE49-F238E27FC236}">
                <a16:creationId xmlns:a16="http://schemas.microsoft.com/office/drawing/2014/main" id="{D77C83B7-4E60-6B50-4E01-61BA2F2468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043"/>
          <a:stretch/>
        </p:blipFill>
        <p:spPr>
          <a:xfrm>
            <a:off x="294028" y="0"/>
            <a:ext cx="11943692" cy="6857585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2E8B42DD-DC21-8A8D-1367-DC832FD53917}"/>
              </a:ext>
            </a:extLst>
          </p:cNvPr>
          <p:cNvSpPr/>
          <p:nvPr userDrawn="1"/>
        </p:nvSpPr>
        <p:spPr>
          <a:xfrm rot="277594">
            <a:off x="4770634" y="2848060"/>
            <a:ext cx="410966" cy="565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DFDE135-5D85-D4DB-4628-3CB94B7BD523}"/>
              </a:ext>
            </a:extLst>
          </p:cNvPr>
          <p:cNvSpPr txBox="1"/>
          <p:nvPr userDrawn="1"/>
        </p:nvSpPr>
        <p:spPr>
          <a:xfrm>
            <a:off x="401444" y="434898"/>
            <a:ext cx="5151863" cy="311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800"/>
              </a:lnSpc>
            </a:pPr>
            <a:r>
              <a:rPr lang="en-GB" sz="6000">
                <a:solidFill>
                  <a:schemeClr val="accent1"/>
                </a:solidFill>
                <a:latin typeface="+mj-lt"/>
              </a:rPr>
              <a:t>AIDS, CRISIS AND THE POWER TO TRANSFORM</a:t>
            </a:r>
          </a:p>
        </p:txBody>
      </p:sp>
      <p:pic>
        <p:nvPicPr>
          <p:cNvPr id="15" name="Immagine 14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C5A64158-9124-BD30-9960-1C15B31AD8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3220" y="6171264"/>
            <a:ext cx="1345579" cy="251838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D738ED67-B820-015B-040F-8266780F5DBA}"/>
              </a:ext>
            </a:extLst>
          </p:cNvPr>
          <p:cNvSpPr/>
          <p:nvPr userDrawn="1"/>
        </p:nvSpPr>
        <p:spPr>
          <a:xfrm>
            <a:off x="2691323" y="6341165"/>
            <a:ext cx="1151807" cy="516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v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0CCA425-B16C-EF7C-E414-2EFC74F65D1B}"/>
              </a:ext>
            </a:extLst>
          </p:cNvPr>
          <p:cNvSpPr txBox="1"/>
          <p:nvPr userDrawn="1"/>
        </p:nvSpPr>
        <p:spPr>
          <a:xfrm>
            <a:off x="401444" y="4599547"/>
            <a:ext cx="1671196" cy="1450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GB" sz="2600" i="1"/>
              <a:t>2025</a:t>
            </a:r>
          </a:p>
          <a:p>
            <a:pPr>
              <a:lnSpc>
                <a:spcPts val="2600"/>
              </a:lnSpc>
            </a:pPr>
            <a:r>
              <a:rPr lang="en-GB" sz="2600">
                <a:latin typeface="+mj-lt"/>
              </a:rPr>
              <a:t>GLOBAL</a:t>
            </a:r>
          </a:p>
          <a:p>
            <a:pPr>
              <a:lnSpc>
                <a:spcPts val="2600"/>
              </a:lnSpc>
            </a:pPr>
            <a:r>
              <a:rPr lang="en-GB" sz="2600">
                <a:latin typeface="+mj-lt"/>
              </a:rPr>
              <a:t>AIDS</a:t>
            </a:r>
          </a:p>
          <a:p>
            <a:pPr>
              <a:lnSpc>
                <a:spcPts val="2600"/>
              </a:lnSpc>
            </a:pPr>
            <a:r>
              <a:rPr lang="en-GB" sz="2600">
                <a:latin typeface="+mj-lt"/>
              </a:rPr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1946150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zato">
    <p:bg>
      <p:bgPr>
        <a:solidFill>
          <a:srgbClr val="E1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893121"/>
            <a:ext cx="10336093" cy="1131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story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143" y="2333853"/>
            <a:ext cx="7654721" cy="3436729"/>
          </a:xfrm>
          <a:prstGeom prst="rect">
            <a:avLst/>
          </a:prstGeom>
        </p:spPr>
        <p:txBody>
          <a:bodyPr numCol="2" spcCol="216000"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 </a:t>
            </a:r>
            <a:r>
              <a:rPr lang="it-IT" err="1"/>
              <a:t>inceptos</a:t>
            </a:r>
            <a:r>
              <a:rPr lang="it-IT"/>
              <a:t>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D93A82C-6618-0ED1-AC53-E74AD63EB933}"/>
              </a:ext>
            </a:extLst>
          </p:cNvPr>
          <p:cNvSpPr txBox="1"/>
          <p:nvPr userDrawn="1"/>
        </p:nvSpPr>
        <p:spPr>
          <a:xfrm>
            <a:off x="492328" y="372549"/>
            <a:ext cx="1479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GB" sz="1600">
                <a:latin typeface="+mj-lt"/>
              </a:rPr>
              <a:t>STORY</a:t>
            </a: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CFAB2D3F-47DC-55AD-BE93-FD8B42476BB6}"/>
              </a:ext>
            </a:extLst>
          </p:cNvPr>
          <p:cNvCxnSpPr>
            <a:cxnSpLocks/>
          </p:cNvCxnSpPr>
          <p:nvPr userDrawn="1"/>
        </p:nvCxnSpPr>
        <p:spPr>
          <a:xfrm>
            <a:off x="592667" y="680326"/>
            <a:ext cx="111605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egnaposto immagine 10">
            <a:extLst>
              <a:ext uri="{FF2B5EF4-FFF2-40B4-BE49-F238E27FC236}">
                <a16:creationId xmlns:a16="http://schemas.microsoft.com/office/drawing/2014/main" id="{FB19890F-F068-77A2-2D14-541F6EB79E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2328" y="2350182"/>
            <a:ext cx="3263243" cy="41599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Insert image here</a:t>
            </a:r>
          </a:p>
        </p:txBody>
      </p:sp>
      <p:pic>
        <p:nvPicPr>
          <p:cNvPr id="2" name="Immagine 1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AB988C9C-7718-F128-4B0E-5D2D6D43A9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92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bg>
      <p:bgPr>
        <a:solidFill>
          <a:srgbClr val="E1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893121"/>
            <a:ext cx="10336093" cy="1131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story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9" y="2333853"/>
            <a:ext cx="5810500" cy="3843821"/>
          </a:xfrm>
          <a:prstGeom prst="rect">
            <a:avLst/>
          </a:prstGeom>
        </p:spPr>
        <p:txBody>
          <a:bodyPr numCol="1" spcCol="216000"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D93A82C-6618-0ED1-AC53-E74AD63EB933}"/>
              </a:ext>
            </a:extLst>
          </p:cNvPr>
          <p:cNvSpPr txBox="1"/>
          <p:nvPr userDrawn="1"/>
        </p:nvSpPr>
        <p:spPr>
          <a:xfrm>
            <a:off x="492328" y="372549"/>
            <a:ext cx="1479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GB" sz="1600">
                <a:latin typeface="+mj-lt"/>
              </a:rPr>
              <a:t>STORY</a:t>
            </a: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CFAB2D3F-47DC-55AD-BE93-FD8B42476BB6}"/>
              </a:ext>
            </a:extLst>
          </p:cNvPr>
          <p:cNvCxnSpPr>
            <a:cxnSpLocks/>
          </p:cNvCxnSpPr>
          <p:nvPr userDrawn="1"/>
        </p:nvCxnSpPr>
        <p:spPr>
          <a:xfrm>
            <a:off x="592667" y="680326"/>
            <a:ext cx="111605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testo 5">
            <a:extLst>
              <a:ext uri="{FF2B5EF4-FFF2-40B4-BE49-F238E27FC236}">
                <a16:creationId xmlns:a16="http://schemas.microsoft.com/office/drawing/2014/main" id="{DED8A588-9C22-E912-4DB5-3234D1FD54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15543" y="2333853"/>
            <a:ext cx="5137650" cy="1894115"/>
          </a:xfrm>
          <a:prstGeom prst="rect">
            <a:avLst/>
          </a:prstGeom>
        </p:spPr>
        <p:txBody>
          <a:bodyPr numCol="1" spcCol="216000"/>
          <a:lstStyle>
            <a:lvl1pPr marL="0" indent="0">
              <a:lnSpc>
                <a:spcPct val="120000"/>
              </a:lnSpc>
              <a:buNone/>
              <a:defRPr sz="2100">
                <a:highlight>
                  <a:srgbClr val="C0E1E4"/>
                </a:highlight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</a:t>
            </a:r>
          </a:p>
        </p:txBody>
      </p:sp>
      <p:pic>
        <p:nvPicPr>
          <p:cNvPr id="20" name="Immagine 19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AA1F7F0C-CE3C-0544-A9F9-3435AA0498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29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2E8B42DD-DC21-8A8D-1367-DC832FD53917}"/>
              </a:ext>
            </a:extLst>
          </p:cNvPr>
          <p:cNvSpPr/>
          <p:nvPr userDrawn="1"/>
        </p:nvSpPr>
        <p:spPr>
          <a:xfrm rot="277594">
            <a:off x="4770634" y="2848060"/>
            <a:ext cx="410966" cy="565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Immagine 14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C5A64158-9124-BD30-9960-1C15B31AD8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4554" y="2981418"/>
            <a:ext cx="4782892" cy="895165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D738ED67-B820-015B-040F-8266780F5DBA}"/>
              </a:ext>
            </a:extLst>
          </p:cNvPr>
          <p:cNvSpPr/>
          <p:nvPr userDrawn="1"/>
        </p:nvSpPr>
        <p:spPr>
          <a:xfrm>
            <a:off x="2691323" y="6341165"/>
            <a:ext cx="1151807" cy="516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v</a:t>
            </a:r>
          </a:p>
        </p:txBody>
      </p:sp>
      <p:pic>
        <p:nvPicPr>
          <p:cNvPr id="3" name="Immagine 2" descr="Immagine che contiene arte, Elementi grafici, stella&#10;&#10;Descrizione generata automaticamente">
            <a:extLst>
              <a:ext uri="{FF2B5EF4-FFF2-40B4-BE49-F238E27FC236}">
                <a16:creationId xmlns:a16="http://schemas.microsoft.com/office/drawing/2014/main" id="{849AF4E9-05DF-8EED-7953-A9C7AE8CB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888" b="1882"/>
          <a:stretch/>
        </p:blipFill>
        <p:spPr>
          <a:xfrm>
            <a:off x="-1" y="415"/>
            <a:ext cx="12192001" cy="685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98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person&#10;&#10;Description automatically generated">
            <a:extLst>
              <a:ext uri="{FF2B5EF4-FFF2-40B4-BE49-F238E27FC236}">
                <a16:creationId xmlns:a16="http://schemas.microsoft.com/office/drawing/2014/main" id="{1BD738AC-CDEB-4F80-94A7-E9EDEFC14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25" y="309891"/>
            <a:ext cx="3081528" cy="4572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55A4E7-AEB4-028B-E294-E7D2A704012B}"/>
              </a:ext>
            </a:extLst>
          </p:cNvPr>
          <p:cNvCxnSpPr/>
          <p:nvPr userDrawn="1"/>
        </p:nvCxnSpPr>
        <p:spPr>
          <a:xfrm>
            <a:off x="310243" y="1012024"/>
            <a:ext cx="11534210" cy="0"/>
          </a:xfrm>
          <a:prstGeom prst="line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3BB5828A-ADC4-C612-6AA9-C60FF1F5F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47" y="0"/>
            <a:ext cx="10515600" cy="1325563"/>
          </a:xfrm>
        </p:spPr>
        <p:txBody>
          <a:bodyPr>
            <a:normAutofit/>
          </a:bodyPr>
          <a:lstStyle>
            <a:lvl1pPr>
              <a:defRPr sz="3200" b="0" i="0">
                <a:solidFill>
                  <a:srgbClr val="9018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2D4343-29FB-215F-4B74-266C9E9B3F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b="0" i="0">
                <a:solidFill>
                  <a:srgbClr val="E119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subtitle styles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593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te, Elementi grafici, Arte frattale, cartone animato&#10;&#10;Descrizione generata automaticamente">
            <a:extLst>
              <a:ext uri="{FF2B5EF4-FFF2-40B4-BE49-F238E27FC236}">
                <a16:creationId xmlns:a16="http://schemas.microsoft.com/office/drawing/2014/main" id="{D77C83B7-4E60-6B50-4E01-61BA2F2468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043"/>
          <a:stretch/>
        </p:blipFill>
        <p:spPr>
          <a:xfrm>
            <a:off x="294028" y="0"/>
            <a:ext cx="11943692" cy="6857585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2E8B42DD-DC21-8A8D-1367-DC832FD53917}"/>
              </a:ext>
            </a:extLst>
          </p:cNvPr>
          <p:cNvSpPr/>
          <p:nvPr userDrawn="1"/>
        </p:nvSpPr>
        <p:spPr>
          <a:xfrm rot="277594">
            <a:off x="4770634" y="2848060"/>
            <a:ext cx="410966" cy="565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DFDE135-5D85-D4DB-4628-3CB94B7BD523}"/>
              </a:ext>
            </a:extLst>
          </p:cNvPr>
          <p:cNvSpPr txBox="1"/>
          <p:nvPr userDrawn="1"/>
        </p:nvSpPr>
        <p:spPr>
          <a:xfrm>
            <a:off x="401444" y="434898"/>
            <a:ext cx="5151863" cy="311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800"/>
              </a:lnSpc>
            </a:pPr>
            <a:r>
              <a:rPr lang="en-GB" sz="6000">
                <a:solidFill>
                  <a:schemeClr val="accent1"/>
                </a:solidFill>
                <a:latin typeface="+mj-lt"/>
              </a:rPr>
              <a:t>AIDS, CRISIS AND THE POWER TO TRANSFORM</a:t>
            </a:r>
          </a:p>
        </p:txBody>
      </p:sp>
      <p:pic>
        <p:nvPicPr>
          <p:cNvPr id="15" name="Immagine 14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C5A64158-9124-BD30-9960-1C15B31AD8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3220" y="6171264"/>
            <a:ext cx="1345579" cy="251838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D738ED67-B820-015B-040F-8266780F5DBA}"/>
              </a:ext>
            </a:extLst>
          </p:cNvPr>
          <p:cNvSpPr/>
          <p:nvPr userDrawn="1"/>
        </p:nvSpPr>
        <p:spPr>
          <a:xfrm>
            <a:off x="2691323" y="6341165"/>
            <a:ext cx="1151807" cy="516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v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0CCA425-B16C-EF7C-E414-2EFC74F65D1B}"/>
              </a:ext>
            </a:extLst>
          </p:cNvPr>
          <p:cNvSpPr txBox="1"/>
          <p:nvPr userDrawn="1"/>
        </p:nvSpPr>
        <p:spPr>
          <a:xfrm>
            <a:off x="401444" y="4599547"/>
            <a:ext cx="1671196" cy="1450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GB" sz="2600" i="0"/>
              <a:t>2025</a:t>
            </a:r>
          </a:p>
          <a:p>
            <a:pPr>
              <a:lnSpc>
                <a:spcPts val="2600"/>
              </a:lnSpc>
            </a:pPr>
            <a:r>
              <a:rPr lang="en-GB" sz="2600">
                <a:latin typeface="+mj-lt"/>
              </a:rPr>
              <a:t>GLOBAL</a:t>
            </a:r>
          </a:p>
          <a:p>
            <a:pPr>
              <a:lnSpc>
                <a:spcPts val="2600"/>
              </a:lnSpc>
            </a:pPr>
            <a:r>
              <a:rPr lang="en-GB" sz="2600">
                <a:latin typeface="+mj-lt"/>
              </a:rPr>
              <a:t>AIDS</a:t>
            </a:r>
          </a:p>
          <a:p>
            <a:pPr>
              <a:lnSpc>
                <a:spcPts val="2600"/>
              </a:lnSpc>
            </a:pPr>
            <a:r>
              <a:rPr lang="en-GB" sz="2600">
                <a:latin typeface="+mj-lt"/>
              </a:rPr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2121966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0">
            <a:extLst>
              <a:ext uri="{FF2B5EF4-FFF2-40B4-BE49-F238E27FC236}">
                <a16:creationId xmlns:a16="http://schemas.microsoft.com/office/drawing/2014/main" id="{49261DDF-1F27-F095-7E7D-A3CC9725227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48325" y="0"/>
            <a:ext cx="654367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Insert image here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782E2FD-E730-AAFA-32C6-5B4987A2E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887" y="461260"/>
            <a:ext cx="4692446" cy="40352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r>
              <a:rPr lang="it-IT" err="1"/>
              <a:t>Chapter</a:t>
            </a:r>
            <a:r>
              <a:rPr lang="it-IT"/>
              <a:t> 00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6930" y="6031615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0C0063-B936-814E-8795-455CC47145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4B010E9-1115-B334-5367-E409B8144B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9" y="1330233"/>
            <a:ext cx="4692446" cy="50665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/>
              <a:t>INSERT CHAPTER TITLE HERE. WRITE IT IN CAPS LOCK</a:t>
            </a:r>
            <a:endParaRPr lang="en-GB"/>
          </a:p>
        </p:txBody>
      </p:sp>
      <p:pic>
        <p:nvPicPr>
          <p:cNvPr id="6" name="Immagine 5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64E74A13-AD29-0364-9CB4-4BB08D290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97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9748951" cy="1121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8" y="2085474"/>
            <a:ext cx="5251450" cy="38698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pic>
        <p:nvPicPr>
          <p:cNvPr id="2" name="Immagine 1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0F549D45-5D69-6FF1-0804-BB5A9DE3B8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17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9748951" cy="1121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8" y="2085474"/>
            <a:ext cx="5251450" cy="38698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sp>
        <p:nvSpPr>
          <p:cNvPr id="7" name="Segnaposto testo 5">
            <a:extLst>
              <a:ext uri="{FF2B5EF4-FFF2-40B4-BE49-F238E27FC236}">
                <a16:creationId xmlns:a16="http://schemas.microsoft.com/office/drawing/2014/main" id="{ED3DA1A3-B716-D122-C833-F91526FCAC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9150" y="2085474"/>
            <a:ext cx="5251450" cy="38698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pic>
        <p:nvPicPr>
          <p:cNvPr id="8" name="Immagine 7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72967AB0-8295-ECF7-F517-CA9DE5BD3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30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9748951" cy="1121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8" y="2085474"/>
            <a:ext cx="5251450" cy="38698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pic>
        <p:nvPicPr>
          <p:cNvPr id="2" name="Immagine 1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0F549D45-5D69-6FF1-0804-BB5A9DE3B8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  <p:sp>
        <p:nvSpPr>
          <p:cNvPr id="4" name="Segnaposto testo 5">
            <a:extLst>
              <a:ext uri="{FF2B5EF4-FFF2-40B4-BE49-F238E27FC236}">
                <a16:creationId xmlns:a16="http://schemas.microsoft.com/office/drawing/2014/main" id="{07D2D815-D392-980E-7548-43CD0E3EFC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085474"/>
            <a:ext cx="5657193" cy="1894115"/>
          </a:xfrm>
          <a:prstGeom prst="rect">
            <a:avLst/>
          </a:prstGeom>
        </p:spPr>
        <p:txBody>
          <a:bodyPr numCol="1" spcCol="216000"/>
          <a:lstStyle>
            <a:lvl1pPr marL="0" indent="0">
              <a:lnSpc>
                <a:spcPct val="120000"/>
              </a:lnSpc>
              <a:buNone/>
              <a:defRPr sz="2100">
                <a:highlight>
                  <a:srgbClr val="C0E1E4"/>
                </a:highlight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60030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5517087" cy="1635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8" y="2740945"/>
            <a:ext cx="5517088" cy="34367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sp>
        <p:nvSpPr>
          <p:cNvPr id="2" name="Segnaposto immagine 10">
            <a:extLst>
              <a:ext uri="{FF2B5EF4-FFF2-40B4-BE49-F238E27FC236}">
                <a16:creationId xmlns:a16="http://schemas.microsoft.com/office/drawing/2014/main" id="{C3F40AE4-A59C-AA15-FB84-BF801F3C88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48222" y="0"/>
            <a:ext cx="5743777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Insert image here</a:t>
            </a:r>
          </a:p>
        </p:txBody>
      </p:sp>
      <p:pic>
        <p:nvPicPr>
          <p:cNvPr id="4" name="Immagine 3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19F81F3D-05A8-F1B9-2815-FD98C68E52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82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0">
            <a:extLst>
              <a:ext uri="{FF2B5EF4-FFF2-40B4-BE49-F238E27FC236}">
                <a16:creationId xmlns:a16="http://schemas.microsoft.com/office/drawing/2014/main" id="{49261DDF-1F27-F095-7E7D-A3CC9725227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48325" y="0"/>
            <a:ext cx="654367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Insert image here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782E2FD-E730-AAFA-32C6-5B4987A2E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887" y="461260"/>
            <a:ext cx="4692446" cy="40352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r>
              <a:rPr lang="it-IT" err="1"/>
              <a:t>Chapter</a:t>
            </a:r>
            <a:r>
              <a:rPr lang="it-IT"/>
              <a:t> 00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6930" y="6031615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0C0063-B936-814E-8795-455CC47145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4B010E9-1115-B334-5367-E409B8144B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9" y="1330233"/>
            <a:ext cx="4692446" cy="50665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/>
              <a:t>INSERT CHAPTER TITLE HERE. WRITE IT IN CAPS LOCK</a:t>
            </a:r>
            <a:endParaRPr lang="en-GB"/>
          </a:p>
        </p:txBody>
      </p:sp>
      <p:pic>
        <p:nvPicPr>
          <p:cNvPr id="6" name="Immagine 5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64E74A13-AD29-0364-9CB4-4BB08D290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08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5517087" cy="1635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8" y="2740945"/>
            <a:ext cx="5517088" cy="34367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pic>
        <p:nvPicPr>
          <p:cNvPr id="4" name="Immagine 3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19F81F3D-05A8-F1B9-2815-FD98C68E52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  <p:sp>
        <p:nvSpPr>
          <p:cNvPr id="8" name="Segnaposto grafico 7">
            <a:extLst>
              <a:ext uri="{FF2B5EF4-FFF2-40B4-BE49-F238E27FC236}">
                <a16:creationId xmlns:a16="http://schemas.microsoft.com/office/drawing/2014/main" id="{FD4D7EF0-B7ED-1864-5A14-F374E81489F8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6308928" y="952500"/>
            <a:ext cx="5444265" cy="35885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Insert graph here</a:t>
            </a:r>
          </a:p>
        </p:txBody>
      </p:sp>
      <p:sp>
        <p:nvSpPr>
          <p:cNvPr id="9" name="Segnaposto testo 5">
            <a:extLst>
              <a:ext uri="{FF2B5EF4-FFF2-40B4-BE49-F238E27FC236}">
                <a16:creationId xmlns:a16="http://schemas.microsoft.com/office/drawing/2014/main" id="{38A9019F-3BEA-8D0D-D8F6-1F24CD0940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8928" y="4772945"/>
            <a:ext cx="5444265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200" b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/>
              <a:t>Figure 0.0.</a:t>
            </a:r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840CB475-73C5-1B36-9118-8584E2F1E3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8928" y="5150897"/>
            <a:ext cx="5444265" cy="102677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200" b="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7595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9936775" cy="1132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pic>
        <p:nvPicPr>
          <p:cNvPr id="4" name="Immagine 3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19F81F3D-05A8-F1B9-2815-FD98C68E52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  <p:sp>
        <p:nvSpPr>
          <p:cNvPr id="8" name="Segnaposto grafico 7">
            <a:extLst>
              <a:ext uri="{FF2B5EF4-FFF2-40B4-BE49-F238E27FC236}">
                <a16:creationId xmlns:a16="http://schemas.microsoft.com/office/drawing/2014/main" id="{FD4D7EF0-B7ED-1864-5A14-F374E81489F8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92328" y="1829827"/>
            <a:ext cx="11260865" cy="365657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Insert graph here</a:t>
            </a:r>
          </a:p>
        </p:txBody>
      </p:sp>
      <p:sp>
        <p:nvSpPr>
          <p:cNvPr id="9" name="Segnaposto testo 5">
            <a:extLst>
              <a:ext uri="{FF2B5EF4-FFF2-40B4-BE49-F238E27FC236}">
                <a16:creationId xmlns:a16="http://schemas.microsoft.com/office/drawing/2014/main" id="{38A9019F-3BEA-8D0D-D8F6-1F24CD0940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4685" y="5681642"/>
            <a:ext cx="5444265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200" b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/>
              <a:t>Figure 0.0.</a:t>
            </a:r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840CB475-73C5-1B36-9118-8584E2F1E3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685" y="6059595"/>
            <a:ext cx="6143250" cy="5759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200" b="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6041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5517087" cy="1635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8" y="2740945"/>
            <a:ext cx="5517088" cy="34367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pic>
        <p:nvPicPr>
          <p:cNvPr id="4" name="Immagine 3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19F81F3D-05A8-F1B9-2815-FD98C68E52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9B3E896-7305-8CC3-6E3D-4B13F2CAB379}"/>
              </a:ext>
            </a:extLst>
          </p:cNvPr>
          <p:cNvSpPr/>
          <p:nvPr userDrawn="1"/>
        </p:nvSpPr>
        <p:spPr>
          <a:xfrm>
            <a:off x="6252519" y="691978"/>
            <a:ext cx="5513031" cy="5338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18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zato">
    <p:bg>
      <p:bgPr>
        <a:solidFill>
          <a:srgbClr val="E1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893121"/>
            <a:ext cx="10336093" cy="1131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story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143" y="2333853"/>
            <a:ext cx="7654721" cy="3436729"/>
          </a:xfrm>
          <a:prstGeom prst="rect">
            <a:avLst/>
          </a:prstGeom>
        </p:spPr>
        <p:txBody>
          <a:bodyPr numCol="2" spcCol="216000"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 </a:t>
            </a:r>
            <a:r>
              <a:rPr lang="it-IT" err="1"/>
              <a:t>inceptos</a:t>
            </a:r>
            <a:r>
              <a:rPr lang="it-IT"/>
              <a:t>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D93A82C-6618-0ED1-AC53-E74AD63EB933}"/>
              </a:ext>
            </a:extLst>
          </p:cNvPr>
          <p:cNvSpPr txBox="1"/>
          <p:nvPr userDrawn="1"/>
        </p:nvSpPr>
        <p:spPr>
          <a:xfrm>
            <a:off x="492328" y="372549"/>
            <a:ext cx="1479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GB" sz="1600">
                <a:latin typeface="+mj-lt"/>
              </a:rPr>
              <a:t>STORY</a:t>
            </a: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CFAB2D3F-47DC-55AD-BE93-FD8B42476BB6}"/>
              </a:ext>
            </a:extLst>
          </p:cNvPr>
          <p:cNvCxnSpPr>
            <a:cxnSpLocks/>
          </p:cNvCxnSpPr>
          <p:nvPr userDrawn="1"/>
        </p:nvCxnSpPr>
        <p:spPr>
          <a:xfrm>
            <a:off x="592667" y="680326"/>
            <a:ext cx="111605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egnaposto immagine 10">
            <a:extLst>
              <a:ext uri="{FF2B5EF4-FFF2-40B4-BE49-F238E27FC236}">
                <a16:creationId xmlns:a16="http://schemas.microsoft.com/office/drawing/2014/main" id="{FB19890F-F068-77A2-2D14-541F6EB79E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2328" y="2350182"/>
            <a:ext cx="3263243" cy="41599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Insert image here</a:t>
            </a:r>
          </a:p>
        </p:txBody>
      </p:sp>
      <p:pic>
        <p:nvPicPr>
          <p:cNvPr id="2" name="Immagine 1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AB988C9C-7718-F128-4B0E-5D2D6D43A9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93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bg>
      <p:bgPr>
        <a:solidFill>
          <a:srgbClr val="E1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893121"/>
            <a:ext cx="10336093" cy="1131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story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9" y="2333853"/>
            <a:ext cx="5810500" cy="3843821"/>
          </a:xfrm>
          <a:prstGeom prst="rect">
            <a:avLst/>
          </a:prstGeom>
        </p:spPr>
        <p:txBody>
          <a:bodyPr numCol="1" spcCol="216000"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D93A82C-6618-0ED1-AC53-E74AD63EB933}"/>
              </a:ext>
            </a:extLst>
          </p:cNvPr>
          <p:cNvSpPr txBox="1"/>
          <p:nvPr userDrawn="1"/>
        </p:nvSpPr>
        <p:spPr>
          <a:xfrm>
            <a:off x="492328" y="372549"/>
            <a:ext cx="1479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GB" sz="1600">
                <a:latin typeface="+mj-lt"/>
              </a:rPr>
              <a:t>STORY</a:t>
            </a: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CFAB2D3F-47DC-55AD-BE93-FD8B42476BB6}"/>
              </a:ext>
            </a:extLst>
          </p:cNvPr>
          <p:cNvCxnSpPr>
            <a:cxnSpLocks/>
          </p:cNvCxnSpPr>
          <p:nvPr userDrawn="1"/>
        </p:nvCxnSpPr>
        <p:spPr>
          <a:xfrm>
            <a:off x="592667" y="680326"/>
            <a:ext cx="111605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testo 5">
            <a:extLst>
              <a:ext uri="{FF2B5EF4-FFF2-40B4-BE49-F238E27FC236}">
                <a16:creationId xmlns:a16="http://schemas.microsoft.com/office/drawing/2014/main" id="{DED8A588-9C22-E912-4DB5-3234D1FD54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15543" y="2333853"/>
            <a:ext cx="5137650" cy="1894115"/>
          </a:xfrm>
          <a:prstGeom prst="rect">
            <a:avLst/>
          </a:prstGeom>
        </p:spPr>
        <p:txBody>
          <a:bodyPr numCol="1" spcCol="216000"/>
          <a:lstStyle>
            <a:lvl1pPr marL="0" indent="0">
              <a:lnSpc>
                <a:spcPct val="120000"/>
              </a:lnSpc>
              <a:buNone/>
              <a:defRPr sz="2100">
                <a:highlight>
                  <a:srgbClr val="C0E1E4"/>
                </a:highlight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</a:t>
            </a:r>
          </a:p>
        </p:txBody>
      </p:sp>
      <p:pic>
        <p:nvPicPr>
          <p:cNvPr id="20" name="Immagine 19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AA1F7F0C-CE3C-0544-A9F9-3435AA0498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45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2E8B42DD-DC21-8A8D-1367-DC832FD53917}"/>
              </a:ext>
            </a:extLst>
          </p:cNvPr>
          <p:cNvSpPr/>
          <p:nvPr userDrawn="1"/>
        </p:nvSpPr>
        <p:spPr>
          <a:xfrm rot="277594">
            <a:off x="4770634" y="2848060"/>
            <a:ext cx="410966" cy="565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Immagine 14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C5A64158-9124-BD30-9960-1C15B31AD8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4554" y="2981418"/>
            <a:ext cx="4782892" cy="895165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D738ED67-B820-015B-040F-8266780F5DBA}"/>
              </a:ext>
            </a:extLst>
          </p:cNvPr>
          <p:cNvSpPr/>
          <p:nvPr userDrawn="1"/>
        </p:nvSpPr>
        <p:spPr>
          <a:xfrm>
            <a:off x="2691323" y="6341165"/>
            <a:ext cx="1151807" cy="516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v</a:t>
            </a:r>
          </a:p>
        </p:txBody>
      </p:sp>
      <p:pic>
        <p:nvPicPr>
          <p:cNvPr id="3" name="Immagine 2" descr="Immagine che contiene arte, Elementi grafici, stella&#10;&#10;Descrizione generata automaticamente">
            <a:extLst>
              <a:ext uri="{FF2B5EF4-FFF2-40B4-BE49-F238E27FC236}">
                <a16:creationId xmlns:a16="http://schemas.microsoft.com/office/drawing/2014/main" id="{849AF4E9-05DF-8EED-7953-A9C7AE8CB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888" b="1882"/>
          <a:stretch/>
        </p:blipFill>
        <p:spPr>
          <a:xfrm>
            <a:off x="-1" y="415"/>
            <a:ext cx="12192001" cy="685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99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person&#10;&#10;Description automatically generated">
            <a:extLst>
              <a:ext uri="{FF2B5EF4-FFF2-40B4-BE49-F238E27FC236}">
                <a16:creationId xmlns:a16="http://schemas.microsoft.com/office/drawing/2014/main" id="{1BD738AC-CDEB-4F80-94A7-E9EDEFC14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25" y="309891"/>
            <a:ext cx="3081528" cy="4572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55A4E7-AEB4-028B-E294-E7D2A704012B}"/>
              </a:ext>
            </a:extLst>
          </p:cNvPr>
          <p:cNvCxnSpPr/>
          <p:nvPr userDrawn="1"/>
        </p:nvCxnSpPr>
        <p:spPr>
          <a:xfrm>
            <a:off x="310243" y="1012024"/>
            <a:ext cx="11534210" cy="0"/>
          </a:xfrm>
          <a:prstGeom prst="line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3BB5828A-ADC4-C612-6AA9-C60FF1F5F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47" y="0"/>
            <a:ext cx="10515600" cy="1325563"/>
          </a:xfrm>
        </p:spPr>
        <p:txBody>
          <a:bodyPr>
            <a:normAutofit/>
          </a:bodyPr>
          <a:lstStyle>
            <a:lvl1pPr>
              <a:defRPr sz="3200" b="0" i="0">
                <a:solidFill>
                  <a:srgbClr val="9018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2D4343-29FB-215F-4B74-266C9E9B3F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b="0" i="0">
                <a:solidFill>
                  <a:srgbClr val="E119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subtitle styles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444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9748951" cy="1121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8" y="2085474"/>
            <a:ext cx="5251450" cy="38698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pic>
        <p:nvPicPr>
          <p:cNvPr id="2" name="Immagine 1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0F549D45-5D69-6FF1-0804-BB5A9DE3B8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59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9748951" cy="1121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8" y="2085474"/>
            <a:ext cx="5251450" cy="38698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sp>
        <p:nvSpPr>
          <p:cNvPr id="7" name="Segnaposto testo 5">
            <a:extLst>
              <a:ext uri="{FF2B5EF4-FFF2-40B4-BE49-F238E27FC236}">
                <a16:creationId xmlns:a16="http://schemas.microsoft.com/office/drawing/2014/main" id="{ED3DA1A3-B716-D122-C833-F91526FCAC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9150" y="2085474"/>
            <a:ext cx="5251450" cy="38698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pic>
        <p:nvPicPr>
          <p:cNvPr id="8" name="Immagine 7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72967AB0-8295-ECF7-F517-CA9DE5BD3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6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9748951" cy="1121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8" y="2085474"/>
            <a:ext cx="5251450" cy="38698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pic>
        <p:nvPicPr>
          <p:cNvPr id="2" name="Immagine 1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0F549D45-5D69-6FF1-0804-BB5A9DE3B8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  <p:sp>
        <p:nvSpPr>
          <p:cNvPr id="4" name="Segnaposto testo 5">
            <a:extLst>
              <a:ext uri="{FF2B5EF4-FFF2-40B4-BE49-F238E27FC236}">
                <a16:creationId xmlns:a16="http://schemas.microsoft.com/office/drawing/2014/main" id="{07D2D815-D392-980E-7548-43CD0E3EFC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085474"/>
            <a:ext cx="5657193" cy="1894115"/>
          </a:xfrm>
          <a:prstGeom prst="rect">
            <a:avLst/>
          </a:prstGeom>
        </p:spPr>
        <p:txBody>
          <a:bodyPr numCol="1" spcCol="216000"/>
          <a:lstStyle>
            <a:lvl1pPr marL="0" indent="0">
              <a:lnSpc>
                <a:spcPct val="120000"/>
              </a:lnSpc>
              <a:buNone/>
              <a:defRPr sz="2100">
                <a:highlight>
                  <a:srgbClr val="C0E1E4"/>
                </a:highlight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92037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5517087" cy="1635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8" y="2740945"/>
            <a:ext cx="5517088" cy="34367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sp>
        <p:nvSpPr>
          <p:cNvPr id="2" name="Segnaposto immagine 10">
            <a:extLst>
              <a:ext uri="{FF2B5EF4-FFF2-40B4-BE49-F238E27FC236}">
                <a16:creationId xmlns:a16="http://schemas.microsoft.com/office/drawing/2014/main" id="{C3F40AE4-A59C-AA15-FB84-BF801F3C88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48222" y="0"/>
            <a:ext cx="5743777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Insert image here</a:t>
            </a:r>
          </a:p>
        </p:txBody>
      </p:sp>
      <p:pic>
        <p:nvPicPr>
          <p:cNvPr id="4" name="Immagine 3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19F81F3D-05A8-F1B9-2815-FD98C68E52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77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5517087" cy="1635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8" y="2740945"/>
            <a:ext cx="5517088" cy="34367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pic>
        <p:nvPicPr>
          <p:cNvPr id="4" name="Immagine 3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19F81F3D-05A8-F1B9-2815-FD98C68E52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  <p:sp>
        <p:nvSpPr>
          <p:cNvPr id="8" name="Segnaposto grafico 7">
            <a:extLst>
              <a:ext uri="{FF2B5EF4-FFF2-40B4-BE49-F238E27FC236}">
                <a16:creationId xmlns:a16="http://schemas.microsoft.com/office/drawing/2014/main" id="{FD4D7EF0-B7ED-1864-5A14-F374E81489F8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6308928" y="952500"/>
            <a:ext cx="5444265" cy="35885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Insert graph here</a:t>
            </a:r>
          </a:p>
        </p:txBody>
      </p:sp>
      <p:sp>
        <p:nvSpPr>
          <p:cNvPr id="9" name="Segnaposto testo 5">
            <a:extLst>
              <a:ext uri="{FF2B5EF4-FFF2-40B4-BE49-F238E27FC236}">
                <a16:creationId xmlns:a16="http://schemas.microsoft.com/office/drawing/2014/main" id="{38A9019F-3BEA-8D0D-D8F6-1F24CD0940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8928" y="4772945"/>
            <a:ext cx="5444265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200" b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/>
              <a:t>Figure 0.0.</a:t>
            </a:r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840CB475-73C5-1B36-9118-8584E2F1E3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8928" y="5150897"/>
            <a:ext cx="5444265" cy="102677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200" b="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1315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9936775" cy="1132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pic>
        <p:nvPicPr>
          <p:cNvPr id="4" name="Immagine 3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19F81F3D-05A8-F1B9-2815-FD98C68E52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  <p:sp>
        <p:nvSpPr>
          <p:cNvPr id="8" name="Segnaposto grafico 7">
            <a:extLst>
              <a:ext uri="{FF2B5EF4-FFF2-40B4-BE49-F238E27FC236}">
                <a16:creationId xmlns:a16="http://schemas.microsoft.com/office/drawing/2014/main" id="{FD4D7EF0-B7ED-1864-5A14-F374E81489F8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92328" y="1829827"/>
            <a:ext cx="11260865" cy="365657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Insert graph here</a:t>
            </a:r>
          </a:p>
        </p:txBody>
      </p:sp>
      <p:sp>
        <p:nvSpPr>
          <p:cNvPr id="9" name="Segnaposto testo 5">
            <a:extLst>
              <a:ext uri="{FF2B5EF4-FFF2-40B4-BE49-F238E27FC236}">
                <a16:creationId xmlns:a16="http://schemas.microsoft.com/office/drawing/2014/main" id="{38A9019F-3BEA-8D0D-D8F6-1F24CD0940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4685" y="5681642"/>
            <a:ext cx="5444265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200" b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/>
              <a:t>Figure 0.0.</a:t>
            </a:r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840CB475-73C5-1B36-9118-8584E2F1E3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685" y="6059595"/>
            <a:ext cx="6143250" cy="5759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200" b="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9746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5517087" cy="1635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8" y="2740945"/>
            <a:ext cx="5517088" cy="34367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pic>
        <p:nvPicPr>
          <p:cNvPr id="4" name="Immagine 3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19F81F3D-05A8-F1B9-2815-FD98C68E52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9B3E896-7305-8CC3-6E3D-4B13F2CAB379}"/>
              </a:ext>
            </a:extLst>
          </p:cNvPr>
          <p:cNvSpPr/>
          <p:nvPr userDrawn="1"/>
        </p:nvSpPr>
        <p:spPr>
          <a:xfrm>
            <a:off x="6252519" y="691978"/>
            <a:ext cx="5513031" cy="5338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429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BB3FC2-EB61-1733-CD2B-D93AA6695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319C0-3918-0841-8152-5561E139232D}" type="datetime1">
              <a:rPr lang="it-IT" smtClean="0"/>
              <a:t>08/07/2025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EA39CD-77F7-8149-412C-8CA751A95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8D6455-CD8B-8FEC-7D0C-E5C1F249B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41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8" r:id="rId5"/>
    <p:sldLayoutId id="2147483656" r:id="rId6"/>
    <p:sldLayoutId id="2147483654" r:id="rId7"/>
    <p:sldLayoutId id="2147483657" r:id="rId8"/>
    <p:sldLayoutId id="2147483659" r:id="rId9"/>
    <p:sldLayoutId id="2147483655" r:id="rId10"/>
    <p:sldLayoutId id="2147483653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BB3FC2-EB61-1733-CD2B-D93AA6695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319C0-3918-0841-8152-5561E139232D}" type="datetime1">
              <a:rPr lang="it-IT" smtClean="0"/>
              <a:t>08/07/2025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EA39CD-77F7-8149-412C-8CA751A95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8D6455-CD8B-8FEC-7D0C-E5C1F249B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49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8/10/relationships/comments" Target="../comments/modernComment_128_C65F6B5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microsoft.com/office/2018/10/relationships/comments" Target="../comments/modernComment_107_D87ED09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FD2B27-573B-F543-870A-EA01F567CE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059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4B1A7-2FC9-79AD-2192-7A021593A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2AD03E6-9383-C404-A451-A52517128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A267969-A880-D6DE-630B-CF80ABD4ED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2425" y="368209"/>
            <a:ext cx="4692446" cy="3632292"/>
          </a:xfrm>
        </p:spPr>
        <p:txBody>
          <a:bodyPr/>
          <a:lstStyle/>
          <a:p>
            <a:r>
              <a:rPr lang="en-US"/>
              <a:t>SERVICES </a:t>
            </a:r>
          </a:p>
          <a:p>
            <a:r>
              <a:rPr lang="en-US"/>
              <a:t>THAT SAVE </a:t>
            </a:r>
          </a:p>
          <a:p>
            <a:r>
              <a:rPr lang="en-US"/>
              <a:t>THE LIVES OF </a:t>
            </a:r>
          </a:p>
          <a:p>
            <a:r>
              <a:rPr lang="en-US"/>
              <a:t>PEOPLE LIVING </a:t>
            </a:r>
          </a:p>
          <a:p>
            <a:r>
              <a:rPr lang="en-US"/>
              <a:t>WITH HIV</a:t>
            </a:r>
            <a:endParaRPr lang="en-GB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693695C-349F-37D4-3AC4-A233827A3A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5184" r="15184"/>
          <a:stretch/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B74FCF-AE9C-AADB-7FE3-7B72B51EC329}"/>
              </a:ext>
            </a:extLst>
          </p:cNvPr>
          <p:cNvSpPr txBox="1"/>
          <p:nvPr/>
        </p:nvSpPr>
        <p:spPr>
          <a:xfrm>
            <a:off x="425246" y="5009287"/>
            <a:ext cx="4619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Eleanor Gouws </a:t>
            </a:r>
          </a:p>
          <a:p>
            <a:r>
              <a:rPr lang="en-US"/>
              <a:t>Team Lead for Strategic Information</a:t>
            </a:r>
          </a:p>
        </p:txBody>
      </p:sp>
    </p:spTree>
    <p:extLst>
      <p:ext uri="{BB962C8B-B14F-4D97-AF65-F5344CB8AC3E}">
        <p14:creationId xmlns:p14="http://schemas.microsoft.com/office/powerpoint/2010/main" val="3074799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462FD-00B1-AF4C-ED6D-90104CC02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E01C9F9-671D-7AC6-3A36-8F0B067B2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E3DA98F-09C4-4617-357B-D458501411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30527"/>
            <a:ext cx="12192000" cy="1055007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Testing, treatment coverage and viral suppression among people living with HIV </a:t>
            </a:r>
            <a:endParaRPr lang="en-GB" sz="240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continued to rise in 2024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F52717A-8EC5-9E5C-649C-42E48FCDFC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7337222" cy="454471"/>
          </a:xfrm>
        </p:spPr>
        <p:txBody>
          <a:bodyPr lIns="91440" tIns="45720" rIns="91440" bIns="45720" anchor="t"/>
          <a:lstStyle/>
          <a:p>
            <a:r>
              <a:rPr lang="en-GB" sz="1000">
                <a:ea typeface="+mn-lt"/>
                <a:cs typeface="+mn-lt"/>
              </a:rPr>
              <a:t>Source: UNAIDS estimates 2025.</a:t>
            </a:r>
            <a:endParaRPr lang="en-US" sz="1000">
              <a:ea typeface="+mn-lt"/>
              <a:cs typeface="+mn-lt"/>
            </a:endParaRPr>
          </a:p>
        </p:txBody>
      </p:sp>
      <p:pic>
        <p:nvPicPr>
          <p:cNvPr id="7" name="Picture 6" descr="A graph of blue and white bars&#10;&#10;AI-generated content may be incorrect.">
            <a:extLst>
              <a:ext uri="{FF2B5EF4-FFF2-40B4-BE49-F238E27FC236}">
                <a16:creationId xmlns:a16="http://schemas.microsoft.com/office/drawing/2014/main" id="{D5960EA4-D86B-91CF-C260-D605D893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793" y="1918032"/>
            <a:ext cx="9155207" cy="3627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204A65-1978-7574-0109-9495E21CD8D6}"/>
              </a:ext>
            </a:extLst>
          </p:cNvPr>
          <p:cNvSpPr txBox="1"/>
          <p:nvPr/>
        </p:nvSpPr>
        <p:spPr>
          <a:xfrm>
            <a:off x="197053" y="2044005"/>
            <a:ext cx="266298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31.6 million people on ART globally in 2024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Eastern and Southern Africa close to achieving 95-95-95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In sub-Saharan Africa, provision of ART resulted in life expectancy increasing from 56.5 years in            2010 to 62.3 in 2024</a:t>
            </a:r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3686867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FEF9D-4076-09E6-947C-11B960286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5866E96-68EA-D4FF-0F18-699859992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9D1E4F-E0B9-76DC-8E92-C414678B40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97783"/>
            <a:ext cx="12192000" cy="573742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More than half of the unmet HIV treatment need is in two regions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56F09DD-B2C4-C4D8-007B-F3B9503E4B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7337222" cy="454471"/>
          </a:xfrm>
        </p:spPr>
        <p:txBody>
          <a:bodyPr lIns="91440" tIns="45720" rIns="91440" bIns="45720" anchor="t"/>
          <a:lstStyle/>
          <a:p>
            <a:r>
              <a:rPr lang="en-GB" sz="1000">
                <a:ea typeface="+mn-lt"/>
                <a:cs typeface="+mn-lt"/>
              </a:rPr>
              <a:t>Source: UNAIDS estimates 2025.</a:t>
            </a:r>
            <a:endParaRPr lang="en-US" sz="1000">
              <a:ea typeface="+mn-lt"/>
              <a:cs typeface="+mn-lt"/>
            </a:endParaRPr>
          </a:p>
        </p:txBody>
      </p:sp>
      <p:pic>
        <p:nvPicPr>
          <p:cNvPr id="7" name="Picture 6" descr="A colorful circle with text&#10;&#10;AI-generated content may be incorrect.">
            <a:extLst>
              <a:ext uri="{FF2B5EF4-FFF2-40B4-BE49-F238E27FC236}">
                <a16:creationId xmlns:a16="http://schemas.microsoft.com/office/drawing/2014/main" id="{4FD86B93-8126-BA9A-1C43-AEBBC1FBD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848" y="1394292"/>
            <a:ext cx="9125511" cy="4629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8B5409-FE38-902C-0749-B6785A4F1174}"/>
              </a:ext>
            </a:extLst>
          </p:cNvPr>
          <p:cNvSpPr txBox="1"/>
          <p:nvPr/>
        </p:nvSpPr>
        <p:spPr>
          <a:xfrm>
            <a:off x="197053" y="2278181"/>
            <a:ext cx="25349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9.2 million people not getting treatment in 2024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Half of unmet need in sub-Saharan Africa </a:t>
            </a:r>
          </a:p>
        </p:txBody>
      </p:sp>
    </p:spTree>
    <p:extLst>
      <p:ext uri="{BB962C8B-B14F-4D97-AF65-F5344CB8AC3E}">
        <p14:creationId xmlns:p14="http://schemas.microsoft.com/office/powerpoint/2010/main" val="1056483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D12A1-491E-7CB9-0721-2719D6824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579B2D1-EA0B-7AC4-A2F9-017F2FA4B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D6D9DA-3777-7E55-E8CC-CEBF97321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07809"/>
            <a:ext cx="12192000" cy="944716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Many children and men living with HIV are missed along the treatment cascade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0B19417-3D9E-048E-8E5F-99A2C26C45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7337222" cy="454471"/>
          </a:xfrm>
        </p:spPr>
        <p:txBody>
          <a:bodyPr lIns="91440" tIns="45720" rIns="91440" bIns="45720" anchor="t"/>
          <a:lstStyle/>
          <a:p>
            <a:r>
              <a:rPr lang="en-GB" sz="1000">
                <a:ea typeface="+mn-lt"/>
                <a:cs typeface="+mn-lt"/>
              </a:rPr>
              <a:t>Source: UNAIDS estimates 2025.</a:t>
            </a:r>
            <a:endParaRPr lang="en-US" sz="1000">
              <a:ea typeface="+mn-lt"/>
              <a:cs typeface="+mn-lt"/>
            </a:endParaRPr>
          </a:p>
        </p:txBody>
      </p:sp>
      <p:pic>
        <p:nvPicPr>
          <p:cNvPr id="6" name="Picture 5" descr="A graph of people living with hiv&#10;&#10;AI-generated content may be incorrect.">
            <a:extLst>
              <a:ext uri="{FF2B5EF4-FFF2-40B4-BE49-F238E27FC236}">
                <a16:creationId xmlns:a16="http://schemas.microsoft.com/office/drawing/2014/main" id="{795E8B39-7CC9-67FA-5AFD-597C7A0E0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176" y="1711750"/>
            <a:ext cx="9569824" cy="37482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6BEF15-2248-1A5E-94A6-842BFF5681B9}"/>
              </a:ext>
            </a:extLst>
          </p:cNvPr>
          <p:cNvSpPr txBox="1"/>
          <p:nvPr/>
        </p:nvSpPr>
        <p:spPr>
          <a:xfrm>
            <a:off x="1" y="2102833"/>
            <a:ext cx="248672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Disparities in treatment </a:t>
            </a:r>
            <a:r>
              <a:rPr lang="en-US" err="1"/>
              <a:t>programmes</a:t>
            </a:r>
            <a:r>
              <a:rPr lang="en-US"/>
              <a:t> across regions, between men, women, age groups and key populations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620,000 children living with HIV not receiving treatment </a:t>
            </a:r>
          </a:p>
        </p:txBody>
      </p:sp>
    </p:spTree>
    <p:extLst>
      <p:ext uri="{BB962C8B-B14F-4D97-AF65-F5344CB8AC3E}">
        <p14:creationId xmlns:p14="http://schemas.microsoft.com/office/powerpoint/2010/main" val="2304084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422CB-3974-42F3-68F8-CCCD707E7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4D9978F-46AA-8316-B0D8-070C23168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F5F02BB-E051-7417-0F22-E84711CA77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" y="108574"/>
            <a:ext cx="13470673" cy="804347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People living with HIV routinely exposed to stigma, discrimination and violence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A61BD36-BC84-7FC3-C0AA-6E094A2200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7337222" cy="454471"/>
          </a:xfrm>
        </p:spPr>
        <p:txBody>
          <a:bodyPr lIns="91440" tIns="45720" rIns="91440" bIns="45720" anchor="t"/>
          <a:lstStyle/>
          <a:p>
            <a:r>
              <a:rPr lang="en-GB" sz="1000"/>
              <a:t>Source:</a:t>
            </a:r>
            <a:r>
              <a:rPr lang="en-GB" sz="1000">
                <a:ea typeface="+mn-lt"/>
                <a:cs typeface="+mn-lt"/>
              </a:rPr>
              <a:t>: People living with HIV Stigma Index 2.0, 2020–2024.</a:t>
            </a:r>
            <a:endParaRPr lang="en-GB" sz="1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CC7F15-2B09-8AED-4B55-1F1467FA2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616323"/>
            <a:ext cx="7328647" cy="60287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37BEE5-1CCB-BADB-BAEB-09B63AB0FB9D}"/>
              </a:ext>
            </a:extLst>
          </p:cNvPr>
          <p:cNvSpPr txBox="1"/>
          <p:nvPr/>
        </p:nvSpPr>
        <p:spPr>
          <a:xfrm>
            <a:off x="197053" y="2044005"/>
            <a:ext cx="266298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Treatment coverage substantially lower among key populations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Barriers such as stigma and discrimination, harassment and violence can prevent access to HIV testing and treatment services</a:t>
            </a:r>
          </a:p>
        </p:txBody>
      </p:sp>
    </p:spTree>
    <p:extLst>
      <p:ext uri="{BB962C8B-B14F-4D97-AF65-F5344CB8AC3E}">
        <p14:creationId xmlns:p14="http://schemas.microsoft.com/office/powerpoint/2010/main" val="4134162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3EC50-946A-D69F-EA6B-63B77AD4C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2CDBC48-0DFC-ADDD-18D0-95B3BFFE8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75CD5CD-8A36-31B5-71FF-23BAC9F9AB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67704"/>
            <a:ext cx="12192000" cy="663980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The decline in new pediatric HIV infections is slowing down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1BF7C58-29D0-E116-4282-4C593089E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7337222" cy="454471"/>
          </a:xfrm>
        </p:spPr>
        <p:txBody>
          <a:bodyPr lIns="91440" tIns="45720" rIns="91440" bIns="45720" anchor="t"/>
          <a:lstStyle/>
          <a:p>
            <a:r>
              <a:rPr lang="en-GB" sz="1000"/>
              <a:t>Source: UNAIDS epidemiological estimates 2025 (https://aidsinfo.unaids.org/).</a:t>
            </a:r>
          </a:p>
        </p:txBody>
      </p:sp>
      <p:pic>
        <p:nvPicPr>
          <p:cNvPr id="6" name="Picture 5" descr="A graph of a number of hiv stock&#10;&#10;AI-generated content may be incorrect.">
            <a:extLst>
              <a:ext uri="{FF2B5EF4-FFF2-40B4-BE49-F238E27FC236}">
                <a16:creationId xmlns:a16="http://schemas.microsoft.com/office/drawing/2014/main" id="{C1E92BAB-F616-AC86-607C-DFDCA5C27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748" y="1169053"/>
            <a:ext cx="9168093" cy="4788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838585-B863-4CD1-79D5-D502E2528F96}"/>
              </a:ext>
            </a:extLst>
          </p:cNvPr>
          <p:cNvSpPr txBox="1"/>
          <p:nvPr/>
        </p:nvSpPr>
        <p:spPr>
          <a:xfrm>
            <a:off x="197053" y="1208979"/>
            <a:ext cx="26629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62% drop in new child infections since 2010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18 countries &amp; territories certified as having halted vertical transmission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4.4 million child infections averted between 2000 and 2024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Rate of decline has slowed, and will be difficult to address if funding losses are not recovered</a:t>
            </a:r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2088800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8296E-9113-7F03-71C7-0F4CA0077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2C7B0E1-B846-D2E5-A909-25AEEC63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140E4C3-940B-E1F0-8322-D04D947A42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HIV </a:t>
            </a:r>
          </a:p>
          <a:p>
            <a:r>
              <a:rPr lang="en-US"/>
              <a:t>PREVENTION </a:t>
            </a:r>
          </a:p>
          <a:p>
            <a:r>
              <a:rPr lang="en-US"/>
              <a:t>IS IN </a:t>
            </a:r>
          </a:p>
          <a:p>
            <a:r>
              <a:rPr lang="en-US"/>
              <a:t>JEOPARDY</a:t>
            </a:r>
            <a:endParaRPr lang="en-GB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2CA7DF5-A029-561F-4723-22D06FD4D5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284" r="9284"/>
          <a:stretch/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EFB9AC-9889-86DE-4DCD-9533DA2EC12B}"/>
              </a:ext>
            </a:extLst>
          </p:cNvPr>
          <p:cNvSpPr txBox="1"/>
          <p:nvPr/>
        </p:nvSpPr>
        <p:spPr>
          <a:xfrm>
            <a:off x="492329" y="5152504"/>
            <a:ext cx="6096000" cy="7505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>
                <a:latin typeface="Segoe UI"/>
                <a:ea typeface="+mn-lt"/>
                <a:cs typeface="Segoe UI"/>
              </a:rPr>
              <a:t>Heather-Marie Schmidt</a:t>
            </a:r>
            <a:endParaRPr lang="en-US" sz="1800">
              <a:latin typeface="Segoe UI"/>
              <a:ea typeface="+mn-lt"/>
              <a:cs typeface="Segoe UI"/>
            </a:endParaRPr>
          </a:p>
          <a:p>
            <a:pPr>
              <a:lnSpc>
                <a:spcPts val="2700"/>
              </a:lnSpc>
            </a:pPr>
            <a:r>
              <a:rPr lang="en-US">
                <a:latin typeface="Segoe UI"/>
                <a:ea typeface="+mn-lt"/>
                <a:cs typeface="Segoe UI"/>
              </a:rPr>
              <a:t>Adviser, HIV Prevention Program Implementation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05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02CA5-9982-820F-88A4-42645D75B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95429CC-25CD-2CF2-C9B1-C7EC4CE86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3DD9A1-0FC2-4F35-1A89-8BC19BF18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07809"/>
            <a:ext cx="12192000" cy="463453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The impact of HIV prevention on reducing new HIV infections is mixed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464484A-9625-7549-F4BF-A2B73AFBB3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550692"/>
            <a:ext cx="7337222" cy="304077"/>
          </a:xfrm>
        </p:spPr>
        <p:txBody>
          <a:bodyPr lIns="91440" tIns="45720" rIns="91440" bIns="45720" anchor="t"/>
          <a:lstStyle/>
          <a:p>
            <a:r>
              <a:rPr lang="en-GB" sz="1000">
                <a:ea typeface="+mn-lt"/>
                <a:cs typeface="+mn-lt"/>
              </a:rPr>
              <a:t>Source: UNAIDS epidemiological estimates, 2025 (https://aidsinfo.unaids.org/). </a:t>
            </a:r>
            <a:endParaRPr lang="en-US" sz="1000"/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7E805D0A-6A5F-FFDC-8417-28185180B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469" y="672352"/>
            <a:ext cx="7698619" cy="586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67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DF159-6796-3A30-890E-3F3E4FBB1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7E2031B-D52E-0A9B-FBE8-019CAAB54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9F13780-763E-F966-5057-B26BFD1185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07809"/>
            <a:ext cx="12192000" cy="583769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HIV prevention in many countries has relied heavily on donor funding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C41C17F-1671-684F-E675-5DEBD8118B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90535"/>
            <a:ext cx="11317669" cy="364234"/>
          </a:xfrm>
        </p:spPr>
        <p:txBody>
          <a:bodyPr lIns="91440" tIns="45720" rIns="91440" bIns="45720" anchor="t"/>
          <a:lstStyle/>
          <a:p>
            <a:r>
              <a:rPr lang="en-GB" sz="1000"/>
              <a:t>Source:</a:t>
            </a:r>
            <a:r>
              <a:rPr lang="en-GB" sz="1000">
                <a:ea typeface="+mn-lt"/>
                <a:cs typeface="+mn-lt"/>
              </a:rPr>
              <a:t> UNAIDS financial estimates using latest available prevention funding data from Global AIDS Monitoring, National AIDS Spending Assessments, PEPFAR Panaroma spotlight, Global Fund.</a:t>
            </a:r>
            <a:endParaRPr lang="en-GB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FC8694-9950-D424-B1E4-3C2F92B0391D}"/>
              </a:ext>
            </a:extLst>
          </p:cNvPr>
          <p:cNvSpPr txBox="1"/>
          <p:nvPr/>
        </p:nvSpPr>
        <p:spPr>
          <a:xfrm>
            <a:off x="80211" y="2536657"/>
            <a:ext cx="332071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egular"/>
                <a:ea typeface="+mn-lt"/>
                <a:cs typeface="+mn-lt"/>
              </a:rPr>
              <a:t>Only 18 countries finance &gt;25% of HIV prevention domestically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pic>
        <p:nvPicPr>
          <p:cNvPr id="8" name="Picture 7" descr="A map of the world with different colored countries/regions&#10;&#10;AI-generated content may be incorrect.">
            <a:extLst>
              <a:ext uri="{FF2B5EF4-FFF2-40B4-BE49-F238E27FC236}">
                <a16:creationId xmlns:a16="http://schemas.microsoft.com/office/drawing/2014/main" id="{6145D6B1-923B-A132-CAA1-53A251EB7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626" y="1114109"/>
            <a:ext cx="9061374" cy="506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04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B24D1-E707-02D1-BD57-DFB3451A0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B997A6C-B40F-50BF-DF0B-BB1643E76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F47FDFE-F0B1-C9C0-78C7-4B066B878E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27861"/>
            <a:ext cx="5112774" cy="463455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Combination prevention services are not reaching the most vulnerable people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A4CA7C-6B20-94C3-975E-9C0C05DDD4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2" y="6484736"/>
            <a:ext cx="11022708" cy="370879"/>
          </a:xfrm>
        </p:spPr>
        <p:txBody>
          <a:bodyPr lIns="91440" tIns="45720" rIns="91440" bIns="45720" anchor="t"/>
          <a:lstStyle/>
          <a:p>
            <a:r>
              <a:rPr lang="en-GB" sz="1000">
                <a:ea typeface="+mn-lt"/>
                <a:cs typeface="+mn-lt"/>
              </a:rPr>
              <a:t>Source: Global AIDS Monitoring 2021–2025 (https://aidsinfo.unaids.org/); UNAIDS special analysis 2025.</a:t>
            </a:r>
            <a:endParaRPr lang="en-US" sz="1000"/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535CD358-5077-5AD8-0280-72D508D6692F}"/>
              </a:ext>
            </a:extLst>
          </p:cNvPr>
          <p:cNvSpPr txBox="1">
            <a:spLocks/>
          </p:cNvSpPr>
          <p:nvPr/>
        </p:nvSpPr>
        <p:spPr>
          <a:xfrm>
            <a:off x="105082" y="2400444"/>
            <a:ext cx="2939409" cy="57229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650084B-9ED6-479E-7800-8C0005548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444" y="486578"/>
            <a:ext cx="5343618" cy="605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72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77FB9-F298-E314-7D5B-16AC3DCEE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4DB2E3-D8C0-99DE-6DF9-E89D081E2E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8568" y="1188530"/>
            <a:ext cx="9581799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Executive summary  							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BD122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Foreword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by Executive Director 						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Chapter 1 – Where are we now? 						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58B6C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Chapter 2 –Services that save the lives of people living with HIV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Chapter 3 – HIV prevention is in jeopardy 					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Corbel" panose="020B0503020204020204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Chapter 4 – Communities, financing and new ways forward to 2030		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	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	 						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8 regional summaries </a:t>
            </a:r>
            <a:r>
              <a:rPr lang="en-US" b="1">
                <a:solidFill>
                  <a:srgbClr val="1D1D1D"/>
                </a:solidFill>
                <a:latin typeface="Corbel" panose="020B0503020204020204"/>
              </a:rPr>
              <a:t>(online only)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BD12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Methods Annex (online only)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5AD708-8DC6-2075-7748-5EFD4C8962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solidFill>
                  <a:schemeClr val="accent1"/>
                </a:solidFill>
                <a:latin typeface="Arial"/>
                <a:cs typeface="Arial"/>
              </a:rPr>
              <a:t>AIDS, Crises and the Power to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8DE04-8E52-9FFD-0390-842891417F96}"/>
              </a:ext>
            </a:extLst>
          </p:cNvPr>
          <p:cNvSpPr txBox="1"/>
          <p:nvPr/>
        </p:nvSpPr>
        <p:spPr>
          <a:xfrm>
            <a:off x="9555481" y="1631092"/>
            <a:ext cx="2161352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/>
              <a:t>Other products: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Factsheet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Slide-deck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Key messages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10 country stories of resilience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Social media kit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431932-42B3-60DA-B0AD-0DC5A41F1ECC}"/>
              </a:ext>
            </a:extLst>
          </p:cNvPr>
          <p:cNvSpPr txBox="1"/>
          <p:nvPr/>
        </p:nvSpPr>
        <p:spPr>
          <a:xfrm>
            <a:off x="492328" y="5901820"/>
            <a:ext cx="8029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/>
              <a:t>Embargoed until 11:30 CET / 09:30 GMT 10 July </a:t>
            </a:r>
          </a:p>
          <a:p>
            <a:r>
              <a:rPr lang="en-US" b="1" i="1"/>
              <a:t>Embargo site : URL: https://embargo.unaids.org/ </a:t>
            </a:r>
            <a:endParaRPr lang="en-CH" b="1"/>
          </a:p>
          <a:p>
            <a:r>
              <a:rPr lang="en-US"/>
              <a:t>  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33841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64608BB-99B9-DF9E-11FD-4EFC52D3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20</a:t>
            </a:fld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A989D4-AEA2-CDBA-6F6E-2F86C1DE25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0" y="177730"/>
            <a:ext cx="12037606" cy="459487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GB" sz="2400">
                <a:solidFill>
                  <a:schemeClr val="accent1"/>
                </a:solidFill>
                <a:ea typeface="+mj-lt"/>
                <a:cs typeface="+mj-lt"/>
              </a:rPr>
              <a:t>Almost all countries have punitive laws that criminalize at least one key population</a:t>
            </a:r>
            <a:endParaRPr lang="en-US" sz="2400">
              <a:solidFill>
                <a:schemeClr val="accent1"/>
              </a:solidFill>
              <a:ea typeface="+mj-lt"/>
              <a:cs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7EF751-E8DF-A540-35D7-BCC8EB51DF3F}"/>
              </a:ext>
            </a:extLst>
          </p:cNvPr>
          <p:cNvSpPr txBox="1"/>
          <p:nvPr/>
        </p:nvSpPr>
        <p:spPr>
          <a:xfrm>
            <a:off x="-604" y="6360791"/>
            <a:ext cx="1197526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National Commitments and Policy Instrument, 2017–2024 (http://lawsandpolicies.unaids.org/), supplemented by additional sources (see references in http://lawsandpolicies.unaids.org/).</a:t>
            </a:r>
            <a:endParaRPr lang="en-US" sz="1000"/>
          </a:p>
        </p:txBody>
      </p:sp>
      <p:pic>
        <p:nvPicPr>
          <p:cNvPr id="6" name="Picture 5" descr="A map of the world with different colored countries/regions&#10;&#10;AI-generated content may be incorrect.">
            <a:extLst>
              <a:ext uri="{FF2B5EF4-FFF2-40B4-BE49-F238E27FC236}">
                <a16:creationId xmlns:a16="http://schemas.microsoft.com/office/drawing/2014/main" id="{90F89B4E-75EB-4BC5-DF57-BFBF866AF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355" y="859583"/>
            <a:ext cx="4434562" cy="2754414"/>
          </a:xfrm>
          <a:prstGeom prst="rect">
            <a:avLst/>
          </a:prstGeom>
        </p:spPr>
      </p:pic>
      <p:pic>
        <p:nvPicPr>
          <p:cNvPr id="7" name="Picture 6" descr="A map of the world with red and blue countries/regions&#10;&#10;AI-generated content may be incorrect.">
            <a:extLst>
              <a:ext uri="{FF2B5EF4-FFF2-40B4-BE49-F238E27FC236}">
                <a16:creationId xmlns:a16="http://schemas.microsoft.com/office/drawing/2014/main" id="{F9032AA4-8CE4-0DA3-553D-7528A0A09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338" y="859583"/>
            <a:ext cx="4613040" cy="27544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613182-B053-229C-193D-7F6693417173}"/>
              </a:ext>
            </a:extLst>
          </p:cNvPr>
          <p:cNvSpPr txBox="1"/>
          <p:nvPr/>
        </p:nvSpPr>
        <p:spPr>
          <a:xfrm>
            <a:off x="240632" y="2656973"/>
            <a:ext cx="252262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Countries criminalizing same-sex sexual activity and gender expression have increased</a:t>
            </a:r>
          </a:p>
        </p:txBody>
      </p:sp>
      <p:pic>
        <p:nvPicPr>
          <p:cNvPr id="5" name="Picture 4" descr="A map of the world with red and blue colors&#10;&#10;AI-generated content may be incorrect.">
            <a:extLst>
              <a:ext uri="{FF2B5EF4-FFF2-40B4-BE49-F238E27FC236}">
                <a16:creationId xmlns:a16="http://schemas.microsoft.com/office/drawing/2014/main" id="{BC101D41-D546-A3AB-4406-8D708A464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565" y="3613634"/>
            <a:ext cx="4370025" cy="2559379"/>
          </a:xfrm>
          <a:prstGeom prst="rect">
            <a:avLst/>
          </a:prstGeom>
        </p:spPr>
      </p:pic>
      <p:pic>
        <p:nvPicPr>
          <p:cNvPr id="9" name="Picture 8" descr="A map of the world with red and blue colors&#10;&#10;AI-generated content may be incorrect.">
            <a:extLst>
              <a:ext uri="{FF2B5EF4-FFF2-40B4-BE49-F238E27FC236}">
                <a16:creationId xmlns:a16="http://schemas.microsoft.com/office/drawing/2014/main" id="{47E4D578-0C6D-B488-01A9-1D94000C2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4409" y="3686125"/>
            <a:ext cx="4608724" cy="255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94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F8A6832-194F-EF23-3E85-410E54AD0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21</a:t>
            </a:fld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2125E82-2D74-592C-1E33-3029307FE4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0586" y="217836"/>
            <a:ext cx="3154087" cy="1049490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GB" sz="2400">
                <a:solidFill>
                  <a:schemeClr val="accent1"/>
                </a:solidFill>
                <a:ea typeface="+mj-lt"/>
                <a:cs typeface="+mj-lt"/>
              </a:rPr>
              <a:t>Inclusion of sexuality education in national curricula to prevent HIV remains alarmingly low</a:t>
            </a:r>
            <a:endParaRPr lang="en-US" sz="2400">
              <a:solidFill>
                <a:schemeClr val="accent1"/>
              </a:solidFill>
              <a:ea typeface="+mj-lt"/>
              <a:cs typeface="+mj-lt"/>
            </a:endParaRP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7ABD1B8-CA9B-9E73-4D67-287FBB4D18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3764" y="6179911"/>
            <a:ext cx="11176460" cy="455668"/>
          </a:xfrm>
        </p:spPr>
        <p:txBody>
          <a:bodyPr lIns="91440" tIns="45720" rIns="91440" bIns="45720" anchor="t"/>
          <a:lstStyle/>
          <a:p>
            <a:r>
              <a:rPr lang="en-GB" sz="1000"/>
              <a:t>Source:</a:t>
            </a:r>
            <a:r>
              <a:rPr lang="en-GB" sz="1000">
                <a:ea typeface="+mn-lt"/>
                <a:cs typeface="+mn-lt"/>
              </a:rPr>
              <a:t> National Commitments and Policy Instrument, 2017–2024 (http://lawsandpolicies.unaids.org/)</a:t>
            </a:r>
            <a:endParaRPr lang="en-GB" sz="1000"/>
          </a:p>
        </p:txBody>
      </p:sp>
      <p:pic>
        <p:nvPicPr>
          <p:cNvPr id="7" name="Picture 6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E3ED7CEA-628D-851A-199B-E400E5A00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372" y="770792"/>
            <a:ext cx="7913810" cy="531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98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57AF95-CDA2-2E2F-CE08-A742E040A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22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4A6F3-A07F-AD72-985C-512ED6596E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430" y="177730"/>
            <a:ext cx="11890215" cy="881863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Condom use is decreasing among young women in some countries with high HIV 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prevalence</a:t>
            </a:r>
            <a:endParaRPr lang="en-US">
              <a:solidFill>
                <a:schemeClr val="accent1"/>
              </a:solidFill>
              <a:ea typeface="+mj-lt"/>
              <a:cs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EA0808-2447-037D-E5A6-B230319A7EDB}"/>
              </a:ext>
            </a:extLst>
          </p:cNvPr>
          <p:cNvSpPr txBox="1"/>
          <p:nvPr/>
        </p:nvSpPr>
        <p:spPr>
          <a:xfrm>
            <a:off x="90237" y="6547184"/>
            <a:ext cx="1165659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Demographic and Health Surveys.</a:t>
            </a:r>
          </a:p>
        </p:txBody>
      </p:sp>
      <p:pic>
        <p:nvPicPr>
          <p:cNvPr id="7" name="Picture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3A9E43FE-EA2E-162E-A251-21AE825C8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473" y="1196487"/>
            <a:ext cx="9267825" cy="4629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B43890-154D-8854-8AE5-85845CE1FFC9}"/>
              </a:ext>
            </a:extLst>
          </p:cNvPr>
          <p:cNvSpPr txBox="1"/>
          <p:nvPr/>
        </p:nvSpPr>
        <p:spPr>
          <a:xfrm>
            <a:off x="304799" y="3188368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Condom procurement, distribution and use are far below need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376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ED1C42-91E4-D57D-D134-6AF6032E0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A0C0063-B936-814E-8795-455CC47145C3}" type="slidenum">
              <a:rPr lang="en-GB" smtClean="0"/>
              <a:pPr>
                <a:spcAft>
                  <a:spcPts val="600"/>
                </a:spcAft>
              </a:pPr>
              <a:t>23</a:t>
            </a:fld>
            <a:endParaRPr lang="en-G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18A5168-BAE0-CA0E-FACD-7B84FC27E1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276" y="197782"/>
            <a:ext cx="11863744" cy="632397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The prevention potential of PrEP is not being used to the full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D9EFB8-B103-D87E-0CCA-BE8CE415EBB4}"/>
              </a:ext>
            </a:extLst>
          </p:cNvPr>
          <p:cNvSpPr txBox="1"/>
          <p:nvPr/>
        </p:nvSpPr>
        <p:spPr>
          <a:xfrm>
            <a:off x="90237" y="6547183"/>
            <a:ext cx="1035317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Global AIDS Monitoring, 2025 (https://aidsinfo.unaids.org/).</a:t>
            </a:r>
            <a:endParaRPr lang="en-US" sz="1000"/>
          </a:p>
        </p:txBody>
      </p:sp>
      <p:pic>
        <p:nvPicPr>
          <p:cNvPr id="4" name="Picture 3" descr="A screenshot of a graph&#10;&#10;AI-generated content may be incorrect.">
            <a:extLst>
              <a:ext uri="{FF2B5EF4-FFF2-40B4-BE49-F238E27FC236}">
                <a16:creationId xmlns:a16="http://schemas.microsoft.com/office/drawing/2014/main" id="{D9546EC8-1B3A-AE53-592E-AF93FBD625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62"/>
          <a:stretch>
            <a:fillRect/>
          </a:stretch>
        </p:blipFill>
        <p:spPr>
          <a:xfrm>
            <a:off x="4681447" y="946483"/>
            <a:ext cx="6181905" cy="5723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A17C94-5EA1-6283-4EE8-DC78CE63DD5B}"/>
              </a:ext>
            </a:extLst>
          </p:cNvPr>
          <p:cNvSpPr txBox="1"/>
          <p:nvPr/>
        </p:nvSpPr>
        <p:spPr>
          <a:xfrm>
            <a:off x="4681447" y="667753"/>
            <a:ext cx="61819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b="1">
                <a:solidFill>
                  <a:srgbClr val="000000"/>
                </a:solidFill>
                <a:latin typeface="Avenir Regular"/>
                <a:ea typeface="+mn-lt"/>
                <a:cs typeface="+mn-lt"/>
              </a:rPr>
              <a:t>3.10</a:t>
            </a:r>
            <a:r>
              <a:rPr lang="en-US" sz="1200">
                <a:solidFill>
                  <a:srgbClr val="000000"/>
                </a:solidFill>
                <a:latin typeface="Avenir Regular"/>
                <a:ea typeface="+mn-lt"/>
                <a:cs typeface="+mn-lt"/>
              </a:rPr>
              <a:t> Number of people used PrEP at least once in the reporting period relative to 2025 targets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>
              <a:solidFill>
                <a:srgbClr val="000000"/>
              </a:solidFill>
              <a:latin typeface="Avenir Regular"/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820DA3-BBCC-DB03-76A2-29B6707EDC9F}"/>
              </a:ext>
            </a:extLst>
          </p:cNvPr>
          <p:cNvSpPr txBox="1"/>
          <p:nvPr/>
        </p:nvSpPr>
        <p:spPr>
          <a:xfrm>
            <a:off x="280736" y="2777289"/>
            <a:ext cx="393833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rgbClr val="000000"/>
                </a:solidFill>
                <a:latin typeface="Avenir Regular"/>
                <a:ea typeface="+mn-lt"/>
                <a:cs typeface="+mn-lt"/>
              </a:rPr>
              <a:t>3.9M people used PrEP at least once in 2024; the majority used oral PrEP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>
              <a:solidFill>
                <a:srgbClr val="000000"/>
              </a:solidFill>
              <a:latin typeface="Avenir Regular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7271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A7443-21FB-065A-8337-8D026FE5F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548AE9B-554D-AB8F-DB71-E36B5449D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9644CD3-EF36-70EA-EDC1-463E0F527E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2329" y="1330233"/>
            <a:ext cx="4692446" cy="5066507"/>
          </a:xfrm>
        </p:spPr>
        <p:txBody>
          <a:bodyPr lIns="91440" tIns="45720" rIns="91440" bIns="45720" anchor="t"/>
          <a:lstStyle/>
          <a:p>
            <a:r>
              <a:rPr lang="en-US">
                <a:ea typeface="+mj-lt"/>
                <a:cs typeface="+mj-lt"/>
              </a:rPr>
              <a:t>COMMUNITY-LED ORGANIZATIONS  PERFORM </a:t>
            </a:r>
          </a:p>
          <a:p>
            <a:r>
              <a:rPr lang="en-US">
                <a:ea typeface="+mj-lt"/>
                <a:cs typeface="+mj-lt"/>
              </a:rPr>
              <a:t>LIFESAVING WORK</a:t>
            </a:r>
            <a:endParaRPr lang="en-US"/>
          </a:p>
        </p:txBody>
      </p:sp>
      <p:pic>
        <p:nvPicPr>
          <p:cNvPr id="9" name="Picture Placeholder 8" descr="A person sitting on the grass with other people in the back&#10;&#10;AI-generated content may be incorrect.">
            <a:extLst>
              <a:ext uri="{FF2B5EF4-FFF2-40B4-BE49-F238E27FC236}">
                <a16:creationId xmlns:a16="http://schemas.microsoft.com/office/drawing/2014/main" id="{69826BE8-5B8A-7F68-25A4-609A371367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5088" r="15088"/>
          <a:stretch/>
        </p:blipFill>
        <p:spPr>
          <a:xfrm>
            <a:off x="5648325" y="687469"/>
            <a:ext cx="6543675" cy="58495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0461EF-0E9A-3E94-CBFB-A497DC486118}"/>
              </a:ext>
            </a:extLst>
          </p:cNvPr>
          <p:cNvSpPr txBox="1"/>
          <p:nvPr/>
        </p:nvSpPr>
        <p:spPr>
          <a:xfrm>
            <a:off x="492329" y="5782825"/>
            <a:ext cx="4692446" cy="7505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1800">
                <a:latin typeface="Segoe UI"/>
                <a:ea typeface="+mn-lt"/>
                <a:cs typeface="Segoe UI"/>
              </a:rPr>
              <a:t>Alicia Sanchez</a:t>
            </a:r>
          </a:p>
          <a:p>
            <a:pPr>
              <a:lnSpc>
                <a:spcPts val="2700"/>
              </a:lnSpc>
            </a:pPr>
            <a:r>
              <a:rPr lang="en-US">
                <a:latin typeface="Segoe UI"/>
                <a:ea typeface="+mn-lt"/>
                <a:cs typeface="Segoe UI"/>
              </a:rPr>
              <a:t>Youth Engagement Advisor</a:t>
            </a:r>
            <a:endParaRPr lang="en-US" sz="180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32814216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55111-9C36-3869-854C-C24407BEC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9C51BB-FF09-279B-AE5E-33717C8C3D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30430"/>
            <a:ext cx="12192000" cy="453427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Maternal support </a:t>
            </a:r>
            <a:r>
              <a:rPr lang="en-US" sz="2400" err="1">
                <a:solidFill>
                  <a:schemeClr val="accent1"/>
                </a:solidFill>
                <a:ea typeface="+mj-lt"/>
                <a:cs typeface="+mj-lt"/>
              </a:rPr>
              <a:t>programmes</a:t>
            </a: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 are highly effective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6BB599F-0BDE-2CEC-F3D4-1E381D3795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537" y="6401957"/>
            <a:ext cx="11696508" cy="454471"/>
          </a:xfrm>
        </p:spPr>
        <p:txBody>
          <a:bodyPr lIns="91440" tIns="45720" rIns="91440" bIns="45720" anchor="t"/>
          <a:lstStyle/>
          <a:p>
            <a:r>
              <a:rPr lang="en-GB" sz="1000"/>
              <a:t>Source: </a:t>
            </a:r>
            <a:r>
              <a:rPr lang="en-US" sz="1000"/>
              <a:t>Chevalier, J. M., Hansen, M. A., Coskun, E., Sy, K. T. L., Drakes, J., Dowling, S., ... &amp; Nichols, B. E. (2024). Cost-effectiveness of intervention combinations towards the elimination of vertical transmission of HIV in limited-resource settings: a mathematical modelling study. The Lancet Global Health, 12(3), e457-e466.</a:t>
            </a:r>
            <a:endParaRPr lang="en-GB" sz="1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3A4B6A-DFAE-3543-C2EA-0744A98EB03C}"/>
              </a:ext>
            </a:extLst>
          </p:cNvPr>
          <p:cNvSpPr txBox="1"/>
          <p:nvPr/>
        </p:nvSpPr>
        <p:spPr>
          <a:xfrm>
            <a:off x="83820" y="2781760"/>
            <a:ext cx="226281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What we need now is the will to scale what works</a:t>
            </a:r>
            <a:r>
              <a:rPr lang="en-US"/>
              <a:t>.</a:t>
            </a:r>
          </a:p>
        </p:txBody>
      </p:sp>
      <p:pic>
        <p:nvPicPr>
          <p:cNvPr id="5" name="Picture 4" descr="A graph of a number of infant hiv infections&#10;&#10;AI-generated content may be incorrect.">
            <a:extLst>
              <a:ext uri="{FF2B5EF4-FFF2-40B4-BE49-F238E27FC236}">
                <a16:creationId xmlns:a16="http://schemas.microsoft.com/office/drawing/2014/main" id="{3B371FD7-D4D8-5B1B-9A5E-EE190F118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402" y="977778"/>
            <a:ext cx="9675935" cy="452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67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8BA89-8964-177C-FEBB-F437DF8DF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8EB0FB1-CE35-EF2A-1B75-060FA07CA3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92638"/>
            <a:ext cx="12192000" cy="1285609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Large majorities of people from key populations rely on nongovernmental </a:t>
            </a:r>
            <a:endParaRPr lang="en-US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organizations, including those run by people from key populations, for differentiated HIV prevention services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0556E2D-A8BA-7373-725F-2EF05A7733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510587"/>
            <a:ext cx="11556140" cy="344182"/>
          </a:xfrm>
        </p:spPr>
        <p:txBody>
          <a:bodyPr lIns="91440" tIns="45720" rIns="91440" bIns="45720" anchor="t"/>
          <a:lstStyle/>
          <a:p>
            <a:r>
              <a:rPr lang="en-US" sz="1000"/>
              <a:t>Source: Global AIDS Monitoring 2021–2025 (https://aidsinfo.unaids.org/)</a:t>
            </a:r>
            <a:endParaRPr lang="en-GB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5C6DFB-9138-3B2C-C0BC-78167C0EF818}"/>
              </a:ext>
            </a:extLst>
          </p:cNvPr>
          <p:cNvSpPr txBox="1"/>
          <p:nvPr/>
        </p:nvSpPr>
        <p:spPr>
          <a:xfrm>
            <a:off x="200526" y="3158289"/>
            <a:ext cx="253264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+mn-lt"/>
                <a:cs typeface="+mn-lt"/>
              </a:rPr>
              <a:t>Funding cuts are putting these lifelines at risk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C404C-38C1-BF8F-BA0D-94FA36202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330" y="1408234"/>
            <a:ext cx="8985739" cy="480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87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A0D33-82BC-C35F-08E5-C1C17B5C8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DC813F7-78C6-436E-6E8C-1EB9FC7B9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8D1E933-A6C7-7F0C-B29E-CA9B01239E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" y="224288"/>
            <a:ext cx="12192000" cy="563717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Participation in HIV policy-making varies widely across key populations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4EF4CC8-F1E8-2738-C8A4-A8167BCC38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11556140" cy="454471"/>
          </a:xfrm>
        </p:spPr>
        <p:txBody>
          <a:bodyPr lIns="91440" tIns="45720" rIns="91440" bIns="45720" anchor="t"/>
          <a:lstStyle/>
          <a:p>
            <a:r>
              <a:rPr lang="en-US" sz="1000"/>
              <a:t>Source: National Commitments and Policy Instrument, 2017–2025 (http://lawsandpolicies.unaids.org/)</a:t>
            </a:r>
            <a:endParaRPr lang="en-GB" sz="1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85AA29-E5F7-6B32-FE5D-0D1C8F15AC38}"/>
              </a:ext>
            </a:extLst>
          </p:cNvPr>
          <p:cNvSpPr txBox="1"/>
          <p:nvPr/>
        </p:nvSpPr>
        <p:spPr>
          <a:xfrm>
            <a:off x="199754" y="2220957"/>
            <a:ext cx="2875342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Aptos"/>
              </a:rPr>
              <a:t>In the face of financial constraints, it is more important than ever that communities have a seat at the table </a:t>
            </a:r>
            <a:endParaRPr lang="en-US" sz="2000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76A333-8DE8-2136-2321-AEC355945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553" y="873734"/>
            <a:ext cx="8010525" cy="511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20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C79E7-504F-A8D3-4A00-35FEFCF1D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7CE311A-C8BE-4916-0583-641ACBFCF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95AD31-0BB6-9C90-BDF0-EA082C01F8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21627"/>
            <a:ext cx="11950868" cy="924663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Civil society organizations were receiving a significant share of official development </a:t>
            </a:r>
            <a:endParaRPr lang="en-US">
              <a:solidFill>
                <a:schemeClr val="accent1"/>
              </a:solidFill>
              <a:ea typeface="+mj-lt"/>
              <a:cs typeface="+mj-lt"/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assistance for HIV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B59E28-9CF2-96FB-2C46-B64BA19208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11556140" cy="454471"/>
          </a:xfrm>
        </p:spPr>
        <p:txBody>
          <a:bodyPr lIns="91440" tIns="45720" rIns="91440" bIns="45720" anchor="t"/>
          <a:lstStyle/>
          <a:p>
            <a:r>
              <a:rPr lang="en-US" sz="1000"/>
              <a:t>Source: UNAIDS financial estimates using data from the OECD creditor reporting system.</a:t>
            </a:r>
            <a:endParaRPr lang="en-GB" sz="1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AC3A49-070F-677B-57F7-3F3404F0ECBC}"/>
              </a:ext>
            </a:extLst>
          </p:cNvPr>
          <p:cNvSpPr txBox="1"/>
          <p:nvPr/>
        </p:nvSpPr>
        <p:spPr>
          <a:xfrm>
            <a:off x="320842" y="3288631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014ECF-F97D-DDB9-FD28-3825FDF5C890}"/>
              </a:ext>
            </a:extLst>
          </p:cNvPr>
          <p:cNvSpPr txBox="1"/>
          <p:nvPr/>
        </p:nvSpPr>
        <p:spPr>
          <a:xfrm>
            <a:off x="196015" y="2459455"/>
            <a:ext cx="2492543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+mn-lt"/>
                <a:cs typeface="+mn-lt"/>
              </a:rPr>
              <a:t>Cuts in funding development assistance are having a huge impact on community-led organizations and other non-</a:t>
            </a:r>
            <a:r>
              <a:rPr lang="en-US" b="1" err="1">
                <a:ea typeface="+mn-lt"/>
                <a:cs typeface="+mn-lt"/>
              </a:rPr>
              <a:t>govermental</a:t>
            </a:r>
            <a:r>
              <a:rPr lang="en-US" b="1">
                <a:ea typeface="+mn-lt"/>
                <a:cs typeface="+mn-lt"/>
              </a:rPr>
              <a:t> organizations. </a:t>
            </a:r>
            <a:endParaRPr lang="en-US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E11886-2A81-BCE3-6B5D-78F8714CF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559963"/>
            <a:ext cx="9448800" cy="382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10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23C380-BA99-5057-9E65-0F3641C40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6930" y="603161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0C0063-B936-814E-8795-455CC47145C3}" type="slidenum">
              <a:rPr lang="en-GB" smtClean="0"/>
              <a:pPr>
                <a:spcAft>
                  <a:spcPts val="600"/>
                </a:spcAft>
              </a:pPr>
              <a:t>29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89E106-9C36-B22A-68B8-9A4EEAFFDE8B}"/>
              </a:ext>
            </a:extLst>
          </p:cNvPr>
          <p:cNvSpPr txBox="1"/>
          <p:nvPr/>
        </p:nvSpPr>
        <p:spPr>
          <a:xfrm>
            <a:off x="492329" y="1330233"/>
            <a:ext cx="4692446" cy="506650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700">
                <a:latin typeface="+mj-lt"/>
              </a:rPr>
              <a:t>A FINANCING SHOCK AND WAYS TO SUSTAIN AND BOOST HIV RESPONSES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3700">
              <a:latin typeface="+mj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latin typeface="+mj-lt"/>
              </a:rPr>
              <a:t>Deepak </a:t>
            </a:r>
            <a:r>
              <a:rPr lang="en-US" sz="2400" err="1">
                <a:latin typeface="+mj-lt"/>
              </a:rPr>
              <a:t>Mattur</a:t>
            </a:r>
            <a:endParaRPr lang="en-US" sz="2400">
              <a:latin typeface="+mj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latin typeface="+mj-lt"/>
              </a:rPr>
              <a:t>Senior Advisor, Equitable Finance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D3789A-99FF-CF98-3D51-8AFBB8C53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r="15358"/>
          <a:stretch>
            <a:fillRect/>
          </a:stretch>
        </p:blipFill>
        <p:spPr bwMode="auto">
          <a:xfrm>
            <a:off x="6362700" y="748699"/>
            <a:ext cx="5829300" cy="610930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67598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5B02C9-D540-D3FB-0B4C-712A86D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0C0063-B936-814E-8795-455CC47145C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45896-AAEF-CCC2-7E8F-21C89B7891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200">
                <a:solidFill>
                  <a:schemeClr val="accent1"/>
                </a:solidFill>
              </a:rPr>
              <a:t>Data included in the report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B1E3BF-BFC5-6F4E-12B6-9D408C0811A2}"/>
              </a:ext>
            </a:extLst>
          </p:cNvPr>
          <p:cNvSpPr txBox="1">
            <a:spLocks/>
          </p:cNvSpPr>
          <p:nvPr/>
        </p:nvSpPr>
        <p:spPr>
          <a:xfrm>
            <a:off x="1010920" y="1523141"/>
            <a:ext cx="9136379" cy="51206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ea typeface="Calibri Light"/>
                <a:cs typeface="Calibri Light"/>
              </a:rPr>
              <a:t>Latest global HIV/AIDS data, reports, research, surveys, including reports from civil society on impact of funding cuts</a:t>
            </a:r>
          </a:p>
          <a:p>
            <a:r>
              <a:rPr lang="en-US" sz="2000">
                <a:ea typeface="Calibri Light"/>
                <a:cs typeface="Calibri Light"/>
              </a:rPr>
              <a:t>GAM submissions from </a:t>
            </a:r>
            <a:r>
              <a:rPr lang="en-US" sz="2000" b="1">
                <a:ea typeface="Calibri Light"/>
                <a:cs typeface="Calibri Light"/>
              </a:rPr>
              <a:t>158 countries</a:t>
            </a:r>
            <a:r>
              <a:rPr lang="en-US" sz="2000">
                <a:ea typeface="Calibri Light"/>
                <a:cs typeface="Calibri Light"/>
              </a:rPr>
              <a:t> (incl 43 from Europe reporting through Dublin Declaration commitments at ECDC)</a:t>
            </a:r>
          </a:p>
          <a:p>
            <a:pPr lvl="1"/>
            <a:r>
              <a:rPr lang="en-US" sz="2000">
                <a:ea typeface="Calibri Light"/>
                <a:cs typeface="Calibri Light"/>
              </a:rPr>
              <a:t>Highest reporting levels since pre-COVID</a:t>
            </a:r>
          </a:p>
          <a:p>
            <a:pPr lvl="1"/>
            <a:r>
              <a:rPr lang="en-US" sz="2000">
                <a:ea typeface="Calibri Light"/>
                <a:cs typeface="Calibri Light"/>
              </a:rPr>
              <a:t>Comprehensive global and granular -  Epi data, policy data, key population data, community data</a:t>
            </a:r>
          </a:p>
          <a:p>
            <a:r>
              <a:rPr lang="en-US" sz="2000">
                <a:ea typeface="Calibri Light"/>
                <a:cs typeface="Calibri Light"/>
              </a:rPr>
              <a:t>HIV epidemiological estimates from </a:t>
            </a:r>
            <a:r>
              <a:rPr lang="en-US" sz="2000" b="1">
                <a:ea typeface="Calibri Light"/>
                <a:cs typeface="Calibri Light"/>
              </a:rPr>
              <a:t>180 countries</a:t>
            </a:r>
            <a:r>
              <a:rPr lang="en-US" sz="2000">
                <a:ea typeface="Calibri Light"/>
                <a:cs typeface="Calibri Light"/>
              </a:rPr>
              <a:t> (~150 to publish) </a:t>
            </a:r>
            <a:endParaRPr lang="en-US" sz="2400">
              <a:ea typeface="Calibri Light"/>
              <a:cs typeface="Calibri Light"/>
            </a:endParaRPr>
          </a:p>
          <a:p>
            <a:pPr lvl="1"/>
            <a:r>
              <a:rPr lang="en-US" sz="1800">
                <a:ea typeface="Calibri Light"/>
                <a:cs typeface="Calibri Light"/>
              </a:rPr>
              <a:t>GAM and Estimates completed by national counterparts with support from UNAIDS country offices, Validation with Global Fund, PEPFAR, UNICEF and WHO</a:t>
            </a:r>
          </a:p>
          <a:p>
            <a:r>
              <a:rPr lang="en-US" sz="2000">
                <a:ea typeface="Calibri Light"/>
                <a:cs typeface="Calibri Light"/>
              </a:rPr>
              <a:t>New - monthly GAM reporting on services</a:t>
            </a:r>
          </a:p>
          <a:p>
            <a:r>
              <a:rPr lang="en-US" sz="2000">
                <a:ea typeface="Calibri Light"/>
                <a:cs typeface="Calibri Light"/>
              </a:rPr>
              <a:t>Analyses for the report by UNAIDS teams around the world and cosponsors</a:t>
            </a:r>
          </a:p>
        </p:txBody>
      </p:sp>
    </p:spTree>
    <p:extLst>
      <p:ext uri="{BB962C8B-B14F-4D97-AF65-F5344CB8AC3E}">
        <p14:creationId xmlns:p14="http://schemas.microsoft.com/office/powerpoint/2010/main" val="42096453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FC456-0406-1C22-E48C-1691CF792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58CE86A-9B8E-70C1-4DBB-90DD7967A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EE29726-140A-CC1F-2A8D-395F7B940C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-28198"/>
            <a:ext cx="12081210" cy="603821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FF0000"/>
                </a:solidFill>
              </a:rPr>
              <a:t>From Progress to Pressure:  Funding landscape 2010-2024 and 2025 Funding Crisis in HIV Response</a:t>
            </a:r>
            <a:endParaRPr lang="en-US" sz="2400">
              <a:solidFill>
                <a:srgbClr val="FF0000"/>
              </a:solidFill>
              <a:ea typeface="+mj-lt"/>
              <a:cs typeface="+mj-lt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9B789A3-5FAE-7649-013A-2E96BA2AFF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11556140" cy="454471"/>
          </a:xfrm>
        </p:spPr>
        <p:txBody>
          <a:bodyPr lIns="91440" tIns="45720" rIns="91440" bIns="45720" anchor="t"/>
          <a:lstStyle/>
          <a:p>
            <a:r>
              <a:rPr lang="en-US" sz="1000"/>
              <a:t>Source: UNAIDS financial and epidemiological estimates, July 2025.</a:t>
            </a:r>
            <a:endParaRPr lang="en-GB" sz="1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BBC61E-44E9-B9E1-BC7A-0E775E125CFF}"/>
              </a:ext>
            </a:extLst>
          </p:cNvPr>
          <p:cNvSpPr txBox="1"/>
          <p:nvPr/>
        </p:nvSpPr>
        <p:spPr>
          <a:xfrm>
            <a:off x="0" y="1282247"/>
            <a:ext cx="3152322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Tx/>
              <a:buChar char="-"/>
            </a:pPr>
            <a:r>
              <a:rPr lang="en-US"/>
              <a:t>US$ 18.7 billion was mobilized for the AIDS response in low- and middle-income countries by the end of 2024.</a:t>
            </a:r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r>
              <a:rPr lang="en-US"/>
              <a:t>Since 2010, international HIV financing grew by 12%, while domestic contributions rose by 28%, reflecting stronger country ownership of the response.</a:t>
            </a:r>
          </a:p>
          <a:p>
            <a:endParaRPr lang="en-US"/>
          </a:p>
          <a:p>
            <a:pPr marL="285750" indent="-285750">
              <a:buFontTx/>
              <a:buChar char="-"/>
            </a:pPr>
            <a:r>
              <a:rPr lang="en-CH"/>
              <a:t>Domestic funding increased by 2.2% in 2024, the first rise since the onset of the COVID-19 pandemic.</a:t>
            </a:r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endParaRPr lang="en-US"/>
          </a:p>
        </p:txBody>
      </p:sp>
      <p:pic>
        <p:nvPicPr>
          <p:cNvPr id="5" name="Picture 4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AA4B2145-1E5B-F0B2-1666-DACFCDC98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602" y="1462612"/>
            <a:ext cx="9019074" cy="474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9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8771B-5CEF-1AC6-8D6E-C9638D953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7390662-9A0A-51DA-6BCE-0955CC788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01FA012-F06B-CDCD-A2AF-4D7CF1934F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3473" y="6360193"/>
            <a:ext cx="11756666" cy="494576"/>
          </a:xfrm>
        </p:spPr>
        <p:txBody>
          <a:bodyPr lIns="91440" tIns="45720" rIns="91440" bIns="45720" anchor="t"/>
          <a:lstStyle/>
          <a:p>
            <a:r>
              <a:rPr lang="en-US" sz="1000"/>
              <a:t>Source: UNAIDS-supported National AIDS Spending Assessments (NASAs), covering the period 2019–2024</a:t>
            </a:r>
            <a:endParaRPr lang="en-GB" sz="10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D49B29-F2BD-F85A-FC0F-19A4CD9D29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89320"/>
            <a:ext cx="11994844" cy="880590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HIV prevention, system strengthening and societal enabler </a:t>
            </a:r>
            <a:r>
              <a:rPr lang="en-US" sz="2400" err="1">
                <a:solidFill>
                  <a:schemeClr val="accent1"/>
                </a:solidFill>
                <a:ea typeface="+mj-lt"/>
                <a:cs typeface="+mj-lt"/>
              </a:rPr>
              <a:t>programmes</a:t>
            </a: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 have relied 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heavily on external funding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1A7210-B61B-C0E0-61A1-590F88C03DA7}"/>
              </a:ext>
            </a:extLst>
          </p:cNvPr>
          <p:cNvSpPr txBox="1"/>
          <p:nvPr/>
        </p:nvSpPr>
        <p:spPr>
          <a:xfrm>
            <a:off x="173507" y="2370513"/>
            <a:ext cx="2913821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Data from 22-country analysis of data from National AIDS Spending Assessments(NASA):</a:t>
            </a:r>
            <a:endParaRPr lang="en-US"/>
          </a:p>
          <a:p>
            <a:r>
              <a:rPr lang="en-US"/>
              <a:t>60% of testing, 80% of prevention, 90% of research funded externally</a:t>
            </a:r>
          </a:p>
        </p:txBody>
      </p:sp>
      <p:pic>
        <p:nvPicPr>
          <p:cNvPr id="3" name="Picture 2" descr="A graph with text on it&#10;&#10;AI-generated content may be incorrect.">
            <a:extLst>
              <a:ext uri="{FF2B5EF4-FFF2-40B4-BE49-F238E27FC236}">
                <a16:creationId xmlns:a16="http://schemas.microsoft.com/office/drawing/2014/main" id="{2C5D4F09-7976-15D5-D146-DC5BF45FC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737" y="1434962"/>
            <a:ext cx="8921263" cy="448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63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3F63E-8AB8-3606-9071-6090EF8D8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6138DFD-1BAE-EDE1-44A2-4FA191996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08EAE8-8D36-A114-65F4-55509D6755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88487"/>
            <a:ext cx="12111289" cy="453427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25 countries intend to increase their domestic funding for HIV in 2026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37E8668-247E-A923-6912-2F4DF7DA2C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11556140" cy="454471"/>
          </a:xfrm>
        </p:spPr>
        <p:txBody>
          <a:bodyPr lIns="91440" tIns="45720" rIns="91440" bIns="45720" anchor="t"/>
          <a:lstStyle/>
          <a:p>
            <a:r>
              <a:rPr lang="en-US" sz="1000"/>
              <a:t>Source: Global AIDS Monitoring 2025</a:t>
            </a:r>
            <a:endParaRPr lang="en-GB" sz="1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0E7F76-1CC9-F9AD-4602-7F5A0CAFE7A2}"/>
              </a:ext>
            </a:extLst>
          </p:cNvPr>
          <p:cNvSpPr txBox="1"/>
          <p:nvPr/>
        </p:nvSpPr>
        <p:spPr>
          <a:xfrm>
            <a:off x="108058" y="1344696"/>
            <a:ext cx="3393454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H" b="1"/>
              <a:t>Twenty-</a:t>
            </a:r>
            <a:r>
              <a:rPr lang="en-US" b="1"/>
              <a:t>five</a:t>
            </a:r>
            <a:r>
              <a:rPr lang="en-CH"/>
              <a:t> of the </a:t>
            </a:r>
            <a:r>
              <a:rPr lang="en-CH" b="1"/>
              <a:t>60</a:t>
            </a:r>
            <a:r>
              <a:rPr lang="en-CH"/>
              <a:t> countries reporting to Global AIDS Monitoring</a:t>
            </a:r>
            <a:r>
              <a:rPr lang="en-US"/>
              <a:t> indicate increase in their Domestic budget for HIV in 2026.</a:t>
            </a:r>
          </a:p>
          <a:p>
            <a:endParaRPr lang="en-US"/>
          </a:p>
          <a:p>
            <a:r>
              <a:rPr lang="en-US" b="1"/>
              <a:t>M</a:t>
            </a:r>
            <a:r>
              <a:rPr lang="en-CH" b="1"/>
              <a:t>ore than half of reporting countries have increased</a:t>
            </a:r>
            <a:r>
              <a:rPr lang="en-CH"/>
              <a:t> their domestic HIV spending in the past five years</a:t>
            </a:r>
            <a:r>
              <a:rPr lang="en-US"/>
              <a:t>.</a:t>
            </a:r>
            <a:endParaRPr lang="en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E518C-BE9E-0586-00E1-E91904A38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866" y="1227109"/>
            <a:ext cx="7950507" cy="391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466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55AD4-4A1C-EA24-30E6-95C5F7BB2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34F85CB-1BD7-B11F-F28C-C0B4D4D6C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33</a:t>
            </a:fld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81C99D0-0784-DF06-EE1A-A62DEAC382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85067"/>
            <a:ext cx="12192000" cy="553689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Reaching the 2030 targets will save millions of lives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2" name="Segnaposto testo 3">
            <a:extLst>
              <a:ext uri="{FF2B5EF4-FFF2-40B4-BE49-F238E27FC236}">
                <a16:creationId xmlns:a16="http://schemas.microsoft.com/office/drawing/2014/main" id="{7A1D82F9-3BF6-78D0-7F10-90220CF0A7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3473" y="6362394"/>
            <a:ext cx="12061083" cy="493109"/>
          </a:xfrm>
        </p:spPr>
        <p:txBody>
          <a:bodyPr lIns="91440" tIns="45720" rIns="91440" bIns="45720" anchor="t"/>
          <a:lstStyle/>
          <a:p>
            <a:r>
              <a:rPr lang="en-GB" sz="1000"/>
              <a:t>Source: </a:t>
            </a:r>
            <a:r>
              <a:rPr lang="en-GB" sz="1000">
                <a:ea typeface="+mn-lt"/>
                <a:cs typeface="+mn-lt"/>
              </a:rPr>
              <a:t>UNAIDS 2025 estimates and Projections from April 2025 using Avenir Health Goals Model.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A2845E-5880-3804-DCE2-0BF44FF16F17}"/>
              </a:ext>
            </a:extLst>
          </p:cNvPr>
          <p:cNvSpPr txBox="1"/>
          <p:nvPr/>
        </p:nvSpPr>
        <p:spPr>
          <a:xfrm>
            <a:off x="117889" y="1557789"/>
            <a:ext cx="2930111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H"/>
              <a:t> Achieving </a:t>
            </a:r>
            <a:r>
              <a:rPr lang="en-US"/>
              <a:t>2030</a:t>
            </a:r>
            <a:r>
              <a:rPr lang="en-CH"/>
              <a:t> targets could avert 2.9 million new HIV infections and 1.3 million AIDS-related deaths (2025–2030)</a:t>
            </a: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E43349-D68B-6962-F275-D554565F8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557789"/>
            <a:ext cx="9120554" cy="321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418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E67CD-D53E-40F1-4B48-5A751497F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B12E9E7-AF82-44A2-F2CE-61E1AA273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34</a:t>
            </a:fld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2F94A60-D09A-8F4E-47FD-04DAE39F0A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194" y="0"/>
            <a:ext cx="12192000" cy="453427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How much does it cost to achieve 2030 targets ? 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Distribution of estimated resource needs by intervention and by region by 2030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113BB9-CDE1-17C7-5ACD-E9B5F23A94F2}"/>
              </a:ext>
            </a:extLst>
          </p:cNvPr>
          <p:cNvSpPr txBox="1"/>
          <p:nvPr/>
        </p:nvSpPr>
        <p:spPr>
          <a:xfrm>
            <a:off x="197053" y="1556625"/>
            <a:ext cx="3488286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H"/>
              <a:t>UNAIDS estimates that US$ 21.9 billion will be needed annually in 2030 to achieve global HIV targets in low- and middle-income countries—down from the earlier </a:t>
            </a:r>
            <a:r>
              <a:rPr lang="en-US"/>
              <a:t>2021 </a:t>
            </a:r>
            <a:r>
              <a:rPr lang="en-CH"/>
              <a:t>estimate of US$ 29.3 billion</a:t>
            </a:r>
            <a:r>
              <a:rPr lang="en-US"/>
              <a:t> to reach 2025 targets</a:t>
            </a:r>
          </a:p>
          <a:p>
            <a:endParaRPr lang="en-US"/>
          </a:p>
          <a:p>
            <a:r>
              <a:rPr lang="en-US">
                <a:ea typeface="+mn-lt"/>
                <a:cs typeface="+mn-lt"/>
              </a:rPr>
              <a:t> Majority of annual resource needs in 2030 will be in upper-middle-income countries(46%) , 34% in lower-middle-income, and 20% in low-income.</a:t>
            </a:r>
            <a:endParaRPr lang="en-US"/>
          </a:p>
          <a:p>
            <a:endParaRPr lang="en-US"/>
          </a:p>
        </p:txBody>
      </p:sp>
      <p:sp>
        <p:nvSpPr>
          <p:cNvPr id="12" name="Segnaposto testo 3">
            <a:extLst>
              <a:ext uri="{FF2B5EF4-FFF2-40B4-BE49-F238E27FC236}">
                <a16:creationId xmlns:a16="http://schemas.microsoft.com/office/drawing/2014/main" id="{DD4A5E8B-9F34-C8F3-A767-59458C4F46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360193"/>
            <a:ext cx="9994195" cy="494576"/>
          </a:xfrm>
        </p:spPr>
        <p:txBody>
          <a:bodyPr lIns="91440" tIns="45720" rIns="91440" bIns="45720" anchor="t"/>
          <a:lstStyle/>
          <a:p>
            <a:r>
              <a:rPr lang="en-GB" sz="1000"/>
              <a:t>Source: </a:t>
            </a:r>
            <a:r>
              <a:rPr lang="en-GB" sz="1000">
                <a:ea typeface="+mn-lt"/>
                <a:cs typeface="+mn-lt"/>
              </a:rPr>
              <a:t>UNAIDS financial estimates and projection of resource needs for 2026–2030, July 2025.</a:t>
            </a:r>
          </a:p>
        </p:txBody>
      </p:sp>
      <p:pic>
        <p:nvPicPr>
          <p:cNvPr id="6" name="Picture 5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544F912F-8DA3-25D1-B164-A9DF25614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137" y="1068937"/>
            <a:ext cx="8317128" cy="501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11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2F083-36AA-A10B-A596-C79C14566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3EA7943-BCED-E658-C93D-62A24600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35</a:t>
            </a:fld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F3D36FA-BB20-A05D-2AC3-1427E7EC44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211" y="194359"/>
            <a:ext cx="11851106" cy="573744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Estimated HIV resources available and needed to end AIDS by 2030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6940A7-5250-AFD4-27F1-959E9EE41DB3}"/>
              </a:ext>
            </a:extLst>
          </p:cNvPr>
          <p:cNvSpPr txBox="1"/>
          <p:nvPr/>
        </p:nvSpPr>
        <p:spPr>
          <a:xfrm>
            <a:off x="80211" y="2341953"/>
            <a:ext cx="26864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If countries meet proposed domestic financing targets, the </a:t>
            </a:r>
            <a:r>
              <a:rPr lang="en-US" b="1"/>
              <a:t>domestic share could rise from 52% in 2024 to two-thirds</a:t>
            </a:r>
            <a:r>
              <a:rPr lang="en-US"/>
              <a:t> of the global resource need by 2030</a:t>
            </a:r>
            <a:endParaRPr lang="en-KE"/>
          </a:p>
        </p:txBody>
      </p:sp>
      <p:sp>
        <p:nvSpPr>
          <p:cNvPr id="12" name="Segnaposto testo 3">
            <a:extLst>
              <a:ext uri="{FF2B5EF4-FFF2-40B4-BE49-F238E27FC236}">
                <a16:creationId xmlns:a16="http://schemas.microsoft.com/office/drawing/2014/main" id="{1689BC61-A273-62DA-5F4A-D217FAE28C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7337222" cy="454471"/>
          </a:xfrm>
        </p:spPr>
        <p:txBody>
          <a:bodyPr lIns="91440" tIns="45720" rIns="91440" bIns="45720" anchor="t"/>
          <a:lstStyle/>
          <a:p>
            <a:r>
              <a:rPr lang="en-GB" sz="1000"/>
              <a:t>Source: </a:t>
            </a:r>
            <a:r>
              <a:rPr lang="en-GB" sz="1000">
                <a:ea typeface="+mn-lt"/>
                <a:cs typeface="+mn-lt"/>
              </a:rPr>
              <a:t>UNAIDS financial estimates and projection of resource needs for 2026–2030, July 2025.</a:t>
            </a:r>
          </a:p>
        </p:txBody>
      </p:sp>
      <p:pic>
        <p:nvPicPr>
          <p:cNvPr id="4" name="Picture 3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216C8D2D-F90C-BC3B-58CC-92735443D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646" y="943884"/>
            <a:ext cx="9425354" cy="497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034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EEC72-ACC6-74EE-B8D5-EF87B290E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117B74F-6568-DA54-E831-034A3548E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5816996-3889-F05E-92AD-41686F08F3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72586"/>
            <a:ext cx="12187642" cy="653953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rgbClr val="FF0000"/>
                </a:solidFill>
              </a:rPr>
              <a:t>Securing the Future: Scaling Up Sustainable HIV Financing</a:t>
            </a:r>
            <a:endParaRPr lang="en-US" sz="2400">
              <a:solidFill>
                <a:srgbClr val="FF0000"/>
              </a:solidFill>
              <a:ea typeface="+mj-lt"/>
              <a:cs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2A626F-A1E9-4D65-5E1D-E62143E2E565}"/>
              </a:ext>
            </a:extLst>
          </p:cNvPr>
          <p:cNvSpPr txBox="1"/>
          <p:nvPr/>
        </p:nvSpPr>
        <p:spPr>
          <a:xfrm>
            <a:off x="172844" y="1859339"/>
            <a:ext cx="3559816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H"/>
              <a:t> Over 30 countries are developing HIV sustainability roadmaps, with 16 already identifying key system changes to adapt to evolving epidemics and financial realities.</a:t>
            </a:r>
            <a:endParaRPr lang="en-US"/>
          </a:p>
          <a:p>
            <a:endParaRPr lang="en-US"/>
          </a:p>
          <a:p>
            <a:r>
              <a:rPr lang="en-US"/>
              <a:t>A three-pillar financing approach—</a:t>
            </a:r>
            <a:r>
              <a:rPr lang="en-US" b="1"/>
              <a:t>domestic commitment, international solidarity, and innovation</a:t>
            </a:r>
            <a:r>
              <a:rPr lang="en-US"/>
              <a:t>—is key to ending AIDS by 2030.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C598BA-57EA-5BD2-7EC7-45C5EF2C5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384" y="571769"/>
            <a:ext cx="5337166" cy="611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58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1327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9E6EA-A895-304F-D077-0CAEB65AB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9195E7-F04D-9506-441F-4477FC2F3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38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D9977F-4EF7-530B-AE30-5E79E63711AF}"/>
              </a:ext>
            </a:extLst>
          </p:cNvPr>
          <p:cNvSpPr txBox="1"/>
          <p:nvPr/>
        </p:nvSpPr>
        <p:spPr>
          <a:xfrm>
            <a:off x="190556" y="2582614"/>
            <a:ext cx="1140062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/>
              <a:t>Additional slides</a:t>
            </a:r>
            <a:endParaRPr lang="en-US" sz="2400"/>
          </a:p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268283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C76E-9516-5243-63F2-8E5EB852A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AD1874A-7FA0-07A7-9487-45BD79A4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4D05E3C-ADED-4376-7778-C0739FBE5E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210" y="227862"/>
            <a:ext cx="12011527" cy="463453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Two-thirds of people living with HIV are in sub-Saharan Africa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9B4BB19-986A-7A02-D175-D60A46E4DD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7337222" cy="454471"/>
          </a:xfrm>
        </p:spPr>
        <p:txBody>
          <a:bodyPr lIns="91440" tIns="45720" rIns="91440" bIns="45720" anchor="t"/>
          <a:lstStyle/>
          <a:p>
            <a:r>
              <a:rPr lang="en-GB" sz="1000"/>
              <a:t>Source: UNAIDS epidemiological estimates 2025 (https://aidsinfo.unaids.org/).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4C7C3-5B6C-6098-41F9-FC70B57DA901}"/>
              </a:ext>
            </a:extLst>
          </p:cNvPr>
          <p:cNvSpPr txBox="1"/>
          <p:nvPr/>
        </p:nvSpPr>
        <p:spPr>
          <a:xfrm>
            <a:off x="200527" y="2265947"/>
            <a:ext cx="233212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[Insert key message if needed]</a:t>
            </a:r>
          </a:p>
          <a:p>
            <a:pPr algn="l"/>
            <a:endParaRPr lang="en-US"/>
          </a:p>
        </p:txBody>
      </p:sp>
      <p:pic>
        <p:nvPicPr>
          <p:cNvPr id="7" name="Picture 6" descr="A colorful circle with text with Crust in the background&#10;&#10;AI-generated content may be incorrect.">
            <a:extLst>
              <a:ext uri="{FF2B5EF4-FFF2-40B4-BE49-F238E27FC236}">
                <a16:creationId xmlns:a16="http://schemas.microsoft.com/office/drawing/2014/main" id="{1EBB32E6-6B4C-2EDD-B9BC-575A14867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853" y="1191745"/>
            <a:ext cx="9580470" cy="497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29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8985B03-ADC7-A95A-B5F6-76C162B9A5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3780" r="13780"/>
          <a:stretch/>
        </p:blipFill>
        <p:spPr/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C3AF18B-8D25-9842-98FD-7D4DD85C2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ED20062-A5D4-E0F0-B3F9-3A8123DE01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r>
              <a:rPr lang="en-GB"/>
              <a:t>WHERE ARE WE NOW?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DF572F-A91E-EF71-4B16-4BD42522AE0E}"/>
              </a:ext>
            </a:extLst>
          </p:cNvPr>
          <p:cNvSpPr txBox="1"/>
          <p:nvPr/>
        </p:nvSpPr>
        <p:spPr>
          <a:xfrm>
            <a:off x="352425" y="3532912"/>
            <a:ext cx="4619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Eleanor Gouws </a:t>
            </a:r>
          </a:p>
          <a:p>
            <a:r>
              <a:rPr lang="en-US"/>
              <a:t>Team Lead for Strategic Information</a:t>
            </a:r>
          </a:p>
        </p:txBody>
      </p:sp>
    </p:spTree>
    <p:extLst>
      <p:ext uri="{BB962C8B-B14F-4D97-AF65-F5344CB8AC3E}">
        <p14:creationId xmlns:p14="http://schemas.microsoft.com/office/powerpoint/2010/main" val="21505974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39946-A9D5-A2EE-9CE2-EA7620415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B4A811E-D48C-7545-A20D-8986CAFF4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CF882EF-3CEC-750E-7907-B9502AF7C1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97783"/>
            <a:ext cx="12192000" cy="944716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Rising HIV treatment coverage has led to a steep decline in the number of </a:t>
            </a:r>
            <a:endParaRPr lang="en-GB" sz="240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AIDS-related deaths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E8734C8-65EE-5CB9-5754-54639C7A25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7337222" cy="454471"/>
          </a:xfrm>
        </p:spPr>
        <p:txBody>
          <a:bodyPr lIns="91440" tIns="45720" rIns="91440" bIns="45720" anchor="t"/>
          <a:lstStyle/>
          <a:p>
            <a:r>
              <a:rPr lang="en-GB" sz="1000">
                <a:ea typeface="+mn-lt"/>
                <a:cs typeface="+mn-lt"/>
              </a:rPr>
              <a:t>Source: UNAIDS estimates 2025.</a:t>
            </a:r>
            <a:endParaRPr lang="en-US" sz="1000">
              <a:ea typeface="+mn-lt"/>
              <a:cs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249667-F604-BCA9-DCB2-75EBD98CBF9E}"/>
              </a:ext>
            </a:extLst>
          </p:cNvPr>
          <p:cNvSpPr txBox="1"/>
          <p:nvPr/>
        </p:nvSpPr>
        <p:spPr>
          <a:xfrm>
            <a:off x="70184" y="2707105"/>
            <a:ext cx="21917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[Insert key message if needed]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12C04C-2BDF-E010-9184-C2BC9665F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9" y="1711858"/>
            <a:ext cx="9132795" cy="359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43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3244A-78DE-418F-4B5A-D92E604B6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6020CAB-06D7-9197-4C99-6AEADBE49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0AB7AA-C9C1-34DB-9631-94BAD9D166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17100"/>
            <a:ext cx="12192000" cy="784293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HIV-related stigma and discrimination are still unacceptably high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24640BC-DAA3-F464-3328-E4C90F09C3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7337222" cy="454471"/>
          </a:xfrm>
        </p:spPr>
        <p:txBody>
          <a:bodyPr lIns="91440" tIns="45720" rIns="91440" bIns="45720" anchor="t"/>
          <a:lstStyle/>
          <a:p>
            <a:r>
              <a:rPr lang="en-GB" sz="1000"/>
              <a:t>Source:</a:t>
            </a:r>
            <a:r>
              <a:rPr lang="en-GB" sz="1000">
                <a:ea typeface="+mn-lt"/>
                <a:cs typeface="+mn-lt"/>
              </a:rPr>
              <a:t> Population-based surveys, 2020–2024. *Data for women only.</a:t>
            </a:r>
            <a:endParaRPr lang="en-GB" sz="1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664290-2146-3976-AFFD-14E471A15604}"/>
              </a:ext>
            </a:extLst>
          </p:cNvPr>
          <p:cNvSpPr txBox="1"/>
          <p:nvPr/>
        </p:nvSpPr>
        <p:spPr>
          <a:xfrm>
            <a:off x="200526" y="3007894"/>
            <a:ext cx="232209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[Insert key message if needed]</a:t>
            </a:r>
            <a:endParaRPr lang="en-US"/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22BE162D-98D5-FAD3-0333-06692DA91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911" y="717176"/>
            <a:ext cx="7945208" cy="56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554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FB6B2-AAAD-29EA-F7B4-A8203B39D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4491EB0-E0C6-C6F3-A47D-5ABE2AF9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465165D-4CF5-4A02-3302-BA1EDE2796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77730"/>
            <a:ext cx="12192000" cy="804348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Women living with HIV still experience abuse and mistreatment in sexual and </a:t>
            </a:r>
            <a:endParaRPr lang="en-GB" sz="240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reproductive health services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A35345-356A-17F4-17B7-81E5804EBB65}"/>
              </a:ext>
            </a:extLst>
          </p:cNvPr>
          <p:cNvSpPr txBox="1"/>
          <p:nvPr/>
        </p:nvSpPr>
        <p:spPr>
          <a:xfrm>
            <a:off x="270710" y="6116961"/>
            <a:ext cx="110249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/>
              <a:t>Source: People Living with HIV Stigma Index 2.0 studies 2020–2023; Confronting coercion: a global scan of coercion, mistreatment and abuse experienced by women living with HIV in reproductive and sexual health services. International Community of Women Living with HIV; 2024.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5FD99A-C8A4-E1F7-2608-1D32CC2CFCAF}"/>
              </a:ext>
            </a:extLst>
          </p:cNvPr>
          <p:cNvSpPr txBox="1"/>
          <p:nvPr/>
        </p:nvSpPr>
        <p:spPr>
          <a:xfrm>
            <a:off x="270710" y="2907631"/>
            <a:ext cx="25426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[Insert key message if needed]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8E4FBC-AA2E-873A-3D75-CC0561F58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760" y="739587"/>
            <a:ext cx="7581304" cy="539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94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712AB-4FB6-95C8-DE18-163082072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FE83B6E-42B3-4BF7-7471-997983D98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859D89E-9724-9B7E-274C-10128FE575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17835"/>
            <a:ext cx="12192000" cy="603822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The main reasons for vertical transmission of HIV differ between regions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3903E18-2E44-CBA2-F1F6-215233BD31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7337222" cy="454471"/>
          </a:xfrm>
        </p:spPr>
        <p:txBody>
          <a:bodyPr lIns="91440" tIns="45720" rIns="91440" bIns="45720" anchor="t"/>
          <a:lstStyle/>
          <a:p>
            <a:r>
              <a:rPr lang="en-GB" sz="1000"/>
              <a:t>Source: UNAIDS epidemiological estimates 2025 (https://aidsinfo.unaids.org/).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21FC5-507F-EC73-8225-82B6A0FB5763}"/>
              </a:ext>
            </a:extLst>
          </p:cNvPr>
          <p:cNvSpPr txBox="1"/>
          <p:nvPr/>
        </p:nvSpPr>
        <p:spPr>
          <a:xfrm>
            <a:off x="90237" y="2867526"/>
            <a:ext cx="226193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[Insert key message if needed]</a:t>
            </a:r>
            <a:endParaRPr lang="en-US"/>
          </a:p>
        </p:txBody>
      </p:sp>
      <p:pic>
        <p:nvPicPr>
          <p:cNvPr id="7" name="Picture 6" descr="A graph of reasons for hiv&#10;&#10;AI-generated content may be incorrect.">
            <a:extLst>
              <a:ext uri="{FF2B5EF4-FFF2-40B4-BE49-F238E27FC236}">
                <a16:creationId xmlns:a16="http://schemas.microsoft.com/office/drawing/2014/main" id="{D8E91281-B638-2D29-B9AF-488885C4B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237" y="1508591"/>
            <a:ext cx="9153526" cy="384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408BB-C38F-CF22-3628-81CF0C3FD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5CEE2B0-B719-81D4-451D-8F6340F8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9E8321-9610-75BF-D1C9-FEBC8BA33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97782"/>
            <a:ext cx="12192000" cy="844454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Some countries have opportunities to close gaps in preventing or detecting TB </a:t>
            </a:r>
            <a:endParaRPr lang="en-US">
              <a:solidFill>
                <a:schemeClr val="accent1"/>
              </a:solidFill>
              <a:ea typeface="+mj-lt"/>
              <a:cs typeface="+mj-lt"/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among people living with HIV</a:t>
            </a:r>
            <a:endParaRPr lang="en-US">
              <a:solidFill>
                <a:schemeClr val="accent1"/>
              </a:solidFill>
              <a:ea typeface="+mj-lt"/>
              <a:cs typeface="+mj-lt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C29D1DB-CCEE-B932-A1E7-A1FEDB89FE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9818" y="5979193"/>
            <a:ext cx="11304693" cy="875576"/>
          </a:xfrm>
        </p:spPr>
        <p:txBody>
          <a:bodyPr lIns="91440" tIns="45720" rIns="91440" bIns="45720" anchor="t"/>
          <a:lstStyle/>
          <a:p>
            <a:r>
              <a:rPr lang="en-GB" sz="1000"/>
              <a:t>Source:</a:t>
            </a:r>
            <a:r>
              <a:rPr lang="en-GB" sz="1000">
                <a:ea typeface="+mn-lt"/>
                <a:cs typeface="+mn-lt"/>
              </a:rPr>
              <a:t> Global AIDS Monitoring 2024; Global tuberculosis report 2024. Geneva: World Health Organization; 2024. </a:t>
            </a:r>
          </a:p>
          <a:p>
            <a:r>
              <a:rPr lang="en-GB" sz="1000" err="1">
                <a:ea typeface="+mn-lt"/>
                <a:cs typeface="+mn-lt"/>
              </a:rPr>
              <a:t>aCountries</a:t>
            </a:r>
            <a:r>
              <a:rPr lang="en-GB" sz="1000">
                <a:ea typeface="+mn-lt"/>
                <a:cs typeface="+mn-lt"/>
              </a:rPr>
              <a:t> included in this figure are in the WHO global list of high-burden countries for HIV-associated TB and had available data. For more information on the list of high-burden countries, see Annex 3 of the WHO Global tuberculosis report 2024</a:t>
            </a:r>
            <a:endParaRPr lang="en-GB"/>
          </a:p>
          <a:p>
            <a:endParaRPr lang="en-GB" sz="1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CE3FA6-219F-9DE3-BAFD-ED41EBFDE8F0}"/>
              </a:ext>
            </a:extLst>
          </p:cNvPr>
          <p:cNvSpPr txBox="1"/>
          <p:nvPr/>
        </p:nvSpPr>
        <p:spPr>
          <a:xfrm>
            <a:off x="100263" y="2967789"/>
            <a:ext cx="240230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[Insert key message if needed]</a:t>
            </a:r>
            <a:endParaRPr lang="en-US"/>
          </a:p>
        </p:txBody>
      </p:sp>
      <p:pic>
        <p:nvPicPr>
          <p:cNvPr id="6" name="Picture 5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21C46827-26E0-4DD4-3FCD-9606BC9F0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617" y="1488417"/>
            <a:ext cx="9491383" cy="427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132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5D35A-213C-A42F-4FF5-93CD817D0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89F6BB-82D3-9556-FC3F-9F5840163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45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FD81F-0C1A-555E-6E3D-ED4DD48E8C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275" y="204912"/>
            <a:ext cx="11984819" cy="1041011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The prevalence of advanced HIV disease is surprisingly high among people on 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antiretroviral therapy, and especially among men</a:t>
            </a:r>
            <a:endParaRPr lang="en-US">
              <a:solidFill>
                <a:schemeClr val="accent1"/>
              </a:solidFill>
              <a:ea typeface="+mj-lt"/>
              <a:cs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7526F4-B0BD-80C1-562B-F05FCBBC94D7}"/>
              </a:ext>
            </a:extLst>
          </p:cNvPr>
          <p:cNvSpPr txBox="1"/>
          <p:nvPr/>
        </p:nvSpPr>
        <p:spPr>
          <a:xfrm>
            <a:off x="1" y="6485141"/>
            <a:ext cx="1218798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</a:t>
            </a:r>
            <a:r>
              <a:rPr lang="en-US" sz="1000" err="1">
                <a:ea typeface="+mn-lt"/>
                <a:cs typeface="+mn-lt"/>
              </a:rPr>
              <a:t>Stelzle</a:t>
            </a:r>
            <a:r>
              <a:rPr lang="en-US" sz="1000">
                <a:ea typeface="+mn-lt"/>
                <a:cs typeface="+mn-lt"/>
              </a:rPr>
              <a:t> D, Rangaraj A, Jarvis JN, </a:t>
            </a:r>
            <a:r>
              <a:rPr lang="en-US" sz="1000" err="1">
                <a:ea typeface="+mn-lt"/>
                <a:cs typeface="+mn-lt"/>
              </a:rPr>
              <a:t>Razakasoa</a:t>
            </a:r>
            <a:r>
              <a:rPr lang="en-US" sz="1000">
                <a:ea typeface="+mn-lt"/>
                <a:cs typeface="+mn-lt"/>
              </a:rPr>
              <a:t> NH, Perrin G, Low-Beer D, et al. Prevalence of advanced HIV disease in sub-Saharan Africa: a multi-country analysis of nationally representative household surveys. Lancet Glob Health. 2025 Mar;13(3):e437-e446. </a:t>
            </a:r>
            <a:r>
              <a:rPr lang="en-US" sz="1000" err="1">
                <a:ea typeface="+mn-lt"/>
                <a:cs typeface="+mn-lt"/>
              </a:rPr>
              <a:t>doi</a:t>
            </a:r>
            <a:r>
              <a:rPr lang="en-US" sz="1000">
                <a:ea typeface="+mn-lt"/>
                <a:cs typeface="+mn-lt"/>
              </a:rPr>
              <a:t>: 10.1016/S2214-109X(24)00538-2.</a:t>
            </a:r>
            <a:endParaRPr lang="en-US" sz="1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B529CB-0194-48CA-A5B8-5FBEE589BEE1}"/>
              </a:ext>
            </a:extLst>
          </p:cNvPr>
          <p:cNvSpPr txBox="1"/>
          <p:nvPr/>
        </p:nvSpPr>
        <p:spPr>
          <a:xfrm>
            <a:off x="110289" y="3208421"/>
            <a:ext cx="25527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[Insert key message if needed]</a:t>
            </a:r>
            <a:endParaRPr lang="en-US"/>
          </a:p>
        </p:txBody>
      </p:sp>
      <p:pic>
        <p:nvPicPr>
          <p:cNvPr id="5" name="Picture 4" descr="A graph of a person living with hiv&#10;&#10;AI-generated content may be incorrect.">
            <a:extLst>
              <a:ext uri="{FF2B5EF4-FFF2-40B4-BE49-F238E27FC236}">
                <a16:creationId xmlns:a16="http://schemas.microsoft.com/office/drawing/2014/main" id="{5F1CC3BD-E76C-42D8-27D9-7EC9ED8AD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205" y="1499224"/>
            <a:ext cx="9031943" cy="436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436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2B1EA75-FF3D-17C7-5396-623C9DE23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46</a:t>
            </a:fld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7741523-9543-B04A-1483-117B5F14B1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277" y="157678"/>
            <a:ext cx="10481474" cy="968653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GB" sz="2400">
                <a:solidFill>
                  <a:schemeClr val="accent1"/>
                </a:solidFill>
                <a:ea typeface="+mj-lt"/>
                <a:cs typeface="+mj-lt"/>
              </a:rPr>
              <a:t>Key populations depend on services free of stigma and discrimination: those are provided by community-led and non-governmental organizations</a:t>
            </a:r>
            <a:endParaRPr lang="en-US" sz="2400">
              <a:solidFill>
                <a:schemeClr val="accent1"/>
              </a:solidFill>
              <a:ea typeface="+mj-lt"/>
              <a:cs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972CBB-52FF-EE1B-E77A-75AE4FFAABB1}"/>
              </a:ext>
            </a:extLst>
          </p:cNvPr>
          <p:cNvSpPr txBox="1"/>
          <p:nvPr/>
        </p:nvSpPr>
        <p:spPr>
          <a:xfrm>
            <a:off x="90237" y="6365018"/>
            <a:ext cx="1174610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Global AIDS Monitoring 2021–2025 (https://aidsinfo.unaids.org/). </a:t>
            </a:r>
          </a:p>
          <a:p>
            <a:r>
              <a:rPr lang="en-US" sz="1000">
                <a:ea typeface="+mn-lt"/>
                <a:cs typeface="+mn-lt"/>
              </a:rPr>
              <a:t>Note: n = number of countries.</a:t>
            </a:r>
            <a:endParaRPr lang="en-US" sz="1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AF8E6B-A678-A144-5DCE-8001C721C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736" y="1881188"/>
            <a:ext cx="9568703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891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781DE6C-C40C-1C57-9DD0-95627CA0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47</a:t>
            </a:fld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51AF78C-4139-2459-199B-8AFC508593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302" y="187757"/>
            <a:ext cx="11774594" cy="811541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GB" sz="2400">
                <a:solidFill>
                  <a:schemeClr val="accent1"/>
                </a:solidFill>
                <a:ea typeface="+mj-lt"/>
                <a:cs typeface="+mj-lt"/>
              </a:rPr>
              <a:t>Adolescent girls and young women are still at much higher risk of acquiring HIV </a:t>
            </a:r>
            <a:endParaRPr lang="en-US" sz="2400">
              <a:solidFill>
                <a:schemeClr val="accent1"/>
              </a:solidFill>
              <a:ea typeface="+mj-lt"/>
              <a:cs typeface="+mj-lt"/>
            </a:endParaRPr>
          </a:p>
          <a:p>
            <a:pPr>
              <a:lnSpc>
                <a:spcPct val="100000"/>
              </a:lnSpc>
            </a:pPr>
            <a:r>
              <a:rPr lang="en-GB" sz="2400">
                <a:solidFill>
                  <a:schemeClr val="accent1"/>
                </a:solidFill>
                <a:ea typeface="+mj-lt"/>
                <a:cs typeface="+mj-lt"/>
              </a:rPr>
              <a:t>in sub-Saharan Africa, but adolescent boys and young men are at higher risk elsewhere</a:t>
            </a:r>
            <a:endParaRPr lang="en-US">
              <a:solidFill>
                <a:schemeClr val="accent1"/>
              </a:solidFill>
              <a:ea typeface="+mj-lt"/>
              <a:cs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E149B-1531-A5D3-A838-EB8D48046575}"/>
              </a:ext>
            </a:extLst>
          </p:cNvPr>
          <p:cNvSpPr txBox="1"/>
          <p:nvPr/>
        </p:nvSpPr>
        <p:spPr>
          <a:xfrm>
            <a:off x="100264" y="6446921"/>
            <a:ext cx="1060672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UNAIDS epidemiological estimates, 2025 (https://aidsinfo.unaids.org/). </a:t>
            </a:r>
            <a:endParaRPr lang="en-US" sz="1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AA46ED-CDDE-AC72-DD8E-00696CF2E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107" y="1233121"/>
            <a:ext cx="8815754" cy="482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830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03C53FB-0FC4-558E-B54E-87CE018B8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48</a:t>
            </a:fld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F85ED9-F59D-7984-7152-39FCF0C660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568" y="192224"/>
            <a:ext cx="11621663" cy="576709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GB" sz="2400">
                <a:solidFill>
                  <a:schemeClr val="accent1"/>
                </a:solidFill>
                <a:ea typeface="+mj-lt"/>
                <a:cs typeface="+mj-lt"/>
              </a:rPr>
              <a:t>Intimate partner violence is very common in some countries</a:t>
            </a:r>
            <a:endParaRPr lang="en-US" sz="2400">
              <a:solidFill>
                <a:schemeClr val="accent1"/>
              </a:solidFill>
              <a:ea typeface="+mj-lt"/>
              <a:cs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12696F-3961-56B3-972A-F2A14475BF1B}"/>
              </a:ext>
            </a:extLst>
          </p:cNvPr>
          <p:cNvSpPr txBox="1"/>
          <p:nvPr/>
        </p:nvSpPr>
        <p:spPr>
          <a:xfrm>
            <a:off x="130342" y="6174518"/>
            <a:ext cx="1124503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000">
              <a:ea typeface="+mn-lt"/>
              <a:cs typeface="+mn-lt"/>
            </a:endParaRPr>
          </a:p>
          <a:p>
            <a:endParaRPr lang="en-US" sz="1000">
              <a:ea typeface="+mn-lt"/>
              <a:cs typeface="+mn-lt"/>
            </a:endParaRPr>
          </a:p>
          <a:p>
            <a:r>
              <a:rPr lang="en-US" sz="1000">
                <a:ea typeface="+mn-lt"/>
                <a:cs typeface="+mn-lt"/>
              </a:rPr>
              <a:t>Source: Population-based surveys, 2020-2024; 2021-2024 EU survey on gender-based violence against women and other forms of inter-personal violence (EU-GBV).</a:t>
            </a:r>
            <a:endParaRPr lang="en-US" sz="1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C8B324-29A0-8FDE-2025-B4FE64A2C00C}"/>
              </a:ext>
            </a:extLst>
          </p:cNvPr>
          <p:cNvSpPr txBox="1"/>
          <p:nvPr/>
        </p:nvSpPr>
        <p:spPr>
          <a:xfrm>
            <a:off x="782052" y="2426368"/>
            <a:ext cx="10026" cy="50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AE838-B3C5-FF3F-6F34-2DDB567F0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132" y="637076"/>
            <a:ext cx="4531703" cy="580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8959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6D04BE-970A-4CA5-E87A-A33876359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A0C0063-B936-814E-8795-455CC47145C3}" type="slidenum">
              <a:rPr lang="en-GB" smtClean="0"/>
              <a:pPr>
                <a:spcAft>
                  <a:spcPts val="600"/>
                </a:spcAft>
              </a:pPr>
              <a:t>49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CEA46-3D67-474D-B3AC-228E6C243C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223" y="207809"/>
            <a:ext cx="12044217" cy="812870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Adolescent girls and young women in many countries lack autonomy over their 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sexual lives and health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755366-6621-3DDF-DF20-4386FFC5C1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24" y="6179969"/>
            <a:ext cx="11903849" cy="679491"/>
          </a:xfrm>
        </p:spPr>
        <p:txBody>
          <a:bodyPr lIns="91440" tIns="45720" rIns="91440" bIns="45720" anchor="t">
            <a:noAutofit/>
          </a:bodyPr>
          <a:lstStyle/>
          <a:p>
            <a:endParaRPr lang="en-US"/>
          </a:p>
          <a:p>
            <a:r>
              <a:rPr lang="en-US" sz="1000"/>
              <a:t>Source: Population-based surveys, 2020-2024; SDG indicator database. New York: United Nations (https://unstats.un.org/sdgs/dataportal/database).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093A7-64F2-4977-8706-5E35DA727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699" y="852236"/>
            <a:ext cx="4447893" cy="579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52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AD2FE77-A441-7C66-218E-254CACF95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5</a:t>
            </a:fld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2BBC1DF-91CB-E1B7-8843-540014D60D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07808"/>
            <a:ext cx="12192000" cy="734165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Half of all new HIV infections are in sub-Saharan Africa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C3BC61-2EA3-14E3-856B-9188EAB0995F}"/>
              </a:ext>
            </a:extLst>
          </p:cNvPr>
          <p:cNvSpPr txBox="1"/>
          <p:nvPr/>
        </p:nvSpPr>
        <p:spPr>
          <a:xfrm>
            <a:off x="197053" y="2044005"/>
            <a:ext cx="266298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40.8 million people living with HIV in 2024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1.3 million newly acquired HIV in 2024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120,000 new infections among children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50% of new infections in sub-Saharan Africa </a:t>
            </a:r>
            <a:endParaRPr lang="en-KE"/>
          </a:p>
        </p:txBody>
      </p:sp>
      <p:sp>
        <p:nvSpPr>
          <p:cNvPr id="12" name="Segnaposto testo 3">
            <a:extLst>
              <a:ext uri="{FF2B5EF4-FFF2-40B4-BE49-F238E27FC236}">
                <a16:creationId xmlns:a16="http://schemas.microsoft.com/office/drawing/2014/main" id="{479F6822-AC70-9AD4-07B3-BE87C9E6F2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7337222" cy="454471"/>
          </a:xfrm>
        </p:spPr>
        <p:txBody>
          <a:bodyPr lIns="91440" tIns="45720" rIns="91440" bIns="45720" anchor="t"/>
          <a:lstStyle/>
          <a:p>
            <a:r>
              <a:rPr lang="en-GB" sz="1000"/>
              <a:t>Source: UNAIDS epidemiological estimates 2025 (https://aidsinfo.unaids.org/).</a:t>
            </a:r>
          </a:p>
        </p:txBody>
      </p:sp>
      <p:pic>
        <p:nvPicPr>
          <p:cNvPr id="4" name="Picture 3" descr="A colorful circle with black text&#10;&#10;AI-generated content may be incorrect.">
            <a:extLst>
              <a:ext uri="{FF2B5EF4-FFF2-40B4-BE49-F238E27FC236}">
                <a16:creationId xmlns:a16="http://schemas.microsoft.com/office/drawing/2014/main" id="{DB269B6A-F16A-9190-F6F0-4A7E4928E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740" y="1416983"/>
            <a:ext cx="8803902" cy="452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017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CCAE91-8DD8-45A2-CA81-AB684F1DD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50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4C176-7687-02D5-E2A8-FF9CB29ECF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4636" y="217413"/>
            <a:ext cx="12070928" cy="561021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Very few countries are on track to reach the main 2025 harm reduction targets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2C6704-1237-A352-FBC2-E11D3C080008}"/>
              </a:ext>
            </a:extLst>
          </p:cNvPr>
          <p:cNvSpPr txBox="1"/>
          <p:nvPr/>
        </p:nvSpPr>
        <p:spPr>
          <a:xfrm>
            <a:off x="-1" y="6547184"/>
            <a:ext cx="1151622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UNAIDS Global AIDS Monitoring 2021–2025 (https://aidsinfo.unaids.org/).</a:t>
            </a:r>
            <a:endParaRPr lang="en-US" sz="1000"/>
          </a:p>
        </p:txBody>
      </p:sp>
      <p:pic>
        <p:nvPicPr>
          <p:cNvPr id="5" name="Picture 4" descr="A screen shot of a chart&#10;&#10;AI-generated content may be incorrect.">
            <a:extLst>
              <a:ext uri="{FF2B5EF4-FFF2-40B4-BE49-F238E27FC236}">
                <a16:creationId xmlns:a16="http://schemas.microsoft.com/office/drawing/2014/main" id="{874BF9AE-FACD-9B78-81F4-BCC4D201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111" y="762000"/>
            <a:ext cx="7591068" cy="559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133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BBDF4-9FE8-FF8F-DADC-1A4827A90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1AEC4-B0AD-C67A-ED8B-EFF363E33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FB75F-CA21-F03B-0F8E-3E520D57A8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9370" y="402565"/>
            <a:ext cx="9936775" cy="1132520"/>
          </a:xfrm>
        </p:spPr>
        <p:txBody>
          <a:bodyPr/>
          <a:lstStyle/>
          <a:p>
            <a:r>
              <a:rPr lang="en-US" sz="3200">
                <a:solidFill>
                  <a:schemeClr val="accent1"/>
                </a:solidFill>
              </a:rPr>
              <a:t>Topline messages – AIDS, crisis and the power to transform</a:t>
            </a:r>
            <a:endParaRPr lang="en-CH" sz="3200">
              <a:solidFill>
                <a:schemeClr val="accent1"/>
              </a:solidFill>
            </a:endParaRP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72EF8B51-9E8C-52F4-41E1-E7298A44524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92328" y="1535085"/>
            <a:ext cx="11260865" cy="4412908"/>
          </a:xfrm>
        </p:spPr>
        <p:txBody>
          <a:bodyPr/>
          <a:lstStyle/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/>
              <a:t>31.6 million people living with HIV on life-saving treatment at the end of 2024, the AIDS response was achieving strong results. </a:t>
            </a:r>
            <a:endParaRPr lang="en-US" sz="2000"/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Global HIV response is experiencing an unprecedented funding crisis, compounded by human rights and humanitarian challenges. </a:t>
            </a:r>
            <a:r>
              <a:rPr lang="en-GB" sz="2000"/>
              <a:t>Decades of hard-won progress is in jeopardy.</a:t>
            </a:r>
            <a:r>
              <a:rPr lang="en-US" sz="2000"/>
              <a:t> 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9.2 million people still need access to life-saving HIV treatment in 2024. </a:t>
            </a:r>
            <a:r>
              <a:rPr lang="en-GB" sz="2000"/>
              <a:t>HIV prevention remains the biggest challenge, still 1.3 million new HIV infections occurring in 2024. 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/>
              <a:t>Yet, life-saving essential community-led programmes of people living with HIV and key populations are being cut. 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Countries and communities are transforming to respond to the challenge, but global solidarity is needed. </a:t>
            </a:r>
            <a:endParaRPr lang="en-CH" sz="2000"/>
          </a:p>
        </p:txBody>
      </p:sp>
    </p:spTree>
    <p:extLst>
      <p:ext uri="{BB962C8B-B14F-4D97-AF65-F5344CB8AC3E}">
        <p14:creationId xmlns:p14="http://schemas.microsoft.com/office/powerpoint/2010/main" val="3813095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86E78-5BBD-E0FC-D0E7-E2F4573BB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4E35ABA-38E4-FFBE-AE37-37C255B6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6</a:t>
            </a:fld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0BC1D1-07F3-4854-7565-C50921A930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77730"/>
            <a:ext cx="12192000" cy="784295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Progress in reducing new HIV infections is uneven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9FEA194-BD54-AD5F-8211-9F57B590F3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7337222" cy="454471"/>
          </a:xfrm>
        </p:spPr>
        <p:txBody>
          <a:bodyPr lIns="91440" tIns="45720" rIns="91440" bIns="45720" anchor="t"/>
          <a:lstStyle/>
          <a:p>
            <a:r>
              <a:rPr lang="en-GB" sz="1000"/>
              <a:t>Source: UNAIDS epidemiological estimates 2025 (https://aidsinfo.unaids.org/).</a:t>
            </a:r>
          </a:p>
        </p:txBody>
      </p:sp>
      <p:pic>
        <p:nvPicPr>
          <p:cNvPr id="6" name="Picture 5" descr="A graph of a number of hiv infections&#10;&#10;AI-generated content may be incorrect.">
            <a:extLst>
              <a:ext uri="{FF2B5EF4-FFF2-40B4-BE49-F238E27FC236}">
                <a16:creationId xmlns:a16="http://schemas.microsoft.com/office/drawing/2014/main" id="{04D0F4FF-47AC-E793-1917-6D30FD2C9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941" y="1320197"/>
            <a:ext cx="9256059" cy="42176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BF8F34-1EEA-05BA-4F10-3B52FC473CE3}"/>
              </a:ext>
            </a:extLst>
          </p:cNvPr>
          <p:cNvSpPr txBox="1"/>
          <p:nvPr/>
        </p:nvSpPr>
        <p:spPr>
          <a:xfrm>
            <a:off x="197053" y="1597956"/>
            <a:ext cx="266298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40% fewer new infections in 2024 compared to 2010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Progress insufficient to reach the 2025 and 2030 goal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Varying rates of decline across regions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55% decline in new infections in sub-Saharan Africa</a:t>
            </a:r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2728955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C0375-E47F-9717-ECBC-7334A46B3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D04338D-852C-3DBD-933C-5E9A8D9AF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ACABB3-5F4A-18D5-056A-333B9ADF7B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07809"/>
            <a:ext cx="12151895" cy="553690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Numbers of AIDS-related deaths have decreased steeply in most regions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0DD5F1C-3B52-0963-014A-604D18E510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7337222" cy="454471"/>
          </a:xfrm>
        </p:spPr>
        <p:txBody>
          <a:bodyPr lIns="91440" tIns="45720" rIns="91440" bIns="45720" anchor="t"/>
          <a:lstStyle/>
          <a:p>
            <a:r>
              <a:rPr lang="en-GB" sz="1000"/>
              <a:t>Source: UNAIDS epidemiological estimates 2025 (https://aidsinfo.unaids.org/).</a:t>
            </a:r>
          </a:p>
        </p:txBody>
      </p:sp>
      <p:pic>
        <p:nvPicPr>
          <p:cNvPr id="6" name="Picture 5" descr="A graph of a number of people with green squares&#10;&#10;AI-generated content may be incorrect.">
            <a:extLst>
              <a:ext uri="{FF2B5EF4-FFF2-40B4-BE49-F238E27FC236}">
                <a16:creationId xmlns:a16="http://schemas.microsoft.com/office/drawing/2014/main" id="{3638FBDB-9A3C-EDD4-29F3-F6A9F703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8" y="1477855"/>
            <a:ext cx="9144001" cy="41824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475335-90E7-DCE7-B81C-65EB08DD0E66}"/>
              </a:ext>
            </a:extLst>
          </p:cNvPr>
          <p:cNvSpPr txBox="1"/>
          <p:nvPr/>
        </p:nvSpPr>
        <p:spPr>
          <a:xfrm>
            <a:off x="197053" y="1336119"/>
            <a:ext cx="266298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630,000 AIDS-related deaths in 2024</a:t>
            </a:r>
          </a:p>
          <a:p>
            <a:pPr lvl="1" indent="-222250">
              <a:spcBef>
                <a:spcPts val="1200"/>
              </a:spcBef>
              <a:buFont typeface="Calibri" panose="020F0502020204030204" pitchFamily="34" charset="0"/>
              <a:buChar char="−"/>
            </a:pPr>
            <a:r>
              <a:rPr lang="en-US" sz="1600"/>
              <a:t>75,000 among children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50% reduction in AIDS-related deaths between 2010 and 2024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60% decline in sub-Saharan Africa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Significant decline a result of widespread availability of ART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43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45CD918-C859-4D90-B65A-2CB47E102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41DCE97-0F51-80A9-F33A-0E655E0F6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8</a:t>
            </a:fld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02F942D-EAC3-86B7-D0FB-6CFC6077CC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17836"/>
            <a:ext cx="12191999" cy="934689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Key populations continue to be more affected by HIV globally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6EFF445-C819-A34E-3A8E-9A55DF0DEA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84736"/>
            <a:ext cx="11459366" cy="370879"/>
          </a:xfrm>
        </p:spPr>
        <p:txBody>
          <a:bodyPr lIns="91440" tIns="45720" rIns="91440" bIns="45720" anchor="t"/>
          <a:lstStyle/>
          <a:p>
            <a:r>
              <a:rPr lang="en-GB" sz="1000"/>
              <a:t>Source:</a:t>
            </a:r>
            <a:r>
              <a:rPr lang="en-GB" sz="1000">
                <a:ea typeface="+mn-lt"/>
                <a:cs typeface="+mn-lt"/>
              </a:rPr>
              <a:t> Global AIDS Monitoring 2021–2025 (https://aidsinfo.unaids.org/); UNAIDS epidemiological estimates 2025 (https://aidsinfo.unaids.org/)</a:t>
            </a:r>
            <a:endParaRPr lang="en-GB" sz="1000"/>
          </a:p>
        </p:txBody>
      </p: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C66D3281-BF2E-2E49-2C46-5E237EC40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676" y="1325552"/>
            <a:ext cx="8998324" cy="4699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A5A301-7286-07B0-54C0-402348E7B900}"/>
              </a:ext>
            </a:extLst>
          </p:cNvPr>
          <p:cNvSpPr txBox="1"/>
          <p:nvPr/>
        </p:nvSpPr>
        <p:spPr>
          <a:xfrm>
            <a:off x="297415" y="2044005"/>
            <a:ext cx="2662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Key populations disproportionately affected by HIV</a:t>
            </a:r>
          </a:p>
        </p:txBody>
      </p:sp>
    </p:spTree>
    <p:extLst>
      <p:ext uri="{BB962C8B-B14F-4D97-AF65-F5344CB8AC3E}">
        <p14:creationId xmlns:p14="http://schemas.microsoft.com/office/powerpoint/2010/main" val="1051588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481B4-8FA7-0835-1F73-1EBE6DFD8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EEC842A-5A78-D1AA-1850-59743B6E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C77ECC-143A-9FCE-2C29-D9DD71D3E8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07808"/>
            <a:ext cx="12192000" cy="844454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The recent funding restrictions could potentially put us back to levels not seen </a:t>
            </a:r>
            <a:endParaRPr lang="en-GB" sz="240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since the early 2000s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0BC08EA-E480-3B74-C49C-DBACB2BF99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7337222" cy="454471"/>
          </a:xfrm>
        </p:spPr>
        <p:txBody>
          <a:bodyPr lIns="91440" tIns="45720" rIns="91440" bIns="45720" anchor="t"/>
          <a:lstStyle/>
          <a:p>
            <a:r>
              <a:rPr lang="en-GB" sz="1000"/>
              <a:t>Source: UNAIDS epidemiological estimates 2025 (https://aidsinfo.unaids.org/).</a:t>
            </a:r>
          </a:p>
        </p:txBody>
      </p:sp>
      <p:pic>
        <p:nvPicPr>
          <p:cNvPr id="6" name="Picture 5" descr="A graph showing a line&#10;&#10;AI-generated content may be incorrect.">
            <a:extLst>
              <a:ext uri="{FF2B5EF4-FFF2-40B4-BE49-F238E27FC236}">
                <a16:creationId xmlns:a16="http://schemas.microsoft.com/office/drawing/2014/main" id="{63198F23-DE92-81D8-3D52-EF00FE879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088" y="898191"/>
            <a:ext cx="7014883" cy="2618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ACC08-BF20-E1D7-AE13-E08FDB914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087" y="3611393"/>
            <a:ext cx="7194178" cy="27504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7A1992-E045-CCEA-4DB9-5B2165A09492}"/>
              </a:ext>
            </a:extLst>
          </p:cNvPr>
          <p:cNvSpPr txBox="1"/>
          <p:nvPr/>
        </p:nvSpPr>
        <p:spPr>
          <a:xfrm>
            <a:off x="197053" y="2044005"/>
            <a:ext cx="2662989" cy="30162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Impact of funding cuts likely to be severe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Modelling predicts significant increase by 2029 in new HIV infections and AIDS-related deaths, if HIV prevention and treatment support by PEPFAR is halted </a:t>
            </a:r>
          </a:p>
        </p:txBody>
      </p:sp>
    </p:spTree>
    <p:extLst>
      <p:ext uri="{BB962C8B-B14F-4D97-AF65-F5344CB8AC3E}">
        <p14:creationId xmlns:p14="http://schemas.microsoft.com/office/powerpoint/2010/main" val="27169405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UNAIDS">
      <a:dk1>
        <a:srgbClr val="000000"/>
      </a:dk1>
      <a:lt1>
        <a:srgbClr val="FFFFFF"/>
      </a:lt1>
      <a:dk2>
        <a:srgbClr val="000000"/>
      </a:dk2>
      <a:lt2>
        <a:srgbClr val="F1EEEC"/>
      </a:lt2>
      <a:accent1>
        <a:srgbClr val="E21836"/>
      </a:accent1>
      <a:accent2>
        <a:srgbClr val="F68E1F"/>
      </a:accent2>
      <a:accent3>
        <a:srgbClr val="EC008B"/>
      </a:accent3>
      <a:accent4>
        <a:srgbClr val="00ADEF"/>
      </a:accent4>
      <a:accent5>
        <a:srgbClr val="FFC90A"/>
      </a:accent5>
      <a:accent6>
        <a:srgbClr val="70AD47"/>
      </a:accent6>
      <a:hlink>
        <a:srgbClr val="006EB6"/>
      </a:hlink>
      <a:folHlink>
        <a:srgbClr val="40AE49"/>
      </a:folHlink>
    </a:clrScheme>
    <a:fontScheme name="UNAIDS">
      <a:majorFont>
        <a:latin typeface="Avenir Black"/>
        <a:ea typeface=""/>
        <a:cs typeface=""/>
      </a:majorFont>
      <a:minorFont>
        <a:latin typeface="Avenir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UNAIDS">
      <a:dk1>
        <a:srgbClr val="000000"/>
      </a:dk1>
      <a:lt1>
        <a:srgbClr val="FFFFFF"/>
      </a:lt1>
      <a:dk2>
        <a:srgbClr val="000000"/>
      </a:dk2>
      <a:lt2>
        <a:srgbClr val="F1EEEC"/>
      </a:lt2>
      <a:accent1>
        <a:srgbClr val="E21836"/>
      </a:accent1>
      <a:accent2>
        <a:srgbClr val="F68E1F"/>
      </a:accent2>
      <a:accent3>
        <a:srgbClr val="EC008B"/>
      </a:accent3>
      <a:accent4>
        <a:srgbClr val="00ADEF"/>
      </a:accent4>
      <a:accent5>
        <a:srgbClr val="FFC90A"/>
      </a:accent5>
      <a:accent6>
        <a:srgbClr val="70AD47"/>
      </a:accent6>
      <a:hlink>
        <a:srgbClr val="006EB6"/>
      </a:hlink>
      <a:folHlink>
        <a:srgbClr val="40AE49"/>
      </a:folHlink>
    </a:clrScheme>
    <a:fontScheme name="UNAIDS">
      <a:majorFont>
        <a:latin typeface="Avenir Black"/>
        <a:ea typeface=""/>
        <a:cs typeface=""/>
      </a:majorFont>
      <a:minorFont>
        <a:latin typeface="Avenir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7197181-efc1-42f5-b058-02cc8b9e7a28">
      <Terms xmlns="http://schemas.microsoft.com/office/infopath/2007/PartnerControls"/>
    </lcf76f155ced4ddcb4097134ff3c332f>
    <TaxCatchAll xmlns="6034ea42-cc56-4b5c-b72b-8ca3661c6ee8" xsi:nil="true"/>
    <SharedWithUsers xmlns="6034ea42-cc56-4b5c-b72b-8ca3661c6ee8">
      <UserInfo>
        <DisplayName>MAHY, Mary</DisplayName>
        <AccountId>20</AccountId>
        <AccountType/>
      </UserInfo>
      <UserInfo>
        <DisplayName>DAHER, Juliana</DisplayName>
        <AccountId>63</AccountId>
        <AccountType/>
      </UserInfo>
      <UserInfo>
        <DisplayName>LEVCHENKO, Roman</DisplayName>
        <AccountId>1536</AccountId>
        <AccountType/>
      </UserInfo>
      <UserInfo>
        <DisplayName>BARTON-KNOTT, Sophie</DisplayName>
        <AccountId>1929</AccountId>
        <AccountType/>
      </UserInfo>
      <UserInfo>
        <DisplayName>KORENROMP, Eline Louise</DisplayName>
        <AccountId>7579</AccountId>
        <AccountType/>
      </UserInfo>
      <UserInfo>
        <DisplayName>DELUCA, Sophia</DisplayName>
        <AccountId>9286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EE13CC5E778A49AC92FD5E9EA9DE44" ma:contentTypeVersion="18" ma:contentTypeDescription="Create a new document." ma:contentTypeScope="" ma:versionID="29ce5b17fe14c9db4c7ec02b82f7297c">
  <xsd:schema xmlns:xsd="http://www.w3.org/2001/XMLSchema" xmlns:xs="http://www.w3.org/2001/XMLSchema" xmlns:p="http://schemas.microsoft.com/office/2006/metadata/properties" xmlns:ns2="a7197181-efc1-42f5-b058-02cc8b9e7a28" xmlns:ns3="6034ea42-cc56-4b5c-b72b-8ca3661c6ee8" targetNamespace="http://schemas.microsoft.com/office/2006/metadata/properties" ma:root="true" ma:fieldsID="02be0516652c0c396978feaab9d24958" ns2:_="" ns3:_="">
    <xsd:import namespace="a7197181-efc1-42f5-b058-02cc8b9e7a28"/>
    <xsd:import namespace="6034ea42-cc56-4b5c-b72b-8ca3661c6e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197181-efc1-42f5-b058-02cc8b9e7a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008808e-a4ff-498b-8b44-8869f1dca9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34ea42-cc56-4b5c-b72b-8ca3661c6ee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3519132-67b7-4f9c-9ca9-5104ae27bcb0}" ma:internalName="TaxCatchAll" ma:showField="CatchAllData" ma:web="6034ea42-cc56-4b5c-b72b-8ca3661c6e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084B13-581D-4AA4-A493-A134B63F8143}">
  <ds:schemaRefs>
    <ds:schemaRef ds:uri="2ddeef39-65d3-4660-94f2-f063f949c57e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www.w3.org/XML/1998/namespace"/>
    <ds:schemaRef ds:uri="288ef829-98c5-46d1-83dc-c2ef7c814da2"/>
    <ds:schemaRef ds:uri="http://schemas.microsoft.com/sharepoint/v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9D04459-7539-4CEF-9DD5-4C4C27645328}"/>
</file>

<file path=customXml/itemProps3.xml><?xml version="1.0" encoding="utf-8"?>
<ds:datastoreItem xmlns:ds="http://schemas.openxmlformats.org/officeDocument/2006/customXml" ds:itemID="{3CEA1295-BC66-4E2F-8882-61A3D145785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2e1cf9b-e1b6-44eb-8021-428c292d3eb5}" enabled="0" method="" siteId="{c2e1cf9b-e1b6-44eb-8021-428c292d3eb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3006</Words>
  <Application>Microsoft Office PowerPoint</Application>
  <PresentationFormat>Widescreen</PresentationFormat>
  <Paragraphs>295</Paragraphs>
  <Slides>51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Aptos</vt:lpstr>
      <vt:lpstr>Arial</vt:lpstr>
      <vt:lpstr>Avenir Regular</vt:lpstr>
      <vt:lpstr>Calibri</vt:lpstr>
      <vt:lpstr>Calibri Light</vt:lpstr>
      <vt:lpstr>Corbel</vt:lpstr>
      <vt:lpstr>Segoe UI</vt:lpstr>
      <vt:lpstr>Wingdings</vt:lpstr>
      <vt:lpstr>Tema di Office</vt:lpstr>
      <vt:lpstr>1_Tema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Mattia Lombardini</dc:creator>
  <cp:lastModifiedBy>IMBERS, Santiago</cp:lastModifiedBy>
  <cp:revision>3</cp:revision>
  <dcterms:created xsi:type="dcterms:W3CDTF">2025-06-26T07:24:44Z</dcterms:created>
  <dcterms:modified xsi:type="dcterms:W3CDTF">2025-07-08T09:23:07Z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0x01010082EE13CC5E778A49AC92FD5E9EA9DE44</vt:lpwstr>
  </property>
  <property fmtid="{D5CDD505-2E9C-101B-9397-08002B2CF9AE}" pid="3" name="MediaServiceImageTags">
    <vt:lpwstr/>
  </property>
</Properties>
</file>