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28_C65F6B57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65"/>
  </p:notesMasterIdLst>
  <p:sldIdLst>
    <p:sldId id="2147482458" r:id="rId6"/>
    <p:sldId id="2147482450" r:id="rId7"/>
    <p:sldId id="258" r:id="rId8"/>
    <p:sldId id="2147482490" r:id="rId9"/>
    <p:sldId id="2147482491" r:id="rId10"/>
    <p:sldId id="2147482493" r:id="rId11"/>
    <p:sldId id="2147482492" r:id="rId12"/>
    <p:sldId id="2147482489" r:id="rId13"/>
    <p:sldId id="259" r:id="rId14"/>
    <p:sldId id="269" r:id="rId15"/>
    <p:sldId id="2147482486" r:id="rId16"/>
    <p:sldId id="2147482487" r:id="rId17"/>
    <p:sldId id="272" r:id="rId18"/>
    <p:sldId id="274" r:id="rId19"/>
    <p:sldId id="275" r:id="rId20"/>
    <p:sldId id="2147482494" r:id="rId21"/>
    <p:sldId id="277" r:id="rId22"/>
    <p:sldId id="278" r:id="rId23"/>
    <p:sldId id="279" r:id="rId24"/>
    <p:sldId id="2147482495" r:id="rId25"/>
    <p:sldId id="281" r:id="rId26"/>
    <p:sldId id="2147482496" r:id="rId27"/>
    <p:sldId id="2147482497" r:id="rId28"/>
    <p:sldId id="284" r:id="rId29"/>
    <p:sldId id="2147482498" r:id="rId30"/>
    <p:sldId id="2147482499" r:id="rId31"/>
    <p:sldId id="2147482500" r:id="rId32"/>
    <p:sldId id="2147482501" r:id="rId33"/>
    <p:sldId id="288" r:id="rId34"/>
    <p:sldId id="289" r:id="rId35"/>
    <p:sldId id="290" r:id="rId36"/>
    <p:sldId id="291" r:id="rId37"/>
    <p:sldId id="2147482502" r:id="rId38"/>
    <p:sldId id="261" r:id="rId39"/>
    <p:sldId id="2147482503" r:id="rId40"/>
    <p:sldId id="2147482504" r:id="rId41"/>
    <p:sldId id="264" r:id="rId42"/>
    <p:sldId id="2147482505" r:id="rId43"/>
    <p:sldId id="2147482506" r:id="rId44"/>
    <p:sldId id="2147482507" r:id="rId45"/>
    <p:sldId id="293" r:id="rId46"/>
    <p:sldId id="2147482508" r:id="rId47"/>
    <p:sldId id="296" r:id="rId48"/>
    <p:sldId id="297" r:id="rId49"/>
    <p:sldId id="298" r:id="rId50"/>
    <p:sldId id="299" r:id="rId51"/>
    <p:sldId id="300" r:id="rId52"/>
    <p:sldId id="2147482509" r:id="rId53"/>
    <p:sldId id="2147482467" r:id="rId54"/>
    <p:sldId id="2147482471" r:id="rId55"/>
    <p:sldId id="2147482510" r:id="rId56"/>
    <p:sldId id="2147482469" r:id="rId57"/>
    <p:sldId id="2147482470" r:id="rId58"/>
    <p:sldId id="2147482511" r:id="rId59"/>
    <p:sldId id="2147482512" r:id="rId60"/>
    <p:sldId id="2147482472" r:id="rId61"/>
    <p:sldId id="2147482474" r:id="rId62"/>
    <p:sldId id="2147482473" r:id="rId63"/>
    <p:sldId id="257" r:id="rId6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DCA30C-4D28-09C7-7F12-08C285B327C6}" name="RWODZI, Desire Tarwireyi" initials="RD" userId="S::rwodzid@unaids.org::f2e414da-657a-4eae-9cb2-9d4947cf517c" providerId="AD"/>
  <p188:author id="{7F8ED046-3824-2236-DBBE-78BCFC16FF8B}" name="MAHY, Mary" initials="MM" userId="S::mahym@unaids.org::0afd4db8-d624-4195-ad74-d950010a3c7a" providerId="AD"/>
  <p188:author id="{C2C4626D-7D6E-E0FC-057A-68D5396DE56D}" name="GUICHARD, Anne-Claire" initials="AG" userId="S::guicharda@unaids.org::6a67ce40-d804-4301-812d-1993e1a653c8" providerId="AD"/>
  <p188:author id="{BAE79FFB-33D5-6289-3ECD-32DAB0A0F1BD}" name="SHARMA, Ankita" initials="SA" userId="S::sharmaa@unaids.org::54a0ee82-64aa-439f-aed1-5ef19b34bf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1E4"/>
    <a:srgbClr val="E1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ECBF9-60CC-1DAC-D6ED-0372E40B56E7}" v="11" dt="2025-09-25T17:03:34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omments/modernComment_128_C65F6B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82F336-D499-44D7-A47B-70993D9D2D69}" authorId="{7F8ED046-3824-2236-DBBE-78BCFC16FF8B}" created="2025-07-04T16:09:58.30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28142167" sldId="296"/>
      <ac:spMk id="6" creationId="{9C0461EF-0E9A-3E94-CBFB-A497DC486118}"/>
      <ac:txMk cp="0">
        <ac:context len="1" hash="13"/>
      </ac:txMk>
    </ac:txMkLst>
    <p188:txBody>
      <a:bodyPr/>
      <a:lstStyle/>
      <a:p>
        <a:r>
          <a:rPr lang="en-US"/>
          <a:t>Alicia, please correct this as needed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EF70B-33EC-BC49-833E-FCF6C50894EA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9C66B-9B29-5D4B-AFFF-BA48895B8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29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AA3C5-9B28-9936-CFE5-60F389D7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DE12C5-E58D-181E-EAA4-6B234138B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8D898-EFF2-F084-2E6D-E6BC3C72D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One of a kind shift in HIV financing. Not just the US but all other donors as well.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66864-88C0-33DC-FEEF-34737BF2F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A2527-F4A6-438F-8DF8-3DE7983A818E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50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the domestic financing targets reflect the average share of domestic resources across different income groups by 2030. Within each group—particularly among lower-middle-income and</a:t>
            </a:r>
          </a:p>
          <a:p>
            <a:r>
              <a:rPr lang="en-US"/>
              <a:t>low-income countries—there is significant variation in disease burden and fiscal capacity across countries. These targets aim to encourage greater domestic ownership at the national level for a</a:t>
            </a:r>
          </a:p>
          <a:p>
            <a:r>
              <a:rPr lang="en-US"/>
              <a:t>collective increase across each of the income groups.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79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This is a univariate sensitivity analysis of intervention effectiveness measure parameters representing the expected number of infant HIV infections averted after 1 year. The range for each parameter estimate is shown in parentheses. LTFU=loss to follow-up. POCVL=point-of-care viral load. </a:t>
            </a:r>
            <a:r>
              <a:rPr lang="en-US" err="1"/>
              <a:t>PrEP</a:t>
            </a:r>
            <a:r>
              <a:rPr lang="en-US"/>
              <a:t>=pre-exposure prophylaxis. TLD=tenofovir, lamivudine, and dolutegravir. TLE=tenofovir, lamivudine, and efavirenz. HIV retesting option 1: HIV retesting during late antenatal care, delivery, or 6 weeks postpartum. Option 2: HIV retesting during late antenatal care, delivery, or 6 weeks postpartum, with an additional test at 14 weeks postpartum. Option 3: HIV retesting during late antenatal care, delivery, or 6 weeks postpartum and additional retesting every 3 months during breastfeeding.</a:t>
            </a:r>
            <a:endParaRPr lang="en-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1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12D9F-9872-4E1E-1149-9833581C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97204-B740-BC70-BEAB-305A4E2D4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210C7-0D73-0555-86D4-BFA3964A8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9BD24-CDB9-3B30-BAB9-CA1FBBAF8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8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B6F35-92EB-7861-2893-267A3C78E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2D309-4DE0-4130-B2F0-176B67C08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A2B102-4F37-584A-84A1-B80028A08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B55E3-3956-1EFD-2013-63BBD2F96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516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23BE7-4F8F-E368-C784-27E179955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9B8D3-6CBE-5327-55B6-EC6C6A62C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7BFC4-B7B2-7B33-D44D-01729091C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AE86C-D4D3-78F8-809D-C286ABD08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51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7FF1C-AECB-3CA8-8B2E-2AB920BFC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52997-B56C-D1C7-2A6D-C1A52B6F7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83EFB-AE6B-E0D0-CB23-26E4C6C74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DC51D-AE94-C699-C7CA-22D88AE93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83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93F6A-020D-0E94-3E8E-4A64B82A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97D6F-F865-FD1A-734E-E94719AB4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1E9542-BC3D-43C4-15A8-B87583B1D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5E2B8-E16F-2980-DCA6-673E161C4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9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DC285-F8C1-D4E3-839F-8B7A253F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43831-E030-5F78-B35A-DD33F5BE8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8EC9D-244B-5EAA-ADC8-81927FBBA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A56A0-3F30-9398-8C47-815BCF0C7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9C66B-9B29-5D4B-AFFF-BA48895B8E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767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the targets will achieve?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Ending AIDS as a public health threat, or “ending AIDS” in short, is defined as a 90% reduction in both the number of people newly acquiring HIV and the number dying of an AIDS-related cause from the 2010 estimates. Achieving the proposed 2030 HIV targets will bring most countries in reach of this goal.</a:t>
            </a:r>
            <a:endParaRPr lang="en-US">
              <a:solidFill>
                <a:srgbClr val="444444"/>
              </a:solidFill>
            </a:endParaRPr>
          </a:p>
          <a:p>
            <a:r>
              <a:rPr lang="en-US"/>
              <a:t>This means bridging current gaps in services and enabling environments, which will avert 2.9 million infections and 1.3 million AIDS-related deaths between 2025 and 2030.</a:t>
            </a:r>
            <a:endParaRPr lang="en-US">
              <a:solidFill>
                <a:srgbClr val="444444"/>
              </a:solidFill>
            </a:endParaRPr>
          </a:p>
          <a:p>
            <a:endParaRPr lang="en-US">
              <a:solidFill>
                <a:srgbClr val="444444"/>
              </a:solidFill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C66B-9B29-5D4B-AFFF-BA48895B8E47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6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Elementi grafici, Arte frattale, cartone animato&#10;&#10;Descrizione generata automaticamente">
            <a:extLst>
              <a:ext uri="{FF2B5EF4-FFF2-40B4-BE49-F238E27FC236}">
                <a16:creationId xmlns:a16="http://schemas.microsoft.com/office/drawing/2014/main" id="{D77C83B7-4E60-6B50-4E01-61BA2F2468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43"/>
          <a:stretch/>
        </p:blipFill>
        <p:spPr>
          <a:xfrm>
            <a:off x="294028" y="0"/>
            <a:ext cx="11943692" cy="685758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E8B42DD-DC21-8A8D-1367-DC832FD53917}"/>
              </a:ext>
            </a:extLst>
          </p:cNvPr>
          <p:cNvSpPr/>
          <p:nvPr userDrawn="1"/>
        </p:nvSpPr>
        <p:spPr>
          <a:xfrm rot="277594">
            <a:off x="4770634" y="2848060"/>
            <a:ext cx="410966" cy="56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FDE135-5D85-D4DB-4628-3CB94B7BD523}"/>
              </a:ext>
            </a:extLst>
          </p:cNvPr>
          <p:cNvSpPr txBox="1"/>
          <p:nvPr userDrawn="1"/>
        </p:nvSpPr>
        <p:spPr>
          <a:xfrm>
            <a:off x="401444" y="434898"/>
            <a:ext cx="5151863" cy="311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GB" sz="6000">
                <a:solidFill>
                  <a:schemeClr val="accent1"/>
                </a:solidFill>
                <a:latin typeface="+mj-lt"/>
              </a:rPr>
              <a:t>AIDS, CRISIS AND THE POWER TO TRANSFORM</a:t>
            </a:r>
          </a:p>
        </p:txBody>
      </p:sp>
      <p:pic>
        <p:nvPicPr>
          <p:cNvPr id="15" name="Immagine 1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5A64158-9124-BD30-9960-1C15B31AD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3220" y="6171264"/>
            <a:ext cx="1345579" cy="25183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738ED67-B820-015B-040F-8266780F5DBA}"/>
              </a:ext>
            </a:extLst>
          </p:cNvPr>
          <p:cNvSpPr/>
          <p:nvPr userDrawn="1"/>
        </p:nvSpPr>
        <p:spPr>
          <a:xfrm>
            <a:off x="2691323" y="6341165"/>
            <a:ext cx="115180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CCA425-B16C-EF7C-E414-2EFC74F65D1B}"/>
              </a:ext>
            </a:extLst>
          </p:cNvPr>
          <p:cNvSpPr txBox="1"/>
          <p:nvPr userDrawn="1"/>
        </p:nvSpPr>
        <p:spPr>
          <a:xfrm>
            <a:off x="401444" y="4599547"/>
            <a:ext cx="1671196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600" i="1"/>
              <a:t>2025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GLOBAL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AIDS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94615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bg>
      <p:bgPr>
        <a:solidFill>
          <a:srgbClr val="E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893121"/>
            <a:ext cx="10336093" cy="113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story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143" y="2333853"/>
            <a:ext cx="7654721" cy="3436729"/>
          </a:xfrm>
          <a:prstGeom prst="rect">
            <a:avLst/>
          </a:prstGeom>
        </p:spPr>
        <p:txBody>
          <a:bodyPr numCol="2" spcCol="216000"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 </a:t>
            </a:r>
            <a:r>
              <a:rPr lang="it-IT" err="1"/>
              <a:t>inceptos</a:t>
            </a:r>
            <a:r>
              <a:rPr lang="it-IT"/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93A82C-6618-0ED1-AC53-E74AD63EB933}"/>
              </a:ext>
            </a:extLst>
          </p:cNvPr>
          <p:cNvSpPr txBox="1"/>
          <p:nvPr userDrawn="1"/>
        </p:nvSpPr>
        <p:spPr>
          <a:xfrm>
            <a:off x="492328" y="372549"/>
            <a:ext cx="147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sz="1600">
                <a:latin typeface="+mj-lt"/>
              </a:rPr>
              <a:t>STORY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FAB2D3F-47DC-55AD-BE93-FD8B42476BB6}"/>
              </a:ext>
            </a:extLst>
          </p:cNvPr>
          <p:cNvCxnSpPr>
            <a:cxnSpLocks/>
          </p:cNvCxnSpPr>
          <p:nvPr userDrawn="1"/>
        </p:nvCxnSpPr>
        <p:spPr>
          <a:xfrm>
            <a:off x="592667" y="680326"/>
            <a:ext cx="11160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immagine 10">
            <a:extLst>
              <a:ext uri="{FF2B5EF4-FFF2-40B4-BE49-F238E27FC236}">
                <a16:creationId xmlns:a16="http://schemas.microsoft.com/office/drawing/2014/main" id="{FB19890F-F068-77A2-2D14-541F6EB79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328" y="2350182"/>
            <a:ext cx="3263243" cy="41599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B988C9C-7718-F128-4B0E-5D2D6D43A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92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bg>
      <p:bgPr>
        <a:solidFill>
          <a:srgbClr val="E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893121"/>
            <a:ext cx="10336093" cy="113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story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9" y="2333853"/>
            <a:ext cx="5810500" cy="3843821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93A82C-6618-0ED1-AC53-E74AD63EB933}"/>
              </a:ext>
            </a:extLst>
          </p:cNvPr>
          <p:cNvSpPr txBox="1"/>
          <p:nvPr userDrawn="1"/>
        </p:nvSpPr>
        <p:spPr>
          <a:xfrm>
            <a:off x="492328" y="372549"/>
            <a:ext cx="147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sz="1600">
                <a:latin typeface="+mj-lt"/>
              </a:rPr>
              <a:t>STORY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FAB2D3F-47DC-55AD-BE93-FD8B42476BB6}"/>
              </a:ext>
            </a:extLst>
          </p:cNvPr>
          <p:cNvCxnSpPr>
            <a:cxnSpLocks/>
          </p:cNvCxnSpPr>
          <p:nvPr userDrawn="1"/>
        </p:nvCxnSpPr>
        <p:spPr>
          <a:xfrm>
            <a:off x="592667" y="680326"/>
            <a:ext cx="11160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DED8A588-9C22-E912-4DB5-3234D1FD5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5543" y="2333853"/>
            <a:ext cx="5137650" cy="1894115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2100">
                <a:highlight>
                  <a:srgbClr val="C0E1E4"/>
                </a:highlight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  <p:pic>
        <p:nvPicPr>
          <p:cNvPr id="20" name="Immagine 19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A1F7F0C-CE3C-0544-A9F9-3435AA049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29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2E8B42DD-DC21-8A8D-1367-DC832FD53917}"/>
              </a:ext>
            </a:extLst>
          </p:cNvPr>
          <p:cNvSpPr/>
          <p:nvPr userDrawn="1"/>
        </p:nvSpPr>
        <p:spPr>
          <a:xfrm rot="277594">
            <a:off x="4770634" y="2848060"/>
            <a:ext cx="410966" cy="56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magine 1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5A64158-9124-BD30-9960-1C15B31AD8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4554" y="2981418"/>
            <a:ext cx="4782892" cy="895165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738ED67-B820-015B-040F-8266780F5DBA}"/>
              </a:ext>
            </a:extLst>
          </p:cNvPr>
          <p:cNvSpPr/>
          <p:nvPr userDrawn="1"/>
        </p:nvSpPr>
        <p:spPr>
          <a:xfrm>
            <a:off x="2691323" y="6341165"/>
            <a:ext cx="115180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pic>
        <p:nvPicPr>
          <p:cNvPr id="3" name="Immagine 2" descr="Immagine che contiene arte, Elementi grafici, stella&#10;&#10;Descrizione generata automaticamente">
            <a:extLst>
              <a:ext uri="{FF2B5EF4-FFF2-40B4-BE49-F238E27FC236}">
                <a16:creationId xmlns:a16="http://schemas.microsoft.com/office/drawing/2014/main" id="{849AF4E9-05DF-8EED-7953-A9C7AE8CB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88" b="1882"/>
          <a:stretch/>
        </p:blipFill>
        <p:spPr>
          <a:xfrm>
            <a:off x="-1" y="415"/>
            <a:ext cx="12192001" cy="68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8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person&#10;&#10;Description automatically generated">
            <a:extLst>
              <a:ext uri="{FF2B5EF4-FFF2-40B4-BE49-F238E27FC236}">
                <a16:creationId xmlns:a16="http://schemas.microsoft.com/office/drawing/2014/main" id="{1BD738AC-CDEB-4F80-94A7-E9EDEFC14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25" y="309891"/>
            <a:ext cx="3081528" cy="4572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55A4E7-AEB4-028B-E294-E7D2A704012B}"/>
              </a:ext>
            </a:extLst>
          </p:cNvPr>
          <p:cNvCxnSpPr/>
          <p:nvPr userDrawn="1"/>
        </p:nvCxnSpPr>
        <p:spPr>
          <a:xfrm>
            <a:off x="310243" y="1012024"/>
            <a:ext cx="11534210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BB5828A-ADC4-C612-6AA9-C60FF1F5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47" y="0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rgbClr val="9018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2D4343-29FB-215F-4B74-266C9E9B3F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b="0" i="0">
                <a:solidFill>
                  <a:srgbClr val="E119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93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Elementi grafici, Arte frattale, cartone animato&#10;&#10;Descrizione generata automaticamente">
            <a:extLst>
              <a:ext uri="{FF2B5EF4-FFF2-40B4-BE49-F238E27FC236}">
                <a16:creationId xmlns:a16="http://schemas.microsoft.com/office/drawing/2014/main" id="{D77C83B7-4E60-6B50-4E01-61BA2F2468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43"/>
          <a:stretch/>
        </p:blipFill>
        <p:spPr>
          <a:xfrm>
            <a:off x="294028" y="0"/>
            <a:ext cx="11943692" cy="685758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E8B42DD-DC21-8A8D-1367-DC832FD53917}"/>
              </a:ext>
            </a:extLst>
          </p:cNvPr>
          <p:cNvSpPr/>
          <p:nvPr userDrawn="1"/>
        </p:nvSpPr>
        <p:spPr>
          <a:xfrm rot="277594">
            <a:off x="4770634" y="2848060"/>
            <a:ext cx="410966" cy="56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FDE135-5D85-D4DB-4628-3CB94B7BD523}"/>
              </a:ext>
            </a:extLst>
          </p:cNvPr>
          <p:cNvSpPr txBox="1"/>
          <p:nvPr userDrawn="1"/>
        </p:nvSpPr>
        <p:spPr>
          <a:xfrm>
            <a:off x="401444" y="434898"/>
            <a:ext cx="5151863" cy="311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GB" sz="6000">
                <a:solidFill>
                  <a:schemeClr val="accent1"/>
                </a:solidFill>
                <a:latin typeface="+mj-lt"/>
              </a:rPr>
              <a:t>AIDS, CRISIS AND THE POWER TO TRANSFORM</a:t>
            </a:r>
          </a:p>
        </p:txBody>
      </p:sp>
      <p:pic>
        <p:nvPicPr>
          <p:cNvPr id="15" name="Immagine 1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5A64158-9124-BD30-9960-1C15B31AD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3220" y="6171264"/>
            <a:ext cx="1345579" cy="25183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738ED67-B820-015B-040F-8266780F5DBA}"/>
              </a:ext>
            </a:extLst>
          </p:cNvPr>
          <p:cNvSpPr/>
          <p:nvPr userDrawn="1"/>
        </p:nvSpPr>
        <p:spPr>
          <a:xfrm>
            <a:off x="2691323" y="6341165"/>
            <a:ext cx="115180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CCA425-B16C-EF7C-E414-2EFC74F65D1B}"/>
              </a:ext>
            </a:extLst>
          </p:cNvPr>
          <p:cNvSpPr txBox="1"/>
          <p:nvPr userDrawn="1"/>
        </p:nvSpPr>
        <p:spPr>
          <a:xfrm>
            <a:off x="401444" y="4599547"/>
            <a:ext cx="1671196" cy="145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600" i="0"/>
              <a:t>2025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GLOBAL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AIDS</a:t>
            </a:r>
          </a:p>
          <a:p>
            <a:pPr>
              <a:lnSpc>
                <a:spcPts val="2600"/>
              </a:lnSpc>
            </a:pPr>
            <a:r>
              <a:rPr lang="en-GB" sz="2600">
                <a:latin typeface="+mj-lt"/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121966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49261DDF-1F27-F095-7E7D-A3CC972522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48325" y="0"/>
            <a:ext cx="654367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82E2FD-E730-AAFA-32C6-5B4987A2E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887" y="461260"/>
            <a:ext cx="4692446" cy="40352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it-IT" err="1"/>
              <a:t>Chapter</a:t>
            </a:r>
            <a:r>
              <a:rPr lang="it-IT"/>
              <a:t> 00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930" y="603161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0C0063-B936-814E-8795-455CC47145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B010E9-1115-B334-5367-E409B8144B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9" y="1330233"/>
            <a:ext cx="4692446" cy="5066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/>
              <a:t>INSERT CHAPTER TITLE HERE. WRITE IT IN CAPS LOCK</a:t>
            </a:r>
            <a:endParaRPr lang="en-GB"/>
          </a:p>
        </p:txBody>
      </p:sp>
      <p:pic>
        <p:nvPicPr>
          <p:cNvPr id="6" name="Immagine 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64E74A13-AD29-0364-9CB4-4BB08D290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549D45-5D69-6FF1-0804-BB5A9DE3B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17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ED3DA1A3-B716-D122-C833-F91526FCAC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9150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2967AB0-8295-ECF7-F517-CA9DE5BD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30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549D45-5D69-6FF1-0804-BB5A9DE3B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07D2D815-D392-980E-7548-43CD0E3EFC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085474"/>
            <a:ext cx="5657193" cy="1894115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2100">
                <a:highlight>
                  <a:srgbClr val="C0E1E4"/>
                </a:highlight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0030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sp>
        <p:nvSpPr>
          <p:cNvPr id="2" name="Segnaposto immagine 10">
            <a:extLst>
              <a:ext uri="{FF2B5EF4-FFF2-40B4-BE49-F238E27FC236}">
                <a16:creationId xmlns:a16="http://schemas.microsoft.com/office/drawing/2014/main" id="{C3F40AE4-A59C-AA15-FB84-BF801F3C88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8222" y="0"/>
            <a:ext cx="574377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49261DDF-1F27-F095-7E7D-A3CC972522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48325" y="0"/>
            <a:ext cx="654367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82E2FD-E730-AAFA-32C6-5B4987A2E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2887" y="461260"/>
            <a:ext cx="4692446" cy="40352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it-IT" err="1"/>
              <a:t>Chapter</a:t>
            </a:r>
            <a:r>
              <a:rPr lang="it-IT"/>
              <a:t> 00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930" y="603161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0C0063-B936-814E-8795-455CC47145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B010E9-1115-B334-5367-E409B8144B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9" y="1330233"/>
            <a:ext cx="4692446" cy="5066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/>
              <a:t>INSERT CHAPTER TITLE HERE. WRITE IT IN CAPS LOCK</a:t>
            </a:r>
            <a:endParaRPr lang="en-GB"/>
          </a:p>
        </p:txBody>
      </p:sp>
      <p:pic>
        <p:nvPicPr>
          <p:cNvPr id="6" name="Immagine 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64E74A13-AD29-0364-9CB4-4BB08D290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8" name="Segnaposto grafico 7">
            <a:extLst>
              <a:ext uri="{FF2B5EF4-FFF2-40B4-BE49-F238E27FC236}">
                <a16:creationId xmlns:a16="http://schemas.microsoft.com/office/drawing/2014/main" id="{FD4D7EF0-B7ED-1864-5A14-F374E81489F8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308928" y="952500"/>
            <a:ext cx="5444265" cy="35885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graph here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38A9019F-3BEA-8D0D-D8F6-1F24CD094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8928" y="4772945"/>
            <a:ext cx="5444265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Figure 0.0.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840CB475-73C5-1B36-9118-8584E2F1E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8928" y="5150897"/>
            <a:ext cx="5444265" cy="10267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595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936775" cy="1132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8" name="Segnaposto grafico 7">
            <a:extLst>
              <a:ext uri="{FF2B5EF4-FFF2-40B4-BE49-F238E27FC236}">
                <a16:creationId xmlns:a16="http://schemas.microsoft.com/office/drawing/2014/main" id="{FD4D7EF0-B7ED-1864-5A14-F374E81489F8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92328" y="1829827"/>
            <a:ext cx="11260865" cy="36565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graph here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38A9019F-3BEA-8D0D-D8F6-1F24CD094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685" y="5681642"/>
            <a:ext cx="5444265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Figure 0.0.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840CB475-73C5-1B36-9118-8584E2F1E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685" y="6059595"/>
            <a:ext cx="6143250" cy="575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604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9B3E896-7305-8CC3-6E3D-4B13F2CAB379}"/>
              </a:ext>
            </a:extLst>
          </p:cNvPr>
          <p:cNvSpPr/>
          <p:nvPr userDrawn="1"/>
        </p:nvSpPr>
        <p:spPr>
          <a:xfrm>
            <a:off x="6252519" y="691978"/>
            <a:ext cx="5513031" cy="533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8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bg>
      <p:bgPr>
        <a:solidFill>
          <a:srgbClr val="E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893121"/>
            <a:ext cx="10336093" cy="113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story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143" y="2333853"/>
            <a:ext cx="7654721" cy="3436729"/>
          </a:xfrm>
          <a:prstGeom prst="rect">
            <a:avLst/>
          </a:prstGeom>
        </p:spPr>
        <p:txBody>
          <a:bodyPr numCol="2" spcCol="216000"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 </a:t>
            </a:r>
            <a:r>
              <a:rPr lang="it-IT" err="1"/>
              <a:t>inceptos</a:t>
            </a:r>
            <a:r>
              <a:rPr lang="it-IT"/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93A82C-6618-0ED1-AC53-E74AD63EB933}"/>
              </a:ext>
            </a:extLst>
          </p:cNvPr>
          <p:cNvSpPr txBox="1"/>
          <p:nvPr userDrawn="1"/>
        </p:nvSpPr>
        <p:spPr>
          <a:xfrm>
            <a:off x="492328" y="372549"/>
            <a:ext cx="147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sz="1600">
                <a:latin typeface="+mj-lt"/>
              </a:rPr>
              <a:t>STORY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FAB2D3F-47DC-55AD-BE93-FD8B42476BB6}"/>
              </a:ext>
            </a:extLst>
          </p:cNvPr>
          <p:cNvCxnSpPr>
            <a:cxnSpLocks/>
          </p:cNvCxnSpPr>
          <p:nvPr userDrawn="1"/>
        </p:nvCxnSpPr>
        <p:spPr>
          <a:xfrm>
            <a:off x="592667" y="680326"/>
            <a:ext cx="11160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immagine 10">
            <a:extLst>
              <a:ext uri="{FF2B5EF4-FFF2-40B4-BE49-F238E27FC236}">
                <a16:creationId xmlns:a16="http://schemas.microsoft.com/office/drawing/2014/main" id="{FB19890F-F068-77A2-2D14-541F6EB79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328" y="2350182"/>
            <a:ext cx="3263243" cy="41599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B988C9C-7718-F128-4B0E-5D2D6D43A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93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bg>
      <p:bgPr>
        <a:solidFill>
          <a:srgbClr val="E1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893121"/>
            <a:ext cx="10336093" cy="113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story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9" y="2333853"/>
            <a:ext cx="5810500" cy="3843821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 </a:t>
            </a:r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93A82C-6618-0ED1-AC53-E74AD63EB933}"/>
              </a:ext>
            </a:extLst>
          </p:cNvPr>
          <p:cNvSpPr txBox="1"/>
          <p:nvPr userDrawn="1"/>
        </p:nvSpPr>
        <p:spPr>
          <a:xfrm>
            <a:off x="492328" y="372549"/>
            <a:ext cx="1479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GB" sz="1600">
                <a:latin typeface="+mj-lt"/>
              </a:rPr>
              <a:t>STORY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FAB2D3F-47DC-55AD-BE93-FD8B42476BB6}"/>
              </a:ext>
            </a:extLst>
          </p:cNvPr>
          <p:cNvCxnSpPr>
            <a:cxnSpLocks/>
          </p:cNvCxnSpPr>
          <p:nvPr userDrawn="1"/>
        </p:nvCxnSpPr>
        <p:spPr>
          <a:xfrm>
            <a:off x="592667" y="680326"/>
            <a:ext cx="11160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DED8A588-9C22-E912-4DB5-3234D1FD5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5543" y="2333853"/>
            <a:ext cx="5137650" cy="1894115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2100">
                <a:highlight>
                  <a:srgbClr val="C0E1E4"/>
                </a:highlight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  <p:pic>
        <p:nvPicPr>
          <p:cNvPr id="20" name="Immagine 19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A1F7F0C-CE3C-0544-A9F9-3435AA049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4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2E8B42DD-DC21-8A8D-1367-DC832FD53917}"/>
              </a:ext>
            </a:extLst>
          </p:cNvPr>
          <p:cNvSpPr/>
          <p:nvPr userDrawn="1"/>
        </p:nvSpPr>
        <p:spPr>
          <a:xfrm rot="277594">
            <a:off x="4770634" y="2848060"/>
            <a:ext cx="410966" cy="56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magine 14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5A64158-9124-BD30-9960-1C15B31AD8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4554" y="2981418"/>
            <a:ext cx="4782892" cy="895165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738ED67-B820-015B-040F-8266780F5DBA}"/>
              </a:ext>
            </a:extLst>
          </p:cNvPr>
          <p:cNvSpPr/>
          <p:nvPr userDrawn="1"/>
        </p:nvSpPr>
        <p:spPr>
          <a:xfrm>
            <a:off x="2691323" y="6341165"/>
            <a:ext cx="115180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</a:t>
            </a:r>
          </a:p>
        </p:txBody>
      </p:sp>
      <p:pic>
        <p:nvPicPr>
          <p:cNvPr id="3" name="Immagine 2" descr="Immagine che contiene arte, Elementi grafici, stella&#10;&#10;Descrizione generata automaticamente">
            <a:extLst>
              <a:ext uri="{FF2B5EF4-FFF2-40B4-BE49-F238E27FC236}">
                <a16:creationId xmlns:a16="http://schemas.microsoft.com/office/drawing/2014/main" id="{849AF4E9-05DF-8EED-7953-A9C7AE8CB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88" b="1882"/>
          <a:stretch/>
        </p:blipFill>
        <p:spPr>
          <a:xfrm>
            <a:off x="-1" y="415"/>
            <a:ext cx="12192001" cy="68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9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person&#10;&#10;Description automatically generated">
            <a:extLst>
              <a:ext uri="{FF2B5EF4-FFF2-40B4-BE49-F238E27FC236}">
                <a16:creationId xmlns:a16="http://schemas.microsoft.com/office/drawing/2014/main" id="{1BD738AC-CDEB-4F80-94A7-E9EDEFC14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25" y="309891"/>
            <a:ext cx="3081528" cy="4572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55A4E7-AEB4-028B-E294-E7D2A704012B}"/>
              </a:ext>
            </a:extLst>
          </p:cNvPr>
          <p:cNvCxnSpPr/>
          <p:nvPr userDrawn="1"/>
        </p:nvCxnSpPr>
        <p:spPr>
          <a:xfrm>
            <a:off x="310243" y="1012024"/>
            <a:ext cx="11534210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BB5828A-ADC4-C612-6AA9-C60FF1F5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47" y="0"/>
            <a:ext cx="10515600" cy="132556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rgbClr val="9018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2D4343-29FB-215F-4B74-266C9E9B3F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b="0" i="0">
                <a:solidFill>
                  <a:srgbClr val="E119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44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549D45-5D69-6FF1-0804-BB5A9DE3B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9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ED3DA1A3-B716-D122-C833-F91526FCAC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9150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2967AB0-8295-ECF7-F517-CA9DE5BD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6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748951" cy="1121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085474"/>
            <a:ext cx="5251450" cy="3869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2" name="Immagine 1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0F549D45-5D69-6FF1-0804-BB5A9DE3B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07D2D815-D392-980E-7548-43CD0E3EFC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085474"/>
            <a:ext cx="5657193" cy="1894115"/>
          </a:xfrm>
          <a:prstGeom prst="rect">
            <a:avLst/>
          </a:prstGeom>
        </p:spPr>
        <p:txBody>
          <a:bodyPr numCol="1" spcCol="216000"/>
          <a:lstStyle>
            <a:lvl1pPr marL="0" indent="0">
              <a:lnSpc>
                <a:spcPct val="120000"/>
              </a:lnSpc>
              <a:buNone/>
              <a:defRPr sz="2100">
                <a:highlight>
                  <a:srgbClr val="C0E1E4"/>
                </a:highlight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2037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sp>
        <p:nvSpPr>
          <p:cNvPr id="2" name="Segnaposto immagine 10">
            <a:extLst>
              <a:ext uri="{FF2B5EF4-FFF2-40B4-BE49-F238E27FC236}">
                <a16:creationId xmlns:a16="http://schemas.microsoft.com/office/drawing/2014/main" id="{C3F40AE4-A59C-AA15-FB84-BF801F3C88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48222" y="0"/>
            <a:ext cx="574377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image here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7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8" name="Segnaposto grafico 7">
            <a:extLst>
              <a:ext uri="{FF2B5EF4-FFF2-40B4-BE49-F238E27FC236}">
                <a16:creationId xmlns:a16="http://schemas.microsoft.com/office/drawing/2014/main" id="{FD4D7EF0-B7ED-1864-5A14-F374E81489F8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308928" y="952500"/>
            <a:ext cx="5444265" cy="35885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graph here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38A9019F-3BEA-8D0D-D8F6-1F24CD094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8928" y="4772945"/>
            <a:ext cx="5444265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Figure 0.0.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840CB475-73C5-1B36-9118-8584E2F1E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8928" y="5150897"/>
            <a:ext cx="5444265" cy="10267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315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9936775" cy="1132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8" name="Segnaposto grafico 7">
            <a:extLst>
              <a:ext uri="{FF2B5EF4-FFF2-40B4-BE49-F238E27FC236}">
                <a16:creationId xmlns:a16="http://schemas.microsoft.com/office/drawing/2014/main" id="{FD4D7EF0-B7ED-1864-5A14-F374E81489F8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92328" y="1829827"/>
            <a:ext cx="11260865" cy="36565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Insert graph here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38A9019F-3BEA-8D0D-D8F6-1F24CD094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685" y="5681642"/>
            <a:ext cx="5444265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Figure 0.0.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840CB475-73C5-1B36-9118-8584E2F1E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685" y="6059595"/>
            <a:ext cx="6143250" cy="5759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9746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923CF5-5C17-2120-9930-3BED3475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993" y="6177674"/>
            <a:ext cx="2743200" cy="365125"/>
          </a:xfrm>
        </p:spPr>
        <p:txBody>
          <a:bodyPr/>
          <a:lstStyle/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B916D72-EA4F-406C-01FE-CAA330AC7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328" y="498572"/>
            <a:ext cx="5517087" cy="163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.</a:t>
            </a:r>
            <a:br>
              <a:rPr lang="it-IT"/>
            </a:br>
            <a:r>
              <a:rPr lang="it-IT" err="1"/>
              <a:t>You</a:t>
            </a:r>
            <a:r>
              <a:rPr lang="it-IT"/>
              <a:t> can use multiple lines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needed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4FDD10E-75A5-3939-560E-9CD94C522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328" y="2740945"/>
            <a:ext cx="5517088" cy="34367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</a:t>
            </a:r>
            <a:r>
              <a:rPr lang="it-IT" err="1"/>
              <a:t>dolor</a:t>
            </a:r>
            <a:r>
              <a:rPr lang="it-IT"/>
              <a:t>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. </a:t>
            </a:r>
            <a:r>
              <a:rPr lang="it-IT" err="1"/>
              <a:t>Quisque</a:t>
            </a:r>
            <a:r>
              <a:rPr lang="it-IT"/>
              <a:t> </a:t>
            </a:r>
            <a:r>
              <a:rPr lang="it-IT" err="1"/>
              <a:t>faucibus</a:t>
            </a:r>
            <a:r>
              <a:rPr lang="it-IT"/>
              <a:t> ex </a:t>
            </a:r>
            <a:r>
              <a:rPr lang="it-IT" err="1"/>
              <a:t>sapien</a:t>
            </a:r>
            <a:r>
              <a:rPr lang="it-IT"/>
              <a:t> vitae </a:t>
            </a:r>
            <a:r>
              <a:rPr lang="it-IT" err="1"/>
              <a:t>pellentesque</a:t>
            </a:r>
            <a:r>
              <a:rPr lang="it-IT"/>
              <a:t> </a:t>
            </a:r>
            <a:r>
              <a:rPr lang="it-IT" err="1"/>
              <a:t>sem</a:t>
            </a:r>
            <a:r>
              <a:rPr lang="it-IT"/>
              <a:t> </a:t>
            </a:r>
            <a:r>
              <a:rPr lang="it-IT" err="1"/>
              <a:t>placerat</a:t>
            </a:r>
            <a:r>
              <a:rPr lang="it-IT"/>
              <a:t>. In id cursus mi </a:t>
            </a:r>
            <a:r>
              <a:rPr lang="it-IT" err="1"/>
              <a:t>pretium</a:t>
            </a:r>
            <a:r>
              <a:rPr lang="it-IT"/>
              <a:t> </a:t>
            </a:r>
            <a:r>
              <a:rPr lang="it-IT" err="1"/>
              <a:t>tellus</a:t>
            </a:r>
            <a:r>
              <a:rPr lang="it-IT"/>
              <a:t> </a:t>
            </a:r>
            <a:r>
              <a:rPr lang="it-IT" err="1"/>
              <a:t>duis</a:t>
            </a:r>
            <a:r>
              <a:rPr lang="it-IT"/>
              <a:t> </a:t>
            </a:r>
            <a:r>
              <a:rPr lang="it-IT" err="1"/>
              <a:t>convallis</a:t>
            </a:r>
            <a:r>
              <a:rPr lang="it-IT"/>
              <a:t>. Tempus </a:t>
            </a:r>
            <a:r>
              <a:rPr lang="it-IT" err="1"/>
              <a:t>leo</a:t>
            </a:r>
            <a:r>
              <a:rPr lang="it-IT"/>
              <a:t> </a:t>
            </a:r>
            <a:r>
              <a:rPr lang="it-IT" err="1"/>
              <a:t>eu</a:t>
            </a:r>
            <a:r>
              <a:rPr lang="it-IT"/>
              <a:t> </a:t>
            </a:r>
            <a:r>
              <a:rPr lang="it-IT" err="1"/>
              <a:t>aenean</a:t>
            </a:r>
            <a:r>
              <a:rPr lang="it-IT"/>
              <a:t> sed </a:t>
            </a:r>
            <a:r>
              <a:rPr lang="it-IT" err="1"/>
              <a:t>diam</a:t>
            </a:r>
            <a:r>
              <a:rPr lang="it-IT"/>
              <a:t> urna </a:t>
            </a:r>
            <a:r>
              <a:rPr lang="it-IT" err="1"/>
              <a:t>tempor</a:t>
            </a:r>
            <a:r>
              <a:rPr lang="it-IT"/>
              <a:t>. Pulvinar </a:t>
            </a:r>
            <a:r>
              <a:rPr lang="it-IT" err="1"/>
              <a:t>vivamus</a:t>
            </a:r>
            <a:r>
              <a:rPr lang="it-IT"/>
              <a:t> </a:t>
            </a:r>
            <a:r>
              <a:rPr lang="it-IT" err="1"/>
              <a:t>fringilla</a:t>
            </a:r>
            <a:r>
              <a:rPr lang="it-IT"/>
              <a:t> </a:t>
            </a:r>
            <a:r>
              <a:rPr lang="it-IT" err="1"/>
              <a:t>lacus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</a:t>
            </a:r>
            <a:r>
              <a:rPr lang="it-IT" err="1"/>
              <a:t>metus</a:t>
            </a:r>
            <a:r>
              <a:rPr lang="it-IT"/>
              <a:t> </a:t>
            </a:r>
            <a:r>
              <a:rPr lang="it-IT" err="1"/>
              <a:t>bibendum</a:t>
            </a:r>
            <a:r>
              <a:rPr lang="it-IT"/>
              <a:t> </a:t>
            </a:r>
            <a:r>
              <a:rPr lang="it-IT" err="1"/>
              <a:t>egestas</a:t>
            </a:r>
            <a:r>
              <a:rPr lang="it-IT"/>
              <a:t>. </a:t>
            </a:r>
            <a:r>
              <a:rPr lang="it-IT" err="1"/>
              <a:t>Iaculis</a:t>
            </a:r>
            <a:r>
              <a:rPr lang="it-IT"/>
              <a:t> massa </a:t>
            </a:r>
            <a:r>
              <a:rPr lang="it-IT" err="1"/>
              <a:t>nisl</a:t>
            </a:r>
            <a:r>
              <a:rPr lang="it-IT"/>
              <a:t> </a:t>
            </a:r>
            <a:r>
              <a:rPr lang="it-IT" err="1"/>
              <a:t>malesuada</a:t>
            </a:r>
            <a:r>
              <a:rPr lang="it-IT"/>
              <a:t> lacinia </a:t>
            </a:r>
            <a:r>
              <a:rPr lang="it-IT" err="1"/>
              <a:t>integer</a:t>
            </a:r>
            <a:r>
              <a:rPr lang="it-IT"/>
              <a:t> nunc </a:t>
            </a:r>
            <a:r>
              <a:rPr lang="it-IT" err="1"/>
              <a:t>posuere</a:t>
            </a:r>
            <a:r>
              <a:rPr lang="it-IT"/>
              <a:t>. Ut </a:t>
            </a:r>
            <a:r>
              <a:rPr lang="it-IT" err="1"/>
              <a:t>hendrerit</a:t>
            </a:r>
            <a:r>
              <a:rPr lang="it-IT"/>
              <a:t> </a:t>
            </a:r>
            <a:r>
              <a:rPr lang="it-IT" err="1"/>
              <a:t>semper</a:t>
            </a:r>
            <a:r>
              <a:rPr lang="it-IT"/>
              <a:t> vel class </a:t>
            </a:r>
            <a:r>
              <a:rPr lang="it-IT" err="1"/>
              <a:t>aptent</a:t>
            </a:r>
            <a:r>
              <a:rPr lang="it-IT"/>
              <a:t> taciti </a:t>
            </a:r>
            <a:r>
              <a:rPr lang="it-IT" err="1"/>
              <a:t>sociosqu</a:t>
            </a:r>
            <a:r>
              <a:rPr lang="it-IT"/>
              <a:t>. Ad </a:t>
            </a:r>
            <a:r>
              <a:rPr lang="it-IT" err="1"/>
              <a:t>litora</a:t>
            </a:r>
            <a:r>
              <a:rPr lang="it-IT"/>
              <a:t> </a:t>
            </a:r>
            <a:r>
              <a:rPr lang="it-IT" err="1"/>
              <a:t>torquent</a:t>
            </a:r>
            <a:r>
              <a:rPr lang="it-IT"/>
              <a:t> per </a:t>
            </a:r>
            <a:r>
              <a:rPr lang="it-IT" err="1"/>
              <a:t>conubia</a:t>
            </a:r>
            <a:r>
              <a:rPr lang="it-IT"/>
              <a:t> nostra </a:t>
            </a:r>
            <a:r>
              <a:rPr lang="it-IT" err="1"/>
              <a:t>inceptos</a:t>
            </a:r>
            <a:r>
              <a:rPr lang="it-IT"/>
              <a:t> </a:t>
            </a:r>
            <a:r>
              <a:rPr lang="it-IT" err="1"/>
              <a:t>himenaeos</a:t>
            </a:r>
            <a:r>
              <a:rPr lang="it-IT"/>
              <a:t>.</a:t>
            </a:r>
          </a:p>
        </p:txBody>
      </p:sp>
      <p:pic>
        <p:nvPicPr>
          <p:cNvPr id="4" name="Immagine 3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9F81F3D-05A8-F1B9-2815-FD98C68E5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700" y="321560"/>
            <a:ext cx="1173730" cy="21967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9B3E896-7305-8CC3-6E3D-4B13F2CAB379}"/>
              </a:ext>
            </a:extLst>
          </p:cNvPr>
          <p:cNvSpPr/>
          <p:nvPr userDrawn="1"/>
        </p:nvSpPr>
        <p:spPr>
          <a:xfrm>
            <a:off x="6252519" y="691978"/>
            <a:ext cx="5513031" cy="533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29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BB3FC2-EB61-1733-CD2B-D93AA6695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319C0-3918-0841-8152-5561E139232D}" type="datetime1">
              <a:rPr lang="it-IT" smtClean="0"/>
              <a:t>26/09/2025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EA39CD-77F7-8149-412C-8CA751A9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D6455-CD8B-8FEC-7D0C-E5C1F249B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41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8" r:id="rId5"/>
    <p:sldLayoutId id="2147483656" r:id="rId6"/>
    <p:sldLayoutId id="2147483654" r:id="rId7"/>
    <p:sldLayoutId id="2147483657" r:id="rId8"/>
    <p:sldLayoutId id="2147483659" r:id="rId9"/>
    <p:sldLayoutId id="2147483655" r:id="rId10"/>
    <p:sldLayoutId id="2147483653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BB3FC2-EB61-1733-CD2B-D93AA6695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319C0-3918-0841-8152-5561E139232D}" type="datetime1">
              <a:rPr lang="it-IT" smtClean="0"/>
              <a:t>26/09/2025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EA39CD-77F7-8149-412C-8CA751A9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D6455-CD8B-8FEC-7D0C-E5C1F249B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C0063-B936-814E-8795-455CC4714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49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idsinfo.unaid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microsoft.com/office/2018/10/relationships/comments" Target="../comments/modernComment_128_C65F6B5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FD2B27-573B-F543-870A-EA01F567CE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59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86E78-5BBD-E0FC-D0E7-E2F4573BB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E35ABA-38E4-FFBE-AE37-37C255B6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10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0BC1D1-07F3-4854-7565-C50921A93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77730"/>
            <a:ext cx="12192000" cy="64658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Progress in reducing new HIV infections is uneven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FEA194-BD54-AD5F-8211-9F57B590F3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6" name="Picture 5" descr="A graph of a number of hiv infections&#10;&#10;AI-generated content may be incorrect.">
            <a:extLst>
              <a:ext uri="{FF2B5EF4-FFF2-40B4-BE49-F238E27FC236}">
                <a16:creationId xmlns:a16="http://schemas.microsoft.com/office/drawing/2014/main" id="{04D0F4FF-47AC-E793-1917-6D30FD2C9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941" y="1320197"/>
            <a:ext cx="9256059" cy="4217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F8F34-1EEA-05BA-4F10-3B52FC473CE3}"/>
              </a:ext>
            </a:extLst>
          </p:cNvPr>
          <p:cNvSpPr txBox="1"/>
          <p:nvPr/>
        </p:nvSpPr>
        <p:spPr>
          <a:xfrm>
            <a:off x="197053" y="1597956"/>
            <a:ext cx="26629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40% fewer new infections in 2024 compared to 2010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Progress insufficient to reach the 2025 and 2030 goal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Varying rates of decline across regions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55% decline in new infections in sub-Saharan Africa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72895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5BF42-62C8-F139-A3AF-E11EF504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11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C6EBE-0DB0-FE26-BD80-E9F9FE906D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38" y="223150"/>
            <a:ext cx="11933962" cy="634644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Key populations continue to be more affected by HIV globally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1A212-3C6A-F834-2481-62846FBB2F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328" y="1360198"/>
            <a:ext cx="2552318" cy="4622684"/>
          </a:xfrm>
        </p:spPr>
        <p:txBody>
          <a:bodyPr lIns="91440" tIns="45720" rIns="91440" bIns="45720" anchor="t"/>
          <a:lstStyle/>
          <a:p>
            <a:r>
              <a:rPr lang="en-US" dirty="0"/>
              <a:t>Insert Text</a:t>
            </a:r>
          </a:p>
        </p:txBody>
      </p:sp>
      <p:pic>
        <p:nvPicPr>
          <p:cNvPr id="5" name="Picture 4" descr="A graph of different colored squares and numbers&#10;&#10;AI-generated content may be incorrect.">
            <a:extLst>
              <a:ext uri="{FF2B5EF4-FFF2-40B4-BE49-F238E27FC236}">
                <a16:creationId xmlns:a16="http://schemas.microsoft.com/office/drawing/2014/main" id="{29AAEA1B-E6BA-3A27-24EC-4C05DCE0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880" y="1261909"/>
            <a:ext cx="8896120" cy="4719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BE4FF6-D9B5-32A0-39F6-18D5FFB4C415}"/>
              </a:ext>
            </a:extLst>
          </p:cNvPr>
          <p:cNvSpPr txBox="1"/>
          <p:nvPr/>
        </p:nvSpPr>
        <p:spPr>
          <a:xfrm>
            <a:off x="103888" y="6547789"/>
            <a:ext cx="1168522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Global AIDS Monitoring 2021–2025 (https://aidsinfo.unaids.org/); UNAIDS epidemiological estimates 2025 (https://aidsinfo.unaids.org/).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6424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17F5F3-B55D-3474-3345-DBF413FD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12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BEFC5-D957-D9D7-B500-6C3CB801E4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557" y="149705"/>
            <a:ext cx="11897240" cy="643825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Two-thirds of people living with HIV are in sub-Saharan Africa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2EF7E-4194-D9B7-BD29-E40F062CD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870" y="1286751"/>
            <a:ext cx="2653306" cy="4402347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colorful circle with text with Crust in the background&#10;&#10;AI-generated content may be incorrect.">
            <a:extLst>
              <a:ext uri="{FF2B5EF4-FFF2-40B4-BE49-F238E27FC236}">
                <a16:creationId xmlns:a16="http://schemas.microsoft.com/office/drawing/2014/main" id="{B5B3AE4B-EB08-FD28-C89A-62A5A6FD4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518" y="1161472"/>
            <a:ext cx="8914482" cy="4544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53785F-CD87-CBB9-A59F-389BDE4A67EF}"/>
              </a:ext>
            </a:extLst>
          </p:cNvPr>
          <p:cNvSpPr txBox="1"/>
          <p:nvPr/>
        </p:nvSpPr>
        <p:spPr>
          <a:xfrm>
            <a:off x="209102" y="6357772"/>
            <a:ext cx="1177703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UNAIDS epidemiological estimates 2025 (https://aidsinfo.unaids.org/)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3231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C0375-E47F-9717-ECBC-7334A46B3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D04338D-852C-3DBD-933C-5E9A8D9A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ACABB3-5F4A-18D5-056A-333B9ADF7B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9"/>
            <a:ext cx="12151895" cy="55369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Numbers of AIDS-related deaths have decreased steeply in most regions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DD5F1C-3B52-0963-014A-604D18E510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6" name="Picture 5" descr="A graph of a number of people with green squares&#10;&#10;AI-generated content may be incorrect.">
            <a:extLst>
              <a:ext uri="{FF2B5EF4-FFF2-40B4-BE49-F238E27FC236}">
                <a16:creationId xmlns:a16="http://schemas.microsoft.com/office/drawing/2014/main" id="{3638FBDB-9A3C-EDD4-29F3-F6A9F703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8" y="1477855"/>
            <a:ext cx="9144001" cy="4182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75335-90E7-DCE7-B81C-65EB08DD0E66}"/>
              </a:ext>
            </a:extLst>
          </p:cNvPr>
          <p:cNvSpPr txBox="1"/>
          <p:nvPr/>
        </p:nvSpPr>
        <p:spPr>
          <a:xfrm>
            <a:off x="197053" y="1336119"/>
            <a:ext cx="266298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630,000 AIDS-related deaths in 2024</a:t>
            </a:r>
          </a:p>
          <a:p>
            <a:pPr lvl="1" indent="-222250">
              <a:spcBef>
                <a:spcPts val="1200"/>
              </a:spcBef>
              <a:buFont typeface="Calibri" panose="020F0502020204030204" pitchFamily="34" charset="0"/>
              <a:buChar char="−"/>
            </a:pPr>
            <a:r>
              <a:rPr lang="en-US" sz="1600"/>
              <a:t>75,000 among children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50% reduction in AIDS-related deaths between 2010 and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60% decline in sub-Saharan Africa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Significant decline a result of widespread availability of ART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4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481B4-8FA7-0835-1F73-1EBE6DFD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EEC842A-5A78-D1AA-1850-59743B6E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C77ECC-143A-9FCE-2C29-D9DD71D3E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8"/>
            <a:ext cx="12192000" cy="84445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The recent funding restrictions could potentially put us back to levels not seen </a:t>
            </a:r>
            <a:endParaRPr lang="en-GB" sz="24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since the early 2000s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BC08EA-E480-3B74-C49C-DBACB2BF9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6" name="Picture 5" descr="A graph showing a line&#10;&#10;AI-generated content may be incorrect.">
            <a:extLst>
              <a:ext uri="{FF2B5EF4-FFF2-40B4-BE49-F238E27FC236}">
                <a16:creationId xmlns:a16="http://schemas.microsoft.com/office/drawing/2014/main" id="{63198F23-DE92-81D8-3D52-EF00FE879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088" y="898191"/>
            <a:ext cx="7014883" cy="2618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ACC08-BF20-E1D7-AE13-E08FDB914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087" y="3611393"/>
            <a:ext cx="7194178" cy="2750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7A1992-E045-CCEA-4DB9-5B2165A09492}"/>
              </a:ext>
            </a:extLst>
          </p:cNvPr>
          <p:cNvSpPr txBox="1"/>
          <p:nvPr/>
        </p:nvSpPr>
        <p:spPr>
          <a:xfrm>
            <a:off x="197053" y="2044005"/>
            <a:ext cx="2662989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Impact of funding cuts likely to be severe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Modelling predicts significant increase by 2029 in new HIV infections and AIDS-related deaths, if HIV prevention and treatment support by PEPFAR is halted </a:t>
            </a:r>
          </a:p>
        </p:txBody>
      </p:sp>
    </p:spTree>
    <p:extLst>
      <p:ext uri="{BB962C8B-B14F-4D97-AF65-F5344CB8AC3E}">
        <p14:creationId xmlns:p14="http://schemas.microsoft.com/office/powerpoint/2010/main" val="2716940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4B1A7-2FC9-79AD-2192-7A021593A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AD03E6-9383-C404-A451-A5251712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267969-A880-D6DE-630B-CF80ABD4ED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25" y="368209"/>
            <a:ext cx="4692446" cy="3632292"/>
          </a:xfrm>
        </p:spPr>
        <p:txBody>
          <a:bodyPr/>
          <a:lstStyle/>
          <a:p>
            <a:r>
              <a:rPr lang="en-US"/>
              <a:t>SERVICES </a:t>
            </a:r>
          </a:p>
          <a:p>
            <a:r>
              <a:rPr lang="en-US"/>
              <a:t>THAT SAVE </a:t>
            </a:r>
          </a:p>
          <a:p>
            <a:r>
              <a:rPr lang="en-US"/>
              <a:t>THE LIVES OF </a:t>
            </a:r>
          </a:p>
          <a:p>
            <a:r>
              <a:rPr lang="en-US"/>
              <a:t>PEOPLE LIVING </a:t>
            </a:r>
          </a:p>
          <a:p>
            <a:r>
              <a:rPr lang="en-US"/>
              <a:t>WITH HIV</a:t>
            </a:r>
            <a:endParaRPr lang="en-GB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693695C-349F-37D4-3AC4-A233827A3A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184" r="15184"/>
          <a:stretch/>
        </p:blipFill>
        <p:spPr/>
      </p:pic>
    </p:spTree>
    <p:extLst>
      <p:ext uri="{BB962C8B-B14F-4D97-AF65-F5344CB8AC3E}">
        <p14:creationId xmlns:p14="http://schemas.microsoft.com/office/powerpoint/2010/main" val="3074799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8391A-6D82-1223-3445-C4776874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43" y="204200"/>
            <a:ext cx="11899313" cy="706490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Rising HIV treatment coverage has led to a steep decline in the number of </a:t>
            </a:r>
            <a:br>
              <a:rPr lang="en-US" sz="2400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AIDS-related deaths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5A3ED-C378-9C2E-CE59-E972318C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2568D-1962-09E3-FFA8-27A47E9335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353" y="1541390"/>
            <a:ext cx="2553338" cy="3524145"/>
          </a:xfrm>
        </p:spPr>
        <p:txBody>
          <a:bodyPr lIns="91440" tIns="45720" rIns="91440" bIns="45720" anchor="t"/>
          <a:lstStyle/>
          <a:p>
            <a:r>
              <a:rPr lang="en-US" sz="1800"/>
              <a:t>Insert Text</a:t>
            </a:r>
          </a:p>
        </p:txBody>
      </p:sp>
      <p:pic>
        <p:nvPicPr>
          <p:cNvPr id="6" name="Picture 5" descr="A graph of a number of people with aids&#10;&#10;AI-generated content may be incorrect.">
            <a:extLst>
              <a:ext uri="{FF2B5EF4-FFF2-40B4-BE49-F238E27FC236}">
                <a16:creationId xmlns:a16="http://schemas.microsoft.com/office/drawing/2014/main" id="{02853A02-BDA9-77D5-2C67-D633E402D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024" y="1544352"/>
            <a:ext cx="9235807" cy="3521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82B0D-B113-769C-6845-A48DBB0D985F}"/>
              </a:ext>
            </a:extLst>
          </p:cNvPr>
          <p:cNvSpPr txBox="1"/>
          <p:nvPr/>
        </p:nvSpPr>
        <p:spPr>
          <a:xfrm>
            <a:off x="182649" y="6398964"/>
            <a:ext cx="1180457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UNAIDS epidemiological estimates 2025 (https://aidsinfo.unaids.org/).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00864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62FD-00B1-AF4C-ED6D-90104CC02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01C9F9-671D-7AC6-3A36-8F0B067B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3DA98F-09C4-4617-357B-D458501411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30527"/>
            <a:ext cx="12192000" cy="105500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Testing, treatment coverage and viral suppression among people living with HIV </a:t>
            </a:r>
            <a:endParaRPr lang="en-GB" sz="240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continued to rise in 2024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52717A-8EC5-9E5C-649C-42E48FCDFC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estimates 2025.</a:t>
            </a:r>
            <a:endParaRPr lang="en-US" sz="1000">
              <a:ea typeface="+mn-lt"/>
              <a:cs typeface="+mn-lt"/>
            </a:endParaRPr>
          </a:p>
        </p:txBody>
      </p:sp>
      <p:pic>
        <p:nvPicPr>
          <p:cNvPr id="7" name="Picture 6" descr="A graph of blue and white bars&#10;&#10;AI-generated content may be incorrect.">
            <a:extLst>
              <a:ext uri="{FF2B5EF4-FFF2-40B4-BE49-F238E27FC236}">
                <a16:creationId xmlns:a16="http://schemas.microsoft.com/office/drawing/2014/main" id="{D5960EA4-D86B-91CF-C260-D605D893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793" y="1918032"/>
            <a:ext cx="9155207" cy="3627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204A65-1978-7574-0109-9495E21CD8D6}"/>
              </a:ext>
            </a:extLst>
          </p:cNvPr>
          <p:cNvSpPr txBox="1"/>
          <p:nvPr/>
        </p:nvSpPr>
        <p:spPr>
          <a:xfrm>
            <a:off x="197053" y="2044005"/>
            <a:ext cx="266298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31.6 million people on ART globally in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Eastern and Southern Africa close to achieving 95-95-95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In sub-Saharan Africa, provision of ART resulted in life expectancy increasing from 56.5 years in            2010 to 62.3 in 2024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686867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FEF9D-4076-09E6-947C-11B960286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5866E96-68EA-D4FF-0F18-69985999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9D1E4F-E0B9-76DC-8E92-C414678B40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7783"/>
            <a:ext cx="12192000" cy="57374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More than half of the unmet HIV treatment need is in two regions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6F09DD-B2C4-C4D8-007B-F3B9503E4B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estimates 2025.</a:t>
            </a:r>
            <a:endParaRPr lang="en-US" sz="1000">
              <a:ea typeface="+mn-lt"/>
              <a:cs typeface="+mn-lt"/>
            </a:endParaRPr>
          </a:p>
        </p:txBody>
      </p:sp>
      <p:pic>
        <p:nvPicPr>
          <p:cNvPr id="7" name="Picture 6" descr="A colorful circle with text&#10;&#10;AI-generated content may be incorrect.">
            <a:extLst>
              <a:ext uri="{FF2B5EF4-FFF2-40B4-BE49-F238E27FC236}">
                <a16:creationId xmlns:a16="http://schemas.microsoft.com/office/drawing/2014/main" id="{4FD86B93-8126-BA9A-1C43-AEBBC1FB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48" y="1394292"/>
            <a:ext cx="9125511" cy="4629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B5409-FE38-902C-0749-B6785A4F1174}"/>
              </a:ext>
            </a:extLst>
          </p:cNvPr>
          <p:cNvSpPr txBox="1"/>
          <p:nvPr/>
        </p:nvSpPr>
        <p:spPr>
          <a:xfrm>
            <a:off x="197053" y="2278181"/>
            <a:ext cx="2534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9.2 million people not getting treatment in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Half of unmet need in sub-Saharan Africa </a:t>
            </a:r>
          </a:p>
        </p:txBody>
      </p:sp>
    </p:spTree>
    <p:extLst>
      <p:ext uri="{BB962C8B-B14F-4D97-AF65-F5344CB8AC3E}">
        <p14:creationId xmlns:p14="http://schemas.microsoft.com/office/powerpoint/2010/main" val="1056483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12A1-491E-7CB9-0721-2719D6824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579B2D1-EA0B-7AC4-A2F9-017F2FA4B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D6D9DA-3777-7E55-E8CC-CEBF97321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9"/>
            <a:ext cx="12192000" cy="944716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Many children and men living with HIV are missed along the treatment cascade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B19417-3D9E-048E-8E5F-99A2C26C45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estimates 2025.</a:t>
            </a:r>
            <a:endParaRPr lang="en-US" sz="1000">
              <a:ea typeface="+mn-lt"/>
              <a:cs typeface="+mn-lt"/>
            </a:endParaRPr>
          </a:p>
        </p:txBody>
      </p:sp>
      <p:pic>
        <p:nvPicPr>
          <p:cNvPr id="6" name="Picture 5" descr="A graph of people living with hiv&#10;&#10;AI-generated content may be incorrect.">
            <a:extLst>
              <a:ext uri="{FF2B5EF4-FFF2-40B4-BE49-F238E27FC236}">
                <a16:creationId xmlns:a16="http://schemas.microsoft.com/office/drawing/2014/main" id="{795E8B39-7CC9-67FA-5AFD-597C7A0E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76" y="1711750"/>
            <a:ext cx="9569824" cy="3748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BEF15-2248-1A5E-94A6-842BFF5681B9}"/>
              </a:ext>
            </a:extLst>
          </p:cNvPr>
          <p:cNvSpPr txBox="1"/>
          <p:nvPr/>
        </p:nvSpPr>
        <p:spPr>
          <a:xfrm>
            <a:off x="1" y="2102833"/>
            <a:ext cx="248672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Disparities in treatment </a:t>
            </a:r>
            <a:r>
              <a:rPr lang="en-US" err="1"/>
              <a:t>programmes</a:t>
            </a:r>
            <a:r>
              <a:rPr lang="en-US"/>
              <a:t> across regions, between men, women, age groups and key populations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620,000 children living with HIV not receiving treatment </a:t>
            </a:r>
          </a:p>
        </p:txBody>
      </p:sp>
    </p:spTree>
    <p:extLst>
      <p:ext uri="{BB962C8B-B14F-4D97-AF65-F5344CB8AC3E}">
        <p14:creationId xmlns:p14="http://schemas.microsoft.com/office/powerpoint/2010/main" val="230408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77FB9-F298-E314-7D5B-16AC3DCEE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4DB2E3-D8C0-99DE-6DF9-E89D081E2E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8568" y="1188530"/>
            <a:ext cx="958179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Executive summary  		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BD122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Foreword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by Executive Director 	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Chapter 1 – Where are we now? 	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58B6C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Chapter 2 –Services that save the lives of people living with HIV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Chapter 3 – HIV prevention is in jeopardy 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Chapter 4 – Communities, financing and new ways forward to 2030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 						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8 regional summaries </a:t>
            </a:r>
            <a:r>
              <a:rPr lang="en-US" b="1">
                <a:solidFill>
                  <a:srgbClr val="1D1D1D"/>
                </a:solidFill>
                <a:latin typeface="Corbel" panose="020B0503020204020204"/>
              </a:rPr>
              <a:t>(online only)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BD12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Methods Annex (online only)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5AD708-8DC6-2075-7748-5EFD4C896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AIDS, Crises and the Power to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8DE04-8E52-9FFD-0390-842891417F96}"/>
              </a:ext>
            </a:extLst>
          </p:cNvPr>
          <p:cNvSpPr txBox="1"/>
          <p:nvPr/>
        </p:nvSpPr>
        <p:spPr>
          <a:xfrm>
            <a:off x="9555481" y="1631092"/>
            <a:ext cx="216135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Other products: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Factsheet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Slide-deck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Key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10 country stories of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Social media kit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80717-4B06-5233-F084-EBF123123F91}"/>
              </a:ext>
            </a:extLst>
          </p:cNvPr>
          <p:cNvSpPr txBox="1"/>
          <p:nvPr/>
        </p:nvSpPr>
        <p:spPr>
          <a:xfrm>
            <a:off x="136865" y="6316578"/>
            <a:ext cx="1171276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Source: </a:t>
            </a:r>
            <a:r>
              <a:rPr lang="en-US" sz="1000">
                <a:ea typeface="+mn-lt"/>
                <a:cs typeface="+mn-lt"/>
                <a:hlinkClick r:id="rId3"/>
              </a:rPr>
              <a:t>AIDSinfo | UNAIDS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33841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16ECA-B18D-6BBA-55B3-D355F9A5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20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70D24-E11C-B157-EFB9-3B7719E3F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8" y="149705"/>
            <a:ext cx="11585095" cy="579560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HIV-related stigma and discrimination are still unacceptably high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51D95-C25A-0963-7FD3-EB8A6BE58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328" y="1259209"/>
            <a:ext cx="2947089" cy="1785842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screen shot of a chart&#10;&#10;AI-generated content may be incorrect.">
            <a:extLst>
              <a:ext uri="{FF2B5EF4-FFF2-40B4-BE49-F238E27FC236}">
                <a16:creationId xmlns:a16="http://schemas.microsoft.com/office/drawing/2014/main" id="{3501C73B-E186-8028-6C7D-006AA433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080" y="807903"/>
            <a:ext cx="7255886" cy="5453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E5E42C-5999-4023-DB1B-90C84D090F8E}"/>
              </a:ext>
            </a:extLst>
          </p:cNvPr>
          <p:cNvSpPr txBox="1"/>
          <p:nvPr/>
        </p:nvSpPr>
        <p:spPr>
          <a:xfrm>
            <a:off x="168272" y="6418533"/>
            <a:ext cx="1140062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population-based surveys, 2020–2024.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6006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422CB-3974-42F3-68F8-CCCD707E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4D9978F-46AA-8316-B0D8-070C2316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5F02BB-E051-7417-0F22-E84711CA77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108574"/>
            <a:ext cx="13470673" cy="80434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People living with HIV routinely exposed to stigma, discrimination and violence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1BD36-BC84-7FC3-C0AA-6E094A2200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: People living with HIV Stigma Index 2.0, 2020–2024.</a:t>
            </a:r>
            <a:endParaRPr lang="en-GB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C7F15-2B09-8AED-4B55-1F1467FA2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616323"/>
            <a:ext cx="7328647" cy="6028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BEE5-1CCB-BADB-BAEB-09B63AB0FB9D}"/>
              </a:ext>
            </a:extLst>
          </p:cNvPr>
          <p:cNvSpPr txBox="1"/>
          <p:nvPr/>
        </p:nvSpPr>
        <p:spPr>
          <a:xfrm>
            <a:off x="197053" y="2044005"/>
            <a:ext cx="266298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Treatment coverage substantially lower among key populations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Barriers such as stigma and discrimination, harassment and violence can prevent access to HIV testing and treatment services</a:t>
            </a:r>
          </a:p>
        </p:txBody>
      </p:sp>
    </p:spTree>
    <p:extLst>
      <p:ext uri="{BB962C8B-B14F-4D97-AF65-F5344CB8AC3E}">
        <p14:creationId xmlns:p14="http://schemas.microsoft.com/office/powerpoint/2010/main" val="4134162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24AEF3-CAB2-6C21-8E6B-E948B28BC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0ADD8-05F8-357B-A188-5D76D834C9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8" y="232331"/>
            <a:ext cx="11520830" cy="597921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People living with HIV are routinely exposed to stigma and discrimination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6AC85-A0B7-45BB-6B3B-892F54E029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677" y="1351016"/>
            <a:ext cx="2735932" cy="3869866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graph with numbers and dots&#10;&#10;AI-generated content may be incorrect.">
            <a:extLst>
              <a:ext uri="{FF2B5EF4-FFF2-40B4-BE49-F238E27FC236}">
                <a16:creationId xmlns:a16="http://schemas.microsoft.com/office/drawing/2014/main" id="{573E8769-6A29-7709-1FA9-02F29A94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386" y="1277378"/>
            <a:ext cx="8565614" cy="4743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8636B-47E0-DC03-04AF-03E140235534}"/>
              </a:ext>
            </a:extLst>
          </p:cNvPr>
          <p:cNvSpPr txBox="1"/>
          <p:nvPr/>
        </p:nvSpPr>
        <p:spPr>
          <a:xfrm>
            <a:off x="128531" y="6357530"/>
            <a:ext cx="1179539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Global AIDS Monitoring 2021–2025 (https://aidsinfo.unaids.org/).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879977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2B0434-DD81-FA9F-8941-4EAB7716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23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F58CA-96EF-5795-CC6A-2A93A90DC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100" y="213969"/>
            <a:ext cx="11897239" cy="900886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Women living with HIV still experience abuse and mistreatment when using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sexual and reproductive health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ACE45-38B3-2149-3824-563E55D48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4136" y="1580534"/>
            <a:ext cx="2166728" cy="2859987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808E1B93-51A2-996A-2BF0-95C067BF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461" y="1110869"/>
            <a:ext cx="6981224" cy="5168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2777BC-70AC-2B8F-92FD-438D83CB4EDA}"/>
              </a:ext>
            </a:extLst>
          </p:cNvPr>
          <p:cNvSpPr txBox="1"/>
          <p:nvPr/>
        </p:nvSpPr>
        <p:spPr>
          <a:xfrm>
            <a:off x="122248" y="6455377"/>
            <a:ext cx="118963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People Living with HIV Stigma Index 2.0 studies 2020–2023; Confronting coercion: a global scan of coercion, mistreatment and abuse experienced by women living with HIV in reproductive and sexual health services. International Community of Women Living with HIV; 2024. 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345421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3EC50-946A-D69F-EA6B-63B77AD4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2CDBC48-0DFC-ADDD-18D0-95B3BFFE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5CD5CD-8A36-31B5-71FF-23BAC9F9AB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67704"/>
            <a:ext cx="12192000" cy="66398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The decline in new pediatric HIV infections is slowing down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BF7C58-29D0-E116-4282-4C593089E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6" name="Picture 5" descr="A graph of a number of hiv stock&#10;&#10;AI-generated content may be incorrect.">
            <a:extLst>
              <a:ext uri="{FF2B5EF4-FFF2-40B4-BE49-F238E27FC236}">
                <a16:creationId xmlns:a16="http://schemas.microsoft.com/office/drawing/2014/main" id="{C1E92BAB-F616-AC86-607C-DFDCA5C27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48" y="1169053"/>
            <a:ext cx="9168093" cy="4788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838585-B863-4CD1-79D5-D502E2528F96}"/>
              </a:ext>
            </a:extLst>
          </p:cNvPr>
          <p:cNvSpPr txBox="1"/>
          <p:nvPr/>
        </p:nvSpPr>
        <p:spPr>
          <a:xfrm>
            <a:off x="197053" y="1208979"/>
            <a:ext cx="26629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62% drop in new child infections since 2010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18 countries &amp; territories certified as having halted vertical transmission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4.4 million child infections averted between 2000 and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Rate of decline has slowed, and will be difficult to address if funding losses are not recovered</a:t>
            </a: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088800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DBD169-8B09-18AC-BF75-292AA40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25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6DEC8-F016-A807-86D0-129AEE5F03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8" y="177247"/>
            <a:ext cx="11429023" cy="616283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 main reasons for vertical transmission of HIV differ between regions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9F25F-822F-E5FC-F774-FDC04DAA14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4954" y="1718245"/>
            <a:ext cx="1909668" cy="3585264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DD2CF-A8F8-80D7-9F9A-287B2734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831" y="1716989"/>
            <a:ext cx="9254169" cy="3589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420B7-FD04-BAB7-B13B-F0A106E8A48A}"/>
              </a:ext>
            </a:extLst>
          </p:cNvPr>
          <p:cNvSpPr txBox="1"/>
          <p:nvPr/>
        </p:nvSpPr>
        <p:spPr>
          <a:xfrm>
            <a:off x="129496" y="6436894"/>
            <a:ext cx="1178621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UNAIDS epidemiological estimates 2025 (https://aidsinfo.unaids.org/).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98045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039A1-2571-EB68-1241-AC7A3CBB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26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A8E75-6E55-067D-5B4D-A3BEF330A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8" y="232331"/>
            <a:ext cx="11585095" cy="744813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Diagnosis of more children who have acquired HIV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D8529-FFB6-7006-D74A-19EC3B598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328" y="2085474"/>
            <a:ext cx="2901185" cy="3300662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graph of blue rectangular bars with numbers&#10;&#10;AI-generated content may be incorrect.">
            <a:extLst>
              <a:ext uri="{FF2B5EF4-FFF2-40B4-BE49-F238E27FC236}">
                <a16:creationId xmlns:a16="http://schemas.microsoft.com/office/drawing/2014/main" id="{09938923-3C5B-AF24-9BB7-5CADBC25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494" y="2082981"/>
            <a:ext cx="8712506" cy="3307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7955F-F209-A9A4-C9CB-8EABAB472248}"/>
              </a:ext>
            </a:extLst>
          </p:cNvPr>
          <p:cNvSpPr txBox="1"/>
          <p:nvPr/>
        </p:nvSpPr>
        <p:spPr>
          <a:xfrm>
            <a:off x="211761" y="6363327"/>
            <a:ext cx="1186883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country-reported data through the monthly Global AIDS Monitoring platform (https://hivservicestracking.unaids.org/)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9601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3BC625-0885-69E5-6DF4-3C0B5ED8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27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2A6D0-60CF-6CBB-CFE6-A4D894B36E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100" y="232331"/>
            <a:ext cx="11897239" cy="910066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Some countries have opportunities to close gaps in preventing or detecting TB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among people living with HIV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C8E47-344A-5849-8735-93DD482917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4135" y="1837594"/>
            <a:ext cx="2901185" cy="2933433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graph of a number of people seen in different colors&#10;&#10;AI-generated content may be incorrect.">
            <a:extLst>
              <a:ext uri="{FF2B5EF4-FFF2-40B4-BE49-F238E27FC236}">
                <a16:creationId xmlns:a16="http://schemas.microsoft.com/office/drawing/2014/main" id="{CD8D6876-8E61-9EED-56CD-49B038E06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361" y="1714093"/>
            <a:ext cx="8482988" cy="432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1C4A2-7459-9EAB-5532-795ACBA404F5}"/>
              </a:ext>
            </a:extLst>
          </p:cNvPr>
          <p:cNvSpPr txBox="1"/>
          <p:nvPr/>
        </p:nvSpPr>
        <p:spPr>
          <a:xfrm>
            <a:off x="127322" y="6484610"/>
            <a:ext cx="1189637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Global AIDS Monitoring 2024; Global tuberculosis report 2024. Geneva: World Health Organization; 2024.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152011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B2C85B-4D50-33B3-9667-3593B402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28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87141-5D80-E1F6-01B8-D91FC1179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822" y="168066"/>
            <a:ext cx="11933963" cy="910066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 prevalence of advanced HIV disease is surprisingly high among people on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antiretroviral therapy, and especially among men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B583B-BAE2-FE58-55AD-7188B74603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4135" y="1626438"/>
            <a:ext cx="1983113" cy="3897408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graph of a person living with hiv&#10;&#10;AI-generated content may be incorrect.">
            <a:extLst>
              <a:ext uri="{FF2B5EF4-FFF2-40B4-BE49-F238E27FC236}">
                <a16:creationId xmlns:a16="http://schemas.microsoft.com/office/drawing/2014/main" id="{D206148D-8AF0-A392-C75B-AE4A93CF7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603" y="1447476"/>
            <a:ext cx="8859397" cy="4256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DA683-D159-BBED-E67E-6CB6E193272B}"/>
              </a:ext>
            </a:extLst>
          </p:cNvPr>
          <p:cNvSpPr txBox="1"/>
          <p:nvPr/>
        </p:nvSpPr>
        <p:spPr>
          <a:xfrm>
            <a:off x="165011" y="6345087"/>
            <a:ext cx="119331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</a:t>
            </a:r>
            <a:r>
              <a:rPr lang="en-US" sz="1000" err="1">
                <a:ea typeface="+mn-lt"/>
                <a:cs typeface="+mn-lt"/>
              </a:rPr>
              <a:t>Stelzle</a:t>
            </a:r>
            <a:r>
              <a:rPr lang="en-US" sz="1000">
                <a:ea typeface="+mn-lt"/>
                <a:cs typeface="+mn-lt"/>
              </a:rPr>
              <a:t> D, Rangaraj A, Jarvis JN, et al. Prevalence of advanced HIV disease in sub-Saharan Africa: a multi-country analysis of nationally representative household surveys. Lancet Glob Health. 2025;13(3):e437–e446 (https://doi.org/10.1016/S2214-109X(24)00538-2).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045216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8296E-9113-7F03-71C7-0F4CA007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C7B0E1-B846-D2E5-A909-25AEEC63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40E4C3-940B-E1F0-8322-D04D947A4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HIV </a:t>
            </a:r>
          </a:p>
          <a:p>
            <a:r>
              <a:rPr lang="en-US"/>
              <a:t>PREVENTION </a:t>
            </a:r>
          </a:p>
          <a:p>
            <a:r>
              <a:rPr lang="en-US"/>
              <a:t>IS IN </a:t>
            </a:r>
          </a:p>
          <a:p>
            <a:r>
              <a:rPr lang="en-US"/>
              <a:t>JEOPARDY</a:t>
            </a:r>
            <a:endParaRPr lang="en-GB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2CA7DF5-A029-561F-4723-22D06FD4D5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284" r="9284"/>
          <a:stretch/>
        </p:blipFill>
        <p:spPr/>
      </p:pic>
    </p:spTree>
    <p:extLst>
      <p:ext uri="{BB962C8B-B14F-4D97-AF65-F5344CB8AC3E}">
        <p14:creationId xmlns:p14="http://schemas.microsoft.com/office/powerpoint/2010/main" val="344330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C3AF18B-8D25-9842-98FD-7D4DD85C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ED20062-A5D4-E0F0-B3F9-3A8123DE0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endParaRPr lang="en-GB"/>
          </a:p>
          <a:p>
            <a:endParaRPr lang="en-GB"/>
          </a:p>
          <a:p>
            <a:r>
              <a:rPr lang="en-GB"/>
              <a:t>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215059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2CA5-9982-820F-88A4-42645D75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95429CC-25CD-2CF2-C9B1-C7EC4CE86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3DD9A1-0FC2-4F35-1A89-8BC19BF18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9"/>
            <a:ext cx="12192000" cy="46345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 impact of HIV prevention on reducing new HIV infections is mixed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64484A-9625-7549-F4BF-A2B73AFBB3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550692"/>
            <a:ext cx="7337222" cy="304077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UNAIDS epidemiological estimates, 2025 (https://aidsinfo.unaids.org/). </a:t>
            </a:r>
            <a:endParaRPr lang="en-US" sz="1000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7E805D0A-6A5F-FFDC-8417-28185180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469" y="672352"/>
            <a:ext cx="7698619" cy="58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7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DF159-6796-3A30-890E-3F3E4FBB1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E2031B-D52E-0A9B-FBE8-019CAAB5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F13780-763E-F966-5057-B26BFD1185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9"/>
            <a:ext cx="12192000" cy="583769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HIV prevention in many countries has relied heavily on donor funding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41C17F-1671-684F-E675-5DEBD8118B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90535"/>
            <a:ext cx="11317669" cy="364234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 UNAIDS financial estimates using latest available prevention funding data from Global AIDS Monitoring, National AIDS Spending Assessments, PEPFAR Panaroma spotlight, Global Fund.</a:t>
            </a:r>
            <a:endParaRPr lang="en-GB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C8694-9950-D424-B1E4-3C2F92B0391D}"/>
              </a:ext>
            </a:extLst>
          </p:cNvPr>
          <p:cNvSpPr txBox="1"/>
          <p:nvPr/>
        </p:nvSpPr>
        <p:spPr>
          <a:xfrm>
            <a:off x="80211" y="2536657"/>
            <a:ext cx="33207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egular"/>
                <a:ea typeface="+mn-lt"/>
                <a:cs typeface="+mn-lt"/>
              </a:rPr>
              <a:t>Only 18 countries finance &gt;25% of HIV prevention domestically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pic>
        <p:nvPicPr>
          <p:cNvPr id="8" name="Picture 7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6145D6B1-923B-A132-CAA1-53A251EB7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626" y="1114109"/>
            <a:ext cx="9061374" cy="506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4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B24D1-E707-02D1-BD57-DFB3451A0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B997A6C-B40F-50BF-DF0B-BB1643E7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47FDFE-F0B1-C9C0-78C7-4B066B878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7861"/>
            <a:ext cx="5112774" cy="46345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Combination prevention services are not reaching the most vulnerable people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A4CA7C-6B20-94C3-975E-9C0C05DDD4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815" y="5542261"/>
            <a:ext cx="4435419" cy="310722"/>
          </a:xfrm>
        </p:spPr>
        <p:txBody>
          <a:bodyPr lIns="91440" tIns="45720" rIns="91440" bIns="45720" anchor="t"/>
          <a:lstStyle/>
          <a:p>
            <a:r>
              <a:rPr lang="en-GB" sz="1000">
                <a:ea typeface="+mn-lt"/>
                <a:cs typeface="+mn-lt"/>
              </a:rPr>
              <a:t>Source: Global AIDS Monitoring 2021–2025 (https://aidsinfo.unaids.org/); UNAIDS special analysis 2025.</a:t>
            </a:r>
            <a:endParaRPr lang="en-US" sz="100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535CD358-5077-5AD8-0280-72D508D6692F}"/>
              </a:ext>
            </a:extLst>
          </p:cNvPr>
          <p:cNvSpPr txBox="1">
            <a:spLocks/>
          </p:cNvSpPr>
          <p:nvPr/>
        </p:nvSpPr>
        <p:spPr>
          <a:xfrm>
            <a:off x="105082" y="2400444"/>
            <a:ext cx="2939409" cy="5722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50084B-9ED6-479E-7800-8C000554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23" y="135658"/>
            <a:ext cx="5915118" cy="67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2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325DCA-E625-13E2-21A6-42B346975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33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430F6-DFEA-60EB-45C2-F5C732617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822" y="177247"/>
            <a:ext cx="11888059" cy="1121222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People from key populations depend on community-led and other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nongovernmental organizations for HIV prevention services that are free of stigma and discrimination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90ECE-0D3D-25EC-4912-B6A95C0BC5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689" y="1929402"/>
            <a:ext cx="1872946" cy="3172132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D1CB1-F41C-B961-5D90-A41607336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591" y="1929181"/>
            <a:ext cx="9446963" cy="3330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09DC1-E6AE-2ACA-C548-532D048E3902}"/>
              </a:ext>
            </a:extLst>
          </p:cNvPr>
          <p:cNvSpPr txBox="1"/>
          <p:nvPr/>
        </p:nvSpPr>
        <p:spPr>
          <a:xfrm>
            <a:off x="157522" y="6296405"/>
            <a:ext cx="1134553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Global AIDS Monitoring 2021–2025 (https://aidsinfo.unaids.org/).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49488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64608BB-99B9-DF9E-11FD-4EFC52D3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34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A989D4-AEA2-CDBA-6F6E-2F86C1DE25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" y="177730"/>
            <a:ext cx="12037606" cy="45948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Almost all countries have punitive laws that criminalize at least one key population</a:t>
            </a:r>
            <a:endParaRPr lang="en-US" sz="2400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EF751-E8DF-A540-35D7-BCC8EB51DF3F}"/>
              </a:ext>
            </a:extLst>
          </p:cNvPr>
          <p:cNvSpPr txBox="1"/>
          <p:nvPr/>
        </p:nvSpPr>
        <p:spPr>
          <a:xfrm>
            <a:off x="-604" y="6360791"/>
            <a:ext cx="1197526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National Commitments and Policy Instrument, 2017–2024 (http://lawsandpolicies.unaids.org/), supplemented by additional sources (see references in http://lawsandpolicies.unaids.org/).</a:t>
            </a:r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13182-B053-229C-193D-7F6693417173}"/>
              </a:ext>
            </a:extLst>
          </p:cNvPr>
          <p:cNvSpPr txBox="1"/>
          <p:nvPr/>
        </p:nvSpPr>
        <p:spPr>
          <a:xfrm>
            <a:off x="258993" y="1821527"/>
            <a:ext cx="210948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Countries criminalizing same-sex sexual activity and gender expression have increased</a:t>
            </a:r>
          </a:p>
        </p:txBody>
      </p:sp>
      <p:pic>
        <p:nvPicPr>
          <p:cNvPr id="10" name="Picture 9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B4BD8B0A-307D-BFEB-4A9B-CA8BBC194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58" y="1050680"/>
            <a:ext cx="4401283" cy="2587870"/>
          </a:xfrm>
          <a:prstGeom prst="rect">
            <a:avLst/>
          </a:prstGeom>
        </p:spPr>
      </p:pic>
      <p:pic>
        <p:nvPicPr>
          <p:cNvPr id="11" name="Picture 10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4BE63711-A310-E12C-004D-4D0BD5BA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435" y="1057641"/>
            <a:ext cx="4377837" cy="2573949"/>
          </a:xfrm>
          <a:prstGeom prst="rect">
            <a:avLst/>
          </a:prstGeom>
        </p:spPr>
      </p:pic>
      <p:pic>
        <p:nvPicPr>
          <p:cNvPr id="12" name="Picture 11" descr="A map of the world with red and blue colors&#10;&#10;AI-generated content may be incorrect.">
            <a:extLst>
              <a:ext uri="{FF2B5EF4-FFF2-40B4-BE49-F238E27FC236}">
                <a16:creationId xmlns:a16="http://schemas.microsoft.com/office/drawing/2014/main" id="{2770CD6D-C90A-89BC-26EA-D9749C0B1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280" y="3631590"/>
            <a:ext cx="4424730" cy="2384914"/>
          </a:xfrm>
          <a:prstGeom prst="rect">
            <a:avLst/>
          </a:prstGeom>
        </p:spPr>
      </p:pic>
      <p:pic>
        <p:nvPicPr>
          <p:cNvPr id="13" name="Picture 12" descr="A map of the world&#10;&#10;AI-generated content may be incorrect.">
            <a:extLst>
              <a:ext uri="{FF2B5EF4-FFF2-40B4-BE49-F238E27FC236}">
                <a16:creationId xmlns:a16="http://schemas.microsoft.com/office/drawing/2014/main" id="{73F8A639-C693-188F-EF33-8F7433EB8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435" y="3619499"/>
            <a:ext cx="4377837" cy="237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3E7EB-01E9-815E-5317-DDC3C725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35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7BEA2-0269-1001-5564-B51429E570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460" y="213970"/>
            <a:ext cx="11906421" cy="1121222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Adolescent girls and young women are still at much higher risk of acquiring HIV in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sub-Saharan Africa, but adolescent boys and young men are at higher risk elsewhere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5F8C3-3278-6864-D7F8-B5ECCB322F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689" y="1580534"/>
            <a:ext cx="2038198" cy="2189794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782CF-2A68-D214-7142-BC20F36A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387" y="1447414"/>
            <a:ext cx="8565614" cy="4495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0CA06A-2BFA-6581-D49C-80C1F35D334E}"/>
              </a:ext>
            </a:extLst>
          </p:cNvPr>
          <p:cNvSpPr txBox="1"/>
          <p:nvPr/>
        </p:nvSpPr>
        <p:spPr>
          <a:xfrm>
            <a:off x="140852" y="6423244"/>
            <a:ext cx="1168522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UNAIDS epidemiological estimates 2025 (https://aidsinfo.unaids.org/).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82862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E0248-BE03-7275-CBB2-95B2A1DD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36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F3945-14EA-77CA-5174-092321FD0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407" y="167703"/>
            <a:ext cx="11964765" cy="399328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Intimate partner violence is very common in some countries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76E53-36EE-14FE-1228-A629A1E820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2144" y="1012658"/>
            <a:ext cx="3907924" cy="2867235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219E4-7E34-596A-A724-0EC089E5D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85" y="571500"/>
            <a:ext cx="5143456" cy="6055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32EC70-A9F0-F7F6-9FB8-143110576364}"/>
              </a:ext>
            </a:extLst>
          </p:cNvPr>
          <p:cNvSpPr txBox="1"/>
          <p:nvPr/>
        </p:nvSpPr>
        <p:spPr>
          <a:xfrm>
            <a:off x="190500" y="652713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BE856-BBC9-CD8B-4963-4C6377C2C49A}"/>
              </a:ext>
            </a:extLst>
          </p:cNvPr>
          <p:cNvSpPr txBox="1"/>
          <p:nvPr/>
        </p:nvSpPr>
        <p:spPr>
          <a:xfrm>
            <a:off x="140367" y="6364825"/>
            <a:ext cx="69041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population-based surveys, 2020–2024; 2021–2024 EU survey on gender-based violence against women and other forms of inter-personal violence (EU-GBV).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23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F8A6832-194F-EF23-3E85-410E54AD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37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125E82-2D74-592C-1E33-3029307FE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586" y="217836"/>
            <a:ext cx="11940038" cy="87505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Inclusion of sexuality education in national curricula to prevent HIV remains </a:t>
            </a:r>
            <a:endParaRPr lang="en-US" sz="2400">
              <a:solidFill>
                <a:schemeClr val="accent1"/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chemeClr val="accent1"/>
                </a:solidFill>
                <a:ea typeface="+mj-lt"/>
                <a:cs typeface="+mj-lt"/>
              </a:rPr>
              <a:t>alarmingly low</a:t>
            </a:r>
            <a:endParaRPr lang="en-US" sz="2400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7ABD1B8-CA9B-9E73-4D67-287FBB4D18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3764" y="6179911"/>
            <a:ext cx="11176460" cy="455668"/>
          </a:xfrm>
        </p:spPr>
        <p:txBody>
          <a:bodyPr lIns="91440" tIns="45720" rIns="91440" bIns="45720" anchor="t"/>
          <a:lstStyle/>
          <a:p>
            <a:r>
              <a:rPr lang="en-GB" sz="1000"/>
              <a:t>Source:</a:t>
            </a:r>
            <a:r>
              <a:rPr lang="en-GB" sz="1000">
                <a:ea typeface="+mn-lt"/>
                <a:cs typeface="+mn-lt"/>
              </a:rPr>
              <a:t> National Commitments and Policy Instrument, 2017–2024 (http://lawsandpolicies.unaids.org/)</a:t>
            </a:r>
            <a:endParaRPr lang="en-GB" sz="1000"/>
          </a:p>
        </p:txBody>
      </p:sp>
      <p:pic>
        <p:nvPicPr>
          <p:cNvPr id="7" name="Picture 6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E3ED7CEA-628D-851A-199B-E400E5A0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757" y="1165563"/>
            <a:ext cx="7335425" cy="4921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6A8C1-BDA5-9B1C-2CB0-E201BF86413A}"/>
              </a:ext>
            </a:extLst>
          </p:cNvPr>
          <p:cNvSpPr txBox="1"/>
          <p:nvPr/>
        </p:nvSpPr>
        <p:spPr>
          <a:xfrm>
            <a:off x="300790" y="1714500"/>
            <a:ext cx="34249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4220098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A9B771-09DE-2156-E7A0-1790D861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38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29DC8-C40B-E1FC-AEEA-280746B1F3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558" y="168066"/>
            <a:ext cx="11993255" cy="976448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Adolescent girls and young women in many countries lack autonomy over their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sexual lives and health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EDAF09-0015-49CA-44A0-BED3F929F0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734" y="6362558"/>
            <a:ext cx="11771032" cy="328105"/>
          </a:xfrm>
        </p:spPr>
        <p:txBody>
          <a:bodyPr lIns="91440" tIns="45720" rIns="91440" bIns="45720" anchor="t"/>
          <a:lstStyle/>
          <a:p>
            <a:r>
              <a:rPr lang="en-US" sz="1000">
                <a:ea typeface="+mn-lt"/>
                <a:cs typeface="+mn-lt"/>
              </a:rPr>
              <a:t>Source: population-based surveys, 2020–2024; SDG indicator database. New York: United Nations (https://unstats.un.org/sdgs/dataportal/database).</a:t>
            </a:r>
            <a:endParaRPr lang="en-US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5C16C-E0E2-2CD8-121E-65BB2481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600" y="783225"/>
            <a:ext cx="3986656" cy="5281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3281EC-7A15-1F84-69A2-8D9E217089CF}"/>
              </a:ext>
            </a:extLst>
          </p:cNvPr>
          <p:cNvSpPr txBox="1"/>
          <p:nvPr/>
        </p:nvSpPr>
        <p:spPr>
          <a:xfrm>
            <a:off x="527529" y="192589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595796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FCCE5-AE88-D53F-532E-79D9C345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39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784A6-1ED8-E227-96A7-970321E98A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76" y="241512"/>
            <a:ext cx="11965714" cy="572497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 prevention potential of </a:t>
            </a:r>
            <a:r>
              <a:rPr lang="en-US" sz="2400" err="1">
                <a:solidFill>
                  <a:schemeClr val="accent1"/>
                </a:solidFill>
                <a:ea typeface="+mj-lt"/>
                <a:cs typeface="+mj-lt"/>
              </a:rPr>
              <a:t>PrEP</a:t>
            </a: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 is not being used to the full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7929B4-2C91-1BE0-1F22-1CFD237035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553" y="6371739"/>
            <a:ext cx="6510478" cy="337286"/>
          </a:xfrm>
        </p:spPr>
        <p:txBody>
          <a:bodyPr lIns="91440" tIns="45720" rIns="91440" bIns="45720" anchor="t"/>
          <a:lstStyle/>
          <a:p>
            <a:r>
              <a:rPr lang="en-US" sz="1000">
                <a:ea typeface="+mn-lt"/>
                <a:cs typeface="+mn-lt"/>
              </a:rPr>
              <a:t>Source: Global AIDS Monitoring 2025 (https://aidsinfo.unaids.org/)</a:t>
            </a:r>
            <a:endParaRPr lang="en-US" sz="1000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EC8A8D87-63D0-A4ED-E2D2-0A1B5D906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029" y="633470"/>
            <a:ext cx="6400014" cy="6077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2804F9-706C-B292-3179-07F103F95BE2}"/>
              </a:ext>
            </a:extLst>
          </p:cNvPr>
          <p:cNvSpPr txBox="1"/>
          <p:nvPr/>
        </p:nvSpPr>
        <p:spPr>
          <a:xfrm>
            <a:off x="494067" y="1716916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3.9M</a:t>
            </a:r>
            <a:r>
              <a:rPr lang="en-US">
                <a:ea typeface="+mn-lt"/>
                <a:cs typeface="+mn-lt"/>
              </a:rPr>
              <a:t> people used </a:t>
            </a:r>
            <a:r>
              <a:rPr lang="en-US" err="1">
                <a:ea typeface="+mn-lt"/>
                <a:cs typeface="+mn-lt"/>
              </a:rPr>
              <a:t>PrEP</a:t>
            </a:r>
            <a:r>
              <a:rPr lang="en-US">
                <a:ea typeface="+mn-lt"/>
                <a:cs typeface="+mn-lt"/>
              </a:rPr>
              <a:t> at least once in 2024; the majority used oral PrEP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35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9E3084-36F0-90BB-7C3E-FF708FC5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9" y="231742"/>
            <a:ext cx="11945216" cy="752394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In 2024, the world had made significant progress in the response to HIV—but this </a:t>
            </a:r>
            <a:br>
              <a:rPr lang="en-US" sz="2400">
                <a:solidFill>
                  <a:schemeClr val="accent1"/>
                </a:solidFill>
                <a:ea typeface="+mn-lt"/>
                <a:cs typeface="+mn-lt"/>
              </a:rPr>
            </a:br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is now in jeopardy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8E0ED-018D-98B9-DB6C-B59E3B73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4452DF-C1A0-C0FF-77EB-2DE03D6AA4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690" y="1761726"/>
            <a:ext cx="2369723" cy="3395617"/>
          </a:xfrm>
        </p:spPr>
        <p:txBody>
          <a:bodyPr lIns="91440" tIns="45720" rIns="91440" bIns="45720" anchor="t"/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Insert Text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16019-6733-6608-CDAA-9F3280736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413" y="1761726"/>
            <a:ext cx="9144001" cy="3656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C4C99A-CE23-2719-4EB7-4DF371860C90}"/>
              </a:ext>
            </a:extLst>
          </p:cNvPr>
          <p:cNvSpPr txBox="1"/>
          <p:nvPr/>
        </p:nvSpPr>
        <p:spPr>
          <a:xfrm>
            <a:off x="126718" y="6395701"/>
            <a:ext cx="1162095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UNAIDS epidemiological estimates 2025 (https://aidsinfo.unaids.org/).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321587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7B9CD-7C41-A758-1523-57E7E232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40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F0F7B-E9FD-73A9-57D4-A61927917D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281" y="232331"/>
            <a:ext cx="11928990" cy="627581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If well-targeted, long-acting </a:t>
            </a:r>
            <a:r>
              <a:rPr lang="en-US" sz="2400" err="1">
                <a:solidFill>
                  <a:schemeClr val="accent1"/>
                </a:solidFill>
                <a:ea typeface="+mj-lt"/>
                <a:cs typeface="+mj-lt"/>
              </a:rPr>
              <a:t>PrEP</a:t>
            </a: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 can be cost efficient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80B53E-CE6D-029F-0B91-77DBABA5DD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649" y="6059595"/>
            <a:ext cx="11927105" cy="704514"/>
          </a:xfrm>
        </p:spPr>
        <p:txBody>
          <a:bodyPr lIns="91440" tIns="45720" rIns="91440" bIns="45720" anchor="t"/>
          <a:lstStyle/>
          <a:p>
            <a:r>
              <a:rPr lang="en-US" sz="1000">
                <a:ea typeface="+mn-lt"/>
                <a:cs typeface="+mn-lt"/>
              </a:rPr>
              <a:t>Source: Summary of the consultation on the projected impact and cost-effectiveness of </a:t>
            </a:r>
            <a:r>
              <a:rPr lang="en-US" sz="1000" err="1">
                <a:ea typeface="+mn-lt"/>
                <a:cs typeface="+mn-lt"/>
              </a:rPr>
              <a:t>lenacapavir</a:t>
            </a:r>
            <a:r>
              <a:rPr lang="en-US" sz="1000">
                <a:ea typeface="+mn-lt"/>
                <a:cs typeface="+mn-lt"/>
              </a:rPr>
              <a:t> as pre-exposure prophylaxis (</a:t>
            </a:r>
            <a:r>
              <a:rPr lang="en-US" sz="1000" err="1">
                <a:ea typeface="+mn-lt"/>
                <a:cs typeface="+mn-lt"/>
              </a:rPr>
              <a:t>PrEP</a:t>
            </a:r>
            <a:r>
              <a:rPr lang="en-US" sz="1000">
                <a:ea typeface="+mn-lt"/>
                <a:cs typeface="+mn-lt"/>
              </a:rPr>
              <a:t>). London: Joint United Nations </a:t>
            </a:r>
            <a:r>
              <a:rPr lang="en-US" sz="1000" err="1">
                <a:ea typeface="+mn-lt"/>
                <a:cs typeface="+mn-lt"/>
              </a:rPr>
              <a:t>Programme</a:t>
            </a:r>
            <a:r>
              <a:rPr lang="en-US" sz="1000">
                <a:ea typeface="+mn-lt"/>
                <a:cs typeface="+mn-lt"/>
              </a:rPr>
              <a:t> on HIV/AIDS and Gates Foundation 2025. Figure based on analysis by Wu L, Kaftan D, Wittenauer R, et al. Health impact, budget impact, and price threshold for cost-effectiveness of </a:t>
            </a:r>
            <a:r>
              <a:rPr lang="en-US" sz="1000" err="1">
                <a:ea typeface="+mn-lt"/>
                <a:cs typeface="+mn-lt"/>
              </a:rPr>
              <a:t>lenacapavir</a:t>
            </a:r>
            <a:r>
              <a:rPr lang="en-US" sz="1000">
                <a:ea typeface="+mn-lt"/>
                <a:cs typeface="+mn-lt"/>
              </a:rPr>
              <a:t> for HIV pre-exposure prophylaxis in eastern and southern Africa: a modelling analysis. Lancet HIV. 2024;11(11):e765–e773 (https://doi.org/10.1016/S2352-3018(24)00239-X)</a:t>
            </a:r>
            <a:endParaRPr lang="en-US" sz="1000"/>
          </a:p>
        </p:txBody>
      </p:sp>
      <p:pic>
        <p:nvPicPr>
          <p:cNvPr id="7" name="Picture 6" descr="A graph of a number of infections&#10;&#10;AI-generated content may be incorrect.">
            <a:extLst>
              <a:ext uri="{FF2B5EF4-FFF2-40B4-BE49-F238E27FC236}">
                <a16:creationId xmlns:a16="http://schemas.microsoft.com/office/drawing/2014/main" id="{11F85512-406F-4AA7-52B1-0466314A5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43" y="988764"/>
            <a:ext cx="8481726" cy="4274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D8BAD6-C18E-1FC5-A97D-0703C73E1148}"/>
              </a:ext>
            </a:extLst>
          </p:cNvPr>
          <p:cNvSpPr txBox="1"/>
          <p:nvPr/>
        </p:nvSpPr>
        <p:spPr>
          <a:xfrm>
            <a:off x="302239" y="184653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865360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57AF95-CDA2-2E2F-CE08-A742E040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41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4A6F3-A07F-AD72-985C-512ED6596E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430" y="177730"/>
            <a:ext cx="11890215" cy="88186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Condom use is decreasing among young women in some countries with high HIV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prevalence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A0808-2447-037D-E5A6-B230319A7EDB}"/>
              </a:ext>
            </a:extLst>
          </p:cNvPr>
          <p:cNvSpPr txBox="1"/>
          <p:nvPr/>
        </p:nvSpPr>
        <p:spPr>
          <a:xfrm>
            <a:off x="90237" y="6547184"/>
            <a:ext cx="1165659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Demographic and Health Surveys.</a:t>
            </a:r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A9E43FE-EA2E-162E-A251-21AE825C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473" y="1196487"/>
            <a:ext cx="9267825" cy="462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43890-154D-8854-8AE5-85845CE1FFC9}"/>
              </a:ext>
            </a:extLst>
          </p:cNvPr>
          <p:cNvSpPr txBox="1"/>
          <p:nvPr/>
        </p:nvSpPr>
        <p:spPr>
          <a:xfrm>
            <a:off x="304799" y="318836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Condom procurement, distribution and use are far below need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6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17F68-80B7-A866-8D7B-DF4EF753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42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AEF74-2A52-5795-94E7-89207C39BA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18" y="213970"/>
            <a:ext cx="11956533" cy="682665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Very few countries are on track to reach the main 2025 harm reduction targets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E003C-1390-1F83-FBAA-0133D3D723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095" y="6399282"/>
            <a:ext cx="6538021" cy="291382"/>
          </a:xfrm>
        </p:spPr>
        <p:txBody>
          <a:bodyPr lIns="91440" tIns="45720" rIns="91440" bIns="45720" anchor="t"/>
          <a:lstStyle/>
          <a:p>
            <a:r>
              <a:rPr lang="en-US" sz="1000">
                <a:ea typeface="+mn-lt"/>
                <a:cs typeface="+mn-lt"/>
              </a:rPr>
              <a:t>Source: UNAIDS Global AIDS Monitoring 2021–2025 (https://aidsinfo.unaids.org/)</a:t>
            </a:r>
            <a:endParaRPr lang="en-US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D1500-9200-5A27-10DE-4C13F8B98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568" y="817085"/>
            <a:ext cx="7361105" cy="5223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8AA5AD-972F-E8C9-F06A-00FE0C5A7BD4}"/>
              </a:ext>
            </a:extLst>
          </p:cNvPr>
          <p:cNvSpPr txBox="1"/>
          <p:nvPr/>
        </p:nvSpPr>
        <p:spPr>
          <a:xfrm>
            <a:off x="307191" y="207520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501577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A7443-21FB-065A-8337-8D026FE5F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48AE9B-554D-AB8F-DB71-E36B5449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9644CD3-EF36-70EA-EDC1-463E0F527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9" y="1330233"/>
            <a:ext cx="4692446" cy="5066507"/>
          </a:xfrm>
        </p:spPr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COMMUNITY-LED ORGANIZATIONS  PERFORM </a:t>
            </a:r>
          </a:p>
          <a:p>
            <a:r>
              <a:rPr lang="en-US">
                <a:ea typeface="+mj-lt"/>
                <a:cs typeface="+mj-lt"/>
              </a:rPr>
              <a:t>LIFESAVING WORK</a:t>
            </a:r>
            <a:endParaRPr lang="en-US"/>
          </a:p>
        </p:txBody>
      </p:sp>
      <p:pic>
        <p:nvPicPr>
          <p:cNvPr id="9" name="Picture Placeholder 8" descr="A person sitting on the grass with other people in the back&#10;&#10;AI-generated content may be incorrect.">
            <a:extLst>
              <a:ext uri="{FF2B5EF4-FFF2-40B4-BE49-F238E27FC236}">
                <a16:creationId xmlns:a16="http://schemas.microsoft.com/office/drawing/2014/main" id="{69826BE8-5B8A-7F68-25A4-609A371367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088" r="15088"/>
          <a:stretch/>
        </p:blipFill>
        <p:spPr>
          <a:xfrm>
            <a:off x="5648325" y="687469"/>
            <a:ext cx="6543675" cy="58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421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55111-9C36-3869-854C-C24407BEC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9C51BB-FF09-279B-AE5E-33717C8C3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30430"/>
            <a:ext cx="12192000" cy="45342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Maternal support </a:t>
            </a:r>
            <a:r>
              <a:rPr lang="en-US" sz="2400" err="1">
                <a:solidFill>
                  <a:schemeClr val="accent1"/>
                </a:solidFill>
                <a:ea typeface="+mj-lt"/>
                <a:cs typeface="+mj-lt"/>
              </a:rPr>
              <a:t>programmes</a:t>
            </a: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 are highly effective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6BB599F-0BDE-2CEC-F3D4-1E381D3795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537" y="6401957"/>
            <a:ext cx="11696508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</a:t>
            </a:r>
            <a:r>
              <a:rPr lang="en-US" sz="1000"/>
              <a:t>Chevalier, J. M., Hansen, M. A., Coskun, E., Sy, K. T. L., Drakes, J., Dowling, S., ... &amp; Nichols, B. E. (2024). Cost-effectiveness of intervention combinations towards the elimination of vertical transmission of HIV in limited-resource settings: a mathematical modelling study. The Lancet Global Health, 12(3), e457-e466.</a:t>
            </a:r>
            <a:endParaRPr lang="en-GB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A4B6A-DFAE-3543-C2EA-0744A98EB03C}"/>
              </a:ext>
            </a:extLst>
          </p:cNvPr>
          <p:cNvSpPr txBox="1"/>
          <p:nvPr/>
        </p:nvSpPr>
        <p:spPr>
          <a:xfrm>
            <a:off x="83820" y="2781760"/>
            <a:ext cx="226281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What we need now is the will to scale what works</a:t>
            </a:r>
            <a:r>
              <a:rPr lang="en-US"/>
              <a:t>.</a:t>
            </a:r>
          </a:p>
        </p:txBody>
      </p:sp>
      <p:pic>
        <p:nvPicPr>
          <p:cNvPr id="5" name="Picture 4" descr="A graph of a number of infant hiv infections&#10;&#10;AI-generated content may be incorrect.">
            <a:extLst>
              <a:ext uri="{FF2B5EF4-FFF2-40B4-BE49-F238E27FC236}">
                <a16:creationId xmlns:a16="http://schemas.microsoft.com/office/drawing/2014/main" id="{3B371FD7-D4D8-5B1B-9A5E-EE190F11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402" y="977778"/>
            <a:ext cx="9675935" cy="45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67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8BA89-8964-177C-FEBB-F437DF8DF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EB0FB1-CE35-EF2A-1B75-060FA07CA3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92638"/>
            <a:ext cx="12192000" cy="1285609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Large majorities of people from key populations rely on nongovernmental </a:t>
            </a:r>
            <a:endParaRPr lang="en-US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organizations, including those run by people from key populations, for differentiated HIV prevention 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556E2D-A8BA-7373-725F-2EF05A7733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510587"/>
            <a:ext cx="11556140" cy="344182"/>
          </a:xfrm>
        </p:spPr>
        <p:txBody>
          <a:bodyPr lIns="91440" tIns="45720" rIns="91440" bIns="45720" anchor="t"/>
          <a:lstStyle/>
          <a:p>
            <a:r>
              <a:rPr lang="en-US" sz="1000"/>
              <a:t>Source: Global AIDS Monitoring 2021–2025 (https://aidsinfo.unaids.org/)</a:t>
            </a:r>
            <a:endParaRPr lang="en-GB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C6DFB-9138-3B2C-C0BC-78167C0EF818}"/>
              </a:ext>
            </a:extLst>
          </p:cNvPr>
          <p:cNvSpPr txBox="1"/>
          <p:nvPr/>
        </p:nvSpPr>
        <p:spPr>
          <a:xfrm>
            <a:off x="200526" y="3158289"/>
            <a:ext cx="25326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Funding cuts are putting these lifelines at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C404C-38C1-BF8F-BA0D-94FA36202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330" y="1408234"/>
            <a:ext cx="8985739" cy="48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7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A0D33-82BC-C35F-08E5-C1C17B5C8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DC813F7-78C6-436E-6E8C-1EB9FC7B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D1E933-A6C7-7F0C-B29E-CA9B01239E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" y="224288"/>
            <a:ext cx="12192000" cy="56371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Participation in HIV policy-making varies widely across key populations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EF4CC8-F1E8-2738-C8A4-A8167BCC3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11556140" cy="454471"/>
          </a:xfrm>
        </p:spPr>
        <p:txBody>
          <a:bodyPr lIns="91440" tIns="45720" rIns="91440" bIns="45720" anchor="t"/>
          <a:lstStyle/>
          <a:p>
            <a:r>
              <a:rPr lang="en-US" sz="1000"/>
              <a:t>Source: National Commitments and Policy Instrument, 2017–2025 (http://lawsandpolicies.unaids.org/)</a:t>
            </a:r>
            <a:endParaRPr lang="en-GB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5AA29-E5F7-6B32-FE5D-0D1C8F15AC38}"/>
              </a:ext>
            </a:extLst>
          </p:cNvPr>
          <p:cNvSpPr txBox="1"/>
          <p:nvPr/>
        </p:nvSpPr>
        <p:spPr>
          <a:xfrm>
            <a:off x="199754" y="2220957"/>
            <a:ext cx="287534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ptos"/>
              </a:rPr>
              <a:t>In the face of financial constraints, it is more important than ever that communities have a seat at the table </a:t>
            </a:r>
            <a:endParaRPr lang="en-US" sz="2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6A333-8DE8-2136-2321-AEC355945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553" y="873734"/>
            <a:ext cx="8010525" cy="51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20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79E7-504F-A8D3-4A00-35FEFCF1D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CE311A-C8BE-4916-0583-641ACBFC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95AD31-0BB6-9C90-BDF0-EA082C01F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21627"/>
            <a:ext cx="11950868" cy="92466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Civil society organizations were receiving a significant share of official development </a:t>
            </a:r>
            <a:endParaRPr lang="en-US">
              <a:solidFill>
                <a:schemeClr val="accent1"/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assistance for HIV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B59E28-9CF2-96FB-2C46-B64BA19208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11556140" cy="454471"/>
          </a:xfrm>
        </p:spPr>
        <p:txBody>
          <a:bodyPr lIns="91440" tIns="45720" rIns="91440" bIns="45720" anchor="t"/>
          <a:lstStyle/>
          <a:p>
            <a:r>
              <a:rPr lang="en-US" sz="1000"/>
              <a:t>Source: UNAIDS financial estimates using data from the OECD creditor reporting system.</a:t>
            </a:r>
            <a:endParaRPr lang="en-GB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C3A49-070F-677B-57F7-3F3404F0ECBC}"/>
              </a:ext>
            </a:extLst>
          </p:cNvPr>
          <p:cNvSpPr txBox="1"/>
          <p:nvPr/>
        </p:nvSpPr>
        <p:spPr>
          <a:xfrm>
            <a:off x="320842" y="328863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14ECF-F97D-DDB9-FD28-3825FDF5C890}"/>
              </a:ext>
            </a:extLst>
          </p:cNvPr>
          <p:cNvSpPr txBox="1"/>
          <p:nvPr/>
        </p:nvSpPr>
        <p:spPr>
          <a:xfrm>
            <a:off x="196015" y="2459455"/>
            <a:ext cx="249254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Cuts in funding development assistance are having a huge impact on community-led organizations and other non-</a:t>
            </a:r>
            <a:r>
              <a:rPr lang="en-US" b="1" err="1">
                <a:ea typeface="+mn-lt"/>
                <a:cs typeface="+mn-lt"/>
              </a:rPr>
              <a:t>govermental</a:t>
            </a:r>
            <a:r>
              <a:rPr lang="en-US" b="1">
                <a:ea typeface="+mn-lt"/>
                <a:cs typeface="+mn-lt"/>
              </a:rPr>
              <a:t> organizations. </a:t>
            </a:r>
            <a:endParaRPr lang="en-US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11886-2A81-BCE3-6B5D-78F8714CF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59963"/>
            <a:ext cx="9448800" cy="38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10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8A9236-B9B5-D185-02C8-A5EBC13D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48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84270-88DC-0275-E514-27BA02D4E4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642" y="213970"/>
            <a:ext cx="11924781" cy="533656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Nongovernmental organizations are highly vulnerable to funding cuts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EFD74-58FA-FC57-641D-EF8299F290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328" y="2085474"/>
            <a:ext cx="1698510" cy="2382589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52CB59E1-515B-6332-B122-48F9FAD2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664" y="1535759"/>
            <a:ext cx="9364337" cy="3786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51AB11-303D-F8BF-6D80-0D5C88131B84}"/>
              </a:ext>
            </a:extLst>
          </p:cNvPr>
          <p:cNvSpPr txBox="1"/>
          <p:nvPr/>
        </p:nvSpPr>
        <p:spPr>
          <a:xfrm>
            <a:off x="157400" y="6421674"/>
            <a:ext cx="1159341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UNAIDS-supported national AIDS spending assessments, covering the period 2019–2024.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4647728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23C380-BA99-5057-9E65-0F3641C4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930" y="603161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0C0063-B936-814E-8795-455CC47145C3}" type="slidenum">
              <a:rPr lang="en-GB" smtClean="0"/>
              <a:pPr>
                <a:spcAft>
                  <a:spcPts val="600"/>
                </a:spcAft>
              </a:pPr>
              <a:t>49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9E106-9C36-B22A-68B8-9A4EEAFFDE8B}"/>
              </a:ext>
            </a:extLst>
          </p:cNvPr>
          <p:cNvSpPr txBox="1"/>
          <p:nvPr/>
        </p:nvSpPr>
        <p:spPr>
          <a:xfrm>
            <a:off x="492329" y="1330233"/>
            <a:ext cx="4692446" cy="50665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700">
                <a:latin typeface="+mj-lt"/>
              </a:rPr>
              <a:t>A FINANCING SHOCK AND WAYS TO SUSTAIN AND BOOST HIV RESPONSES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3700">
              <a:latin typeface="+mj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D3789A-99FF-CF98-3D51-8AFBB8C5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5358"/>
          <a:stretch>
            <a:fillRect/>
          </a:stretch>
        </p:blipFill>
        <p:spPr bwMode="auto">
          <a:xfrm>
            <a:off x="6362700" y="748699"/>
            <a:ext cx="5829300" cy="610930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759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85FA0C-1104-6889-2FCA-1B18F4AC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87" y="240922"/>
            <a:ext cx="11559626" cy="623865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Some regions are very close to achieving the 95–95–95 targets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22485-4BF0-DFF5-87D9-8B03F8A6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B89CE-55CF-7005-96FC-999570335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9" y="1440402"/>
            <a:ext cx="2323820" cy="4212699"/>
          </a:xfrm>
        </p:spPr>
        <p:txBody>
          <a:bodyPr lIns="91440" tIns="45720" rIns="91440" bIns="45720" anchor="t"/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Insert Text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0A486-3229-C304-77F2-77BE1A63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192" y="1436770"/>
            <a:ext cx="9235808" cy="4204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90C43E-8DE8-EF57-DCDA-E000DEC6AA57}"/>
              </a:ext>
            </a:extLst>
          </p:cNvPr>
          <p:cNvSpPr txBox="1"/>
          <p:nvPr/>
        </p:nvSpPr>
        <p:spPr>
          <a:xfrm>
            <a:off x="225652" y="6398119"/>
            <a:ext cx="1174948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Source</a:t>
            </a:r>
            <a:r>
              <a:rPr lang="en-US" sz="1000">
                <a:ea typeface="+mn-lt"/>
                <a:cs typeface="+mn-lt"/>
              </a:rPr>
              <a:t>: UNAIDS epidemiological estimates 2025 (https://aidsinfo.unaids.org/). 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518002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3F63E-8AB8-3606-9071-6090EF8D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6138DFD-1BAE-EDE1-44A2-4FA191996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08EAE8-8D36-A114-65F4-55509D675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88487"/>
            <a:ext cx="12111289" cy="45342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25 countries intend to increase their domestic funding for HIV in 2026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7E8668-247E-A923-6912-2F4DF7DA2C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11556140" cy="454471"/>
          </a:xfrm>
        </p:spPr>
        <p:txBody>
          <a:bodyPr lIns="91440" tIns="45720" rIns="91440" bIns="45720" anchor="t"/>
          <a:lstStyle/>
          <a:p>
            <a:r>
              <a:rPr lang="en-US" sz="1000"/>
              <a:t>Source: Global AIDS Monitoring 2025</a:t>
            </a:r>
            <a:endParaRPr lang="en-GB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E7F76-1CC9-F9AD-4602-7F5A0CAFE7A2}"/>
              </a:ext>
            </a:extLst>
          </p:cNvPr>
          <p:cNvSpPr txBox="1"/>
          <p:nvPr/>
        </p:nvSpPr>
        <p:spPr>
          <a:xfrm>
            <a:off x="108058" y="1344696"/>
            <a:ext cx="339345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H" b="1"/>
              <a:t>Twenty-</a:t>
            </a:r>
            <a:r>
              <a:rPr lang="en-US" b="1"/>
              <a:t>five</a:t>
            </a:r>
            <a:r>
              <a:rPr lang="en-CH"/>
              <a:t> of the </a:t>
            </a:r>
            <a:r>
              <a:rPr lang="en-CH" b="1"/>
              <a:t>60</a:t>
            </a:r>
            <a:r>
              <a:rPr lang="en-CH"/>
              <a:t> countries reporting to Global AIDS Monitoring</a:t>
            </a:r>
            <a:r>
              <a:rPr lang="en-US"/>
              <a:t> indicate increase in their Domestic budget for HIV in 2026.</a:t>
            </a:r>
          </a:p>
          <a:p>
            <a:endParaRPr lang="en-US"/>
          </a:p>
          <a:p>
            <a:r>
              <a:rPr lang="en-US" b="1"/>
              <a:t>M</a:t>
            </a:r>
            <a:r>
              <a:rPr lang="en-CH" b="1"/>
              <a:t>ore than half of reporting countries have increased</a:t>
            </a:r>
            <a:r>
              <a:rPr lang="en-CH"/>
              <a:t> their domestic HIV spending in the past five years</a:t>
            </a:r>
            <a:r>
              <a:rPr lang="en-US"/>
              <a:t>.</a:t>
            </a:r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518C-BE9E-0586-00E1-E91904A38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66" y="1227109"/>
            <a:ext cx="7950507" cy="391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46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86E51B-359C-23AA-DC0F-702F22C7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51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79B01-411A-8665-1143-A87672A9E2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281" y="232331"/>
            <a:ext cx="11924781" cy="643825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Indonesia is making steady progress in domestic financing for its HIV response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CD735-B585-02DB-63D4-D8E89A8F9D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328" y="2085474"/>
            <a:ext cx="3139884" cy="904493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EF2EA-6F79-D8B0-21A3-338044D6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067" y="1382559"/>
            <a:ext cx="8563433" cy="4092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C6DD7-F10F-DD9F-53BA-6295F63BBB35}"/>
              </a:ext>
            </a:extLst>
          </p:cNvPr>
          <p:cNvSpPr txBox="1"/>
          <p:nvPr/>
        </p:nvSpPr>
        <p:spPr>
          <a:xfrm>
            <a:off x="136503" y="6361758"/>
            <a:ext cx="1163931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Indonesian national AIDS spending assessments (UNAIDS-supported), 2010–2022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541442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FC456-0406-1C22-E48C-1691CF792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58CE86A-9B8E-70C1-4DBB-90DD7967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E29726-140A-CC1F-2A8D-395F7B940C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-28198"/>
            <a:ext cx="12081210" cy="60382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</a:rPr>
              <a:t>From Progress to Pressure:  Funding landscape 2010-2024 and 2025 Funding Crisis in HIV Response</a:t>
            </a:r>
            <a:endParaRPr lang="en-US" sz="2400">
              <a:solidFill>
                <a:srgbClr val="FF0000"/>
              </a:solidFill>
              <a:ea typeface="+mj-lt"/>
              <a:cs typeface="+mj-lt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B789A3-5FAE-7649-013A-2E96BA2AFF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11556140" cy="454471"/>
          </a:xfrm>
        </p:spPr>
        <p:txBody>
          <a:bodyPr lIns="91440" tIns="45720" rIns="91440" bIns="45720" anchor="t"/>
          <a:lstStyle/>
          <a:p>
            <a:r>
              <a:rPr lang="en-US" sz="1000"/>
              <a:t>Source: UNAIDS financial and epidemiological estimates, July 2025.</a:t>
            </a:r>
            <a:endParaRPr lang="en-GB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BC61E-44E9-B9E1-BC7A-0E775E125CFF}"/>
              </a:ext>
            </a:extLst>
          </p:cNvPr>
          <p:cNvSpPr txBox="1"/>
          <p:nvPr/>
        </p:nvSpPr>
        <p:spPr>
          <a:xfrm>
            <a:off x="0" y="1282247"/>
            <a:ext cx="3152322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Tx/>
              <a:buChar char="-"/>
            </a:pPr>
            <a:r>
              <a:rPr lang="en-US"/>
              <a:t>US$ 18.7 billion was mobilized for the AIDS response in low- and middle-income countries by the end of 2024.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Since 2010, international HIV financing grew by 12%, while domestic contributions rose by 28%, reflecting stronger country ownership of the response.</a:t>
            </a:r>
          </a:p>
          <a:p>
            <a:endParaRPr lang="en-US"/>
          </a:p>
          <a:p>
            <a:pPr marL="285750" indent="-285750">
              <a:buFontTx/>
              <a:buChar char="-"/>
            </a:pPr>
            <a:r>
              <a:rPr lang="en-CH"/>
              <a:t>Domestic funding increased by 2.2% in 2024, the first rise since the onset of the COVID-19 pandemic.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pPr marL="285750" indent="-285750">
              <a:buFontTx/>
              <a:buChar char="-"/>
            </a:pPr>
            <a:endParaRPr lang="en-US"/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AA4B2145-1E5B-F0B2-1666-DACFCDC98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602" y="1462612"/>
            <a:ext cx="9019074" cy="474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8771B-5CEF-1AC6-8D6E-C9638D95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7390662-9A0A-51DA-6BCE-0955CC78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C0063-B936-814E-8795-455CC47145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Regular"/>
              <a:ea typeface="+mn-ea"/>
              <a:cs typeface="+mn-cs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1FA012-F06B-CDCD-A2AF-4D7CF1934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3473" y="6360193"/>
            <a:ext cx="11756666" cy="494576"/>
          </a:xfrm>
        </p:spPr>
        <p:txBody>
          <a:bodyPr lIns="91440" tIns="45720" rIns="91440" bIns="45720" anchor="t"/>
          <a:lstStyle/>
          <a:p>
            <a:r>
              <a:rPr lang="en-US" sz="1000"/>
              <a:t>Source: UNAIDS-supported National AIDS Spending Assessments (NASAs), covering the period 2019–2024</a:t>
            </a:r>
            <a:endParaRPr lang="en-GB" sz="1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D49B29-F2BD-F85A-FC0F-19A4CD9D2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89320"/>
            <a:ext cx="11994844" cy="88059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HIV prevention, system strengthening and societal enabler </a:t>
            </a:r>
            <a:r>
              <a:rPr lang="en-US" sz="2400" err="1">
                <a:solidFill>
                  <a:schemeClr val="accent1"/>
                </a:solidFill>
                <a:ea typeface="+mj-lt"/>
                <a:cs typeface="+mj-lt"/>
              </a:rPr>
              <a:t>programmes</a:t>
            </a: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 have relied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heavily on external funding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A7210-B61B-C0E0-61A1-590F88C03DA7}"/>
              </a:ext>
            </a:extLst>
          </p:cNvPr>
          <p:cNvSpPr txBox="1"/>
          <p:nvPr/>
        </p:nvSpPr>
        <p:spPr>
          <a:xfrm>
            <a:off x="173507" y="2370513"/>
            <a:ext cx="2913821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Data from 22-country analysis of data from National AIDS Spending Assessments(NASA):</a:t>
            </a:r>
            <a:endParaRPr lang="en-US"/>
          </a:p>
          <a:p>
            <a:r>
              <a:rPr lang="en-US"/>
              <a:t>60% of testing, 80% of prevention, 90% of research funded externally</a:t>
            </a:r>
          </a:p>
        </p:txBody>
      </p:sp>
      <p:pic>
        <p:nvPicPr>
          <p:cNvPr id="3" name="Picture 2" descr="A graph with text on it&#10;&#10;AI-generated content may be incorrect.">
            <a:extLst>
              <a:ext uri="{FF2B5EF4-FFF2-40B4-BE49-F238E27FC236}">
                <a16:creationId xmlns:a16="http://schemas.microsoft.com/office/drawing/2014/main" id="{2C5D4F09-7976-15D5-D146-DC5BF45FC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737" y="1434962"/>
            <a:ext cx="8921263" cy="448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63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FE911-6E66-0303-F985-069E81C6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54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5032C-A29D-5DAF-2583-889C7EA347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557" y="186427"/>
            <a:ext cx="11970685" cy="625463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There are large variations in procurement prices for antiretroviral medicines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DF695-9553-07BA-E6F8-2B680B96D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328" y="2085474"/>
            <a:ext cx="3222511" cy="1951095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E1B1C-C665-89A6-ABDC-E5A9FB72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171" y="633470"/>
            <a:ext cx="6088597" cy="5591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06581-05D0-A1C8-54A3-E52B6F77B61A}"/>
              </a:ext>
            </a:extLst>
          </p:cNvPr>
          <p:cNvSpPr txBox="1"/>
          <p:nvPr/>
        </p:nvSpPr>
        <p:spPr>
          <a:xfrm>
            <a:off x="78881" y="6365018"/>
            <a:ext cx="1168522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latest data reported to Global AIDS Monitoring 2024.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492570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3A3987-0B08-ED95-F5A2-ACF9C872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55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8B337-B1DC-EAAA-F14A-D17D19FD26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1671" y="227861"/>
            <a:ext cx="11764239" cy="559749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16 targets to end AIDS as a public health threat by 2030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5C41F-657A-2724-8690-AD5A2F693E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328" y="2085474"/>
            <a:ext cx="2644608" cy="1644024"/>
          </a:xfrm>
        </p:spPr>
        <p:txBody>
          <a:bodyPr lIns="91440" tIns="45720" rIns="91440" bIns="45720" anchor="t"/>
          <a:lstStyle/>
          <a:p>
            <a:r>
              <a:rPr lang="en-US"/>
              <a:t>Insert Text</a:t>
            </a:r>
          </a:p>
        </p:txBody>
      </p:sp>
      <p:pic>
        <p:nvPicPr>
          <p:cNvPr id="5" name="Picture 4" descr="A screenshot of a screen&#10;&#10;AI-generated content may be incorrect.">
            <a:extLst>
              <a:ext uri="{FF2B5EF4-FFF2-40B4-BE49-F238E27FC236}">
                <a16:creationId xmlns:a16="http://schemas.microsoft.com/office/drawing/2014/main" id="{695E693F-5FEB-70C7-6A76-53F995EC2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22" y="721897"/>
            <a:ext cx="7340094" cy="54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37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55AD4-4A1C-EA24-30E6-95C5F7BB2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34F85CB-1BD7-B11F-F28C-C0B4D4D6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56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1C99D0-0784-DF06-EE1A-A62DEAC382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85067"/>
            <a:ext cx="12192000" cy="553689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Reaching the 2030 targets will save millions of lives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7A1D82F9-3BF6-78D0-7F10-90220CF0A7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3473" y="6362394"/>
            <a:ext cx="12061083" cy="493109"/>
          </a:xfrm>
        </p:spPr>
        <p:txBody>
          <a:bodyPr lIns="91440" tIns="45720" rIns="91440" bIns="45720" anchor="t"/>
          <a:lstStyle/>
          <a:p>
            <a:r>
              <a:rPr lang="en-GB" sz="1000"/>
              <a:t>Source: </a:t>
            </a:r>
            <a:r>
              <a:rPr lang="en-GB" sz="1000">
                <a:ea typeface="+mn-lt"/>
                <a:cs typeface="+mn-lt"/>
              </a:rPr>
              <a:t>UNAIDS 2025 estimates and Projections from April 2025 using Avenir Health Goals Model.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2845E-5880-3804-DCE2-0BF44FF16F17}"/>
              </a:ext>
            </a:extLst>
          </p:cNvPr>
          <p:cNvSpPr txBox="1"/>
          <p:nvPr/>
        </p:nvSpPr>
        <p:spPr>
          <a:xfrm>
            <a:off x="117889" y="1557789"/>
            <a:ext cx="293011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H"/>
              <a:t> Achieving </a:t>
            </a:r>
            <a:r>
              <a:rPr lang="en-US"/>
              <a:t>2030</a:t>
            </a:r>
            <a:r>
              <a:rPr lang="en-CH"/>
              <a:t> targets could avert 2.9 million new HIV infections and 1.3 million AIDS-related deaths (2025–2030)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43349-D68B-6962-F275-D554565F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57789"/>
            <a:ext cx="9120554" cy="32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41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2F083-36AA-A10B-A596-C79C1456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3EA7943-BCED-E658-C93D-62A24600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57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3D36FA-BB20-A05D-2AC3-1427E7EC4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11" y="194359"/>
            <a:ext cx="11851106" cy="57374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Estimated HIV resources available and needed to end AIDS by 2030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940A7-5250-AFD4-27F1-959E9EE41DB3}"/>
              </a:ext>
            </a:extLst>
          </p:cNvPr>
          <p:cNvSpPr txBox="1"/>
          <p:nvPr/>
        </p:nvSpPr>
        <p:spPr>
          <a:xfrm>
            <a:off x="80211" y="2341953"/>
            <a:ext cx="26864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If countries meet proposed domestic financing targets, the </a:t>
            </a:r>
            <a:r>
              <a:rPr lang="en-US" b="1"/>
              <a:t>domestic share could rise from 52% in 2024 to two-thirds</a:t>
            </a:r>
            <a:r>
              <a:rPr lang="en-US"/>
              <a:t> of the global resource need by 2030</a:t>
            </a:r>
            <a:endParaRPr lang="en-KE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1689BC61-A273-62DA-5F4A-D217FAE28C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</a:t>
            </a:r>
            <a:r>
              <a:rPr lang="en-GB" sz="1000">
                <a:ea typeface="+mn-lt"/>
                <a:cs typeface="+mn-lt"/>
              </a:rPr>
              <a:t>UNAIDS financial estimates and projection of resource needs for 2026–2030, July 2025.</a:t>
            </a: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16C8D2D-F90C-BC3B-58CC-92735443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646" y="943884"/>
            <a:ext cx="9425354" cy="49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03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E67CD-D53E-40F1-4B48-5A751497F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B12E9E7-AF82-44A2-F2CE-61E1AA27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58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F94A60-D09A-8F4E-47FD-04DAE39F0A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194" y="0"/>
            <a:ext cx="12192000" cy="45342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How much does it cost to achieve 2030 targets ? 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ea typeface="+mj-lt"/>
                <a:cs typeface="+mj-lt"/>
              </a:rPr>
              <a:t>Distribution of estimated resource needs by intervention and by region by 2030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13BB9-CDE1-17C7-5ACD-E9B5F23A94F2}"/>
              </a:ext>
            </a:extLst>
          </p:cNvPr>
          <p:cNvSpPr txBox="1"/>
          <p:nvPr/>
        </p:nvSpPr>
        <p:spPr>
          <a:xfrm>
            <a:off x="197053" y="1556625"/>
            <a:ext cx="348828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H"/>
              <a:t>UNAIDS estimates that US$ 21.9 billion will be needed annually in 2030 to achieve global HIV targets in low- and middle-income countries—down from the earlier </a:t>
            </a:r>
            <a:r>
              <a:rPr lang="en-US"/>
              <a:t>2021 </a:t>
            </a:r>
            <a:r>
              <a:rPr lang="en-CH"/>
              <a:t>estimate of US$ 29.3 billion</a:t>
            </a:r>
            <a:r>
              <a:rPr lang="en-US"/>
              <a:t> to reach 2025 targets</a:t>
            </a:r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 Majority of annual resource needs in 2030 will be in upper-middle-income countries(46%) , 34% in lower-middle-income, and 20% in low-income.</a:t>
            </a:r>
            <a:endParaRPr lang="en-US"/>
          </a:p>
          <a:p>
            <a:endParaRPr lang="en-US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DD4A5E8B-9F34-C8F3-A767-59458C4F4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360193"/>
            <a:ext cx="9994195" cy="494576"/>
          </a:xfrm>
        </p:spPr>
        <p:txBody>
          <a:bodyPr lIns="91440" tIns="45720" rIns="91440" bIns="45720" anchor="t"/>
          <a:lstStyle/>
          <a:p>
            <a:r>
              <a:rPr lang="en-GB" sz="1000"/>
              <a:t>Source: </a:t>
            </a:r>
            <a:r>
              <a:rPr lang="en-GB" sz="1000">
                <a:ea typeface="+mn-lt"/>
                <a:cs typeface="+mn-lt"/>
              </a:rPr>
              <a:t>UNAIDS financial estimates and projection of resource needs for 2026–2030, July 2025.</a:t>
            </a:r>
          </a:p>
        </p:txBody>
      </p:sp>
      <p:pic>
        <p:nvPicPr>
          <p:cNvPr id="6" name="Picture 5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544F912F-8DA3-25D1-B164-A9DF25614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137" y="1068937"/>
            <a:ext cx="8317128" cy="50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119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132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7991D3-8185-7D5C-600D-C9AE862C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8" y="213380"/>
            <a:ext cx="11798324" cy="577962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The number of countries with criminalizing laws was rising in 2024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21D72-6B1A-4061-17F1-69C9568B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77175-D6F5-5D53-9D83-96A8B42F8D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9" y="1633197"/>
            <a:ext cx="2066760" cy="4029085"/>
          </a:xfrm>
        </p:spPr>
        <p:txBody>
          <a:bodyPr lIns="91440" tIns="45720" rIns="91440" bIns="45720" anchor="t"/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Insert Text</a:t>
            </a:r>
            <a:endParaRPr lang="en-US"/>
          </a:p>
        </p:txBody>
      </p:sp>
      <p:pic>
        <p:nvPicPr>
          <p:cNvPr id="6" name="Picture 5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621D5789-33B6-26D5-A67A-9EDDD0E39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674" y="1629782"/>
            <a:ext cx="9355157" cy="4039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7DC7F8-4003-DBF4-6E82-3F5D044B47B8}"/>
              </a:ext>
            </a:extLst>
          </p:cNvPr>
          <p:cNvSpPr txBox="1"/>
          <p:nvPr/>
        </p:nvSpPr>
        <p:spPr>
          <a:xfrm>
            <a:off x="119108" y="6395098"/>
            <a:ext cx="1196064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Source</a:t>
            </a:r>
            <a:r>
              <a:rPr lang="en-US" sz="1000">
                <a:ea typeface="+mn-lt"/>
                <a:cs typeface="+mn-lt"/>
              </a:rPr>
              <a:t>: National Commitments and Policy Instrument, 2017–2024 (http://lawsandpolicies.unaids.org/), supplemented by additional sources (see references in regional factsheets and http://lawsandpolicies.unaids.org/).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026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B045D0-3E47-10EC-219C-B091443BB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36" y="231742"/>
            <a:ext cx="11926854" cy="449431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Access to </a:t>
            </a:r>
            <a:r>
              <a:rPr lang="en-US" sz="2400" err="1">
                <a:solidFill>
                  <a:schemeClr val="accent1"/>
                </a:solidFill>
                <a:ea typeface="+mn-lt"/>
                <a:cs typeface="+mn-lt"/>
              </a:rPr>
              <a:t>PrEP</a:t>
            </a:r>
            <a:r>
              <a:rPr lang="en-US" sz="2400">
                <a:solidFill>
                  <a:schemeClr val="accent1"/>
                </a:solidFill>
                <a:ea typeface="+mn-lt"/>
                <a:cs typeface="+mn-lt"/>
              </a:rPr>
              <a:t> in Nigeria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70358-D99C-7EC7-CC55-2EF8312B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9F597-7FAC-BFD8-EF81-3D4813751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329" y="880379"/>
            <a:ext cx="3085820" cy="5149132"/>
          </a:xfrm>
        </p:spPr>
        <p:txBody>
          <a:bodyPr lIns="91440" tIns="45720" rIns="91440" bIns="45720" anchor="t"/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Insert Text</a:t>
            </a:r>
            <a:endParaRPr lang="en-US"/>
          </a:p>
        </p:txBody>
      </p:sp>
      <p:pic>
        <p:nvPicPr>
          <p:cNvPr id="7" name="Picture 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C47584DE-1FA0-B382-0E32-4D343630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209" y="789543"/>
            <a:ext cx="7848064" cy="533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806A2-7FBC-D992-E826-9C09D1FEEBEC}"/>
              </a:ext>
            </a:extLst>
          </p:cNvPr>
          <p:cNvSpPr txBox="1"/>
          <p:nvPr/>
        </p:nvSpPr>
        <p:spPr>
          <a:xfrm>
            <a:off x="80814" y="6481710"/>
            <a:ext cx="1179539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Source: country-reported data through the monthly Global AIDS Monitoring platform (https://hivservicestracking.unaids.org/).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173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8369D-254B-7B50-1B7C-2B2E5A73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425B624-7371-2490-FCF4-9A32339D30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780" r="13780"/>
          <a:stretch/>
        </p:blipFill>
        <p:spPr/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44978D-72B7-4AD4-BD6F-4CFFE404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27E85E2-F8B8-EB10-B5F5-B5F460BD81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endParaRPr lang="en-GB"/>
          </a:p>
          <a:p>
            <a:endParaRPr lang="en-GB"/>
          </a:p>
          <a:p>
            <a:r>
              <a:rPr lang="en-GB"/>
              <a:t>WHERE ARE WE   NOW?</a:t>
            </a:r>
          </a:p>
        </p:txBody>
      </p:sp>
    </p:spTree>
    <p:extLst>
      <p:ext uri="{BB962C8B-B14F-4D97-AF65-F5344CB8AC3E}">
        <p14:creationId xmlns:p14="http://schemas.microsoft.com/office/powerpoint/2010/main" val="4148757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AD2FE77-A441-7C66-218E-254CACF9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0063-B936-814E-8795-455CC47145C3}" type="slidenum">
              <a:rPr lang="en-GB" smtClean="0"/>
              <a:t>9</a:t>
            </a:fld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BBC1DF-91CB-E1B7-8843-540014D60D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207808"/>
            <a:ext cx="12192000" cy="73416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</a:rPr>
              <a:t>Half of all new HIV infections are in sub-Saharan Africa</a:t>
            </a:r>
            <a:endParaRPr lang="en-GB" sz="24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3BC61-2EA3-14E3-856B-9188EAB0995F}"/>
              </a:ext>
            </a:extLst>
          </p:cNvPr>
          <p:cNvSpPr txBox="1"/>
          <p:nvPr/>
        </p:nvSpPr>
        <p:spPr>
          <a:xfrm>
            <a:off x="197053" y="2044005"/>
            <a:ext cx="266298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40.8 million people living with HIV in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1.3 million newly acquired HIV in 2024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120,000 new infections among children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/>
              <a:t>50% of new infections in sub-Saharan Africa </a:t>
            </a:r>
            <a:endParaRPr lang="en-KE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479F6822-AC70-9AD4-07B3-BE87C9E6F2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053" y="6410324"/>
            <a:ext cx="7337222" cy="454471"/>
          </a:xfrm>
        </p:spPr>
        <p:txBody>
          <a:bodyPr lIns="91440" tIns="45720" rIns="91440" bIns="45720" anchor="t"/>
          <a:lstStyle/>
          <a:p>
            <a:r>
              <a:rPr lang="en-GB" sz="1000"/>
              <a:t>Source: UNAIDS epidemiological estimates 2025 (https://aidsinfo.unaids.org/).</a:t>
            </a:r>
          </a:p>
        </p:txBody>
      </p:sp>
      <p:pic>
        <p:nvPicPr>
          <p:cNvPr id="4" name="Picture 3" descr="A colorful circle with black text&#10;&#10;AI-generated content may be incorrect.">
            <a:extLst>
              <a:ext uri="{FF2B5EF4-FFF2-40B4-BE49-F238E27FC236}">
                <a16:creationId xmlns:a16="http://schemas.microsoft.com/office/drawing/2014/main" id="{DB269B6A-F16A-9190-F6F0-4A7E4928E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740" y="1416983"/>
            <a:ext cx="8803902" cy="45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017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UNAIDS">
      <a:dk1>
        <a:srgbClr val="000000"/>
      </a:dk1>
      <a:lt1>
        <a:srgbClr val="FFFFFF"/>
      </a:lt1>
      <a:dk2>
        <a:srgbClr val="000000"/>
      </a:dk2>
      <a:lt2>
        <a:srgbClr val="F1EEEC"/>
      </a:lt2>
      <a:accent1>
        <a:srgbClr val="E21836"/>
      </a:accent1>
      <a:accent2>
        <a:srgbClr val="F68E1F"/>
      </a:accent2>
      <a:accent3>
        <a:srgbClr val="EC008B"/>
      </a:accent3>
      <a:accent4>
        <a:srgbClr val="00ADEF"/>
      </a:accent4>
      <a:accent5>
        <a:srgbClr val="FFC90A"/>
      </a:accent5>
      <a:accent6>
        <a:srgbClr val="70AD47"/>
      </a:accent6>
      <a:hlink>
        <a:srgbClr val="006EB6"/>
      </a:hlink>
      <a:folHlink>
        <a:srgbClr val="40AE49"/>
      </a:folHlink>
    </a:clrScheme>
    <a:fontScheme name="UNAIDS">
      <a:majorFont>
        <a:latin typeface="Avenir Black"/>
        <a:ea typeface=""/>
        <a:cs typeface=""/>
      </a:majorFont>
      <a:minorFont>
        <a:latin typeface="Avenir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UNAIDS">
      <a:dk1>
        <a:srgbClr val="000000"/>
      </a:dk1>
      <a:lt1>
        <a:srgbClr val="FFFFFF"/>
      </a:lt1>
      <a:dk2>
        <a:srgbClr val="000000"/>
      </a:dk2>
      <a:lt2>
        <a:srgbClr val="F1EEEC"/>
      </a:lt2>
      <a:accent1>
        <a:srgbClr val="E21836"/>
      </a:accent1>
      <a:accent2>
        <a:srgbClr val="F68E1F"/>
      </a:accent2>
      <a:accent3>
        <a:srgbClr val="EC008B"/>
      </a:accent3>
      <a:accent4>
        <a:srgbClr val="00ADEF"/>
      </a:accent4>
      <a:accent5>
        <a:srgbClr val="FFC90A"/>
      </a:accent5>
      <a:accent6>
        <a:srgbClr val="70AD47"/>
      </a:accent6>
      <a:hlink>
        <a:srgbClr val="006EB6"/>
      </a:hlink>
      <a:folHlink>
        <a:srgbClr val="40AE49"/>
      </a:folHlink>
    </a:clrScheme>
    <a:fontScheme name="UNAIDS">
      <a:majorFont>
        <a:latin typeface="Avenir Black"/>
        <a:ea typeface=""/>
        <a:cs typeface=""/>
      </a:majorFont>
      <a:minorFont>
        <a:latin typeface="Avenir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197181-efc1-42f5-b058-02cc8b9e7a28">
      <Terms xmlns="http://schemas.microsoft.com/office/infopath/2007/PartnerControls"/>
    </lcf76f155ced4ddcb4097134ff3c332f>
    <TaxCatchAll xmlns="6034ea42-cc56-4b5c-b72b-8ca3661c6ee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EE13CC5E778A49AC92FD5E9EA9DE44" ma:contentTypeVersion="18" ma:contentTypeDescription="Create a new document." ma:contentTypeScope="" ma:versionID="29ce5b17fe14c9db4c7ec02b82f7297c">
  <xsd:schema xmlns:xsd="http://www.w3.org/2001/XMLSchema" xmlns:xs="http://www.w3.org/2001/XMLSchema" xmlns:p="http://schemas.microsoft.com/office/2006/metadata/properties" xmlns:ns2="a7197181-efc1-42f5-b058-02cc8b9e7a28" xmlns:ns3="6034ea42-cc56-4b5c-b72b-8ca3661c6ee8" targetNamespace="http://schemas.microsoft.com/office/2006/metadata/properties" ma:root="true" ma:fieldsID="02be0516652c0c396978feaab9d24958" ns2:_="" ns3:_="">
    <xsd:import namespace="a7197181-efc1-42f5-b058-02cc8b9e7a28"/>
    <xsd:import namespace="6034ea42-cc56-4b5c-b72b-8ca3661c6e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97181-efc1-42f5-b058-02cc8b9e7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008808e-a4ff-498b-8b44-8869f1dca9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4ea42-cc56-4b5c-b72b-8ca3661c6ee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519132-67b7-4f9c-9ca9-5104ae27bcb0}" ma:internalName="TaxCatchAll" ma:showField="CatchAllData" ma:web="6034ea42-cc56-4b5c-b72b-8ca3661c6e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084B13-581D-4AA4-A493-A134B63F8143}">
  <ds:schemaRefs>
    <ds:schemaRef ds:uri="288ef829-98c5-46d1-83dc-c2ef7c814da2"/>
    <ds:schemaRef ds:uri="2ddeef39-65d3-4660-94f2-f063f949c57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E1B5FA8-CF91-4800-B975-E71B2A9ED739}"/>
</file>

<file path=customXml/itemProps3.xml><?xml version="1.0" encoding="utf-8"?>
<ds:datastoreItem xmlns:ds="http://schemas.openxmlformats.org/officeDocument/2006/customXml" ds:itemID="{3CEA1295-BC66-4E2F-8882-61A3D14578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2883</Words>
  <Application>Microsoft Office PowerPoint</Application>
  <PresentationFormat>Widescreen</PresentationFormat>
  <Paragraphs>323</Paragraphs>
  <Slides>59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Aptos</vt:lpstr>
      <vt:lpstr>Arial</vt:lpstr>
      <vt:lpstr>Avenir Regular</vt:lpstr>
      <vt:lpstr>Calibri</vt:lpstr>
      <vt:lpstr>Corbel</vt:lpstr>
      <vt:lpstr>Wingdings</vt:lpstr>
      <vt:lpstr>Tema di Office</vt:lpstr>
      <vt:lpstr>1_Tema di Office</vt:lpstr>
      <vt:lpstr>PowerPoint Presentation</vt:lpstr>
      <vt:lpstr>PowerPoint Presentation</vt:lpstr>
      <vt:lpstr>PowerPoint Presentation</vt:lpstr>
      <vt:lpstr>In 2024, the world had made significant progress in the response to HIV—but this  is now in jeopardy</vt:lpstr>
      <vt:lpstr>Some regions are very close to achieving the 95–95–95 targets</vt:lpstr>
      <vt:lpstr>The number of countries with criminalizing laws was rising in 2024</vt:lpstr>
      <vt:lpstr>Access to PrEP in Nigeria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Rising HIV treatment coverage has led to a steep decline in the number of  AIDS-related deaths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Mattia Lombardini</dc:creator>
  <cp:lastModifiedBy>IMBERS, Santiago</cp:lastModifiedBy>
  <cp:revision>4</cp:revision>
  <dcterms:created xsi:type="dcterms:W3CDTF">2025-06-26T07:24:44Z</dcterms:created>
  <dcterms:modified xsi:type="dcterms:W3CDTF">2025-09-26T12:44:06Z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0x01010082EE13CC5E778A49AC92FD5E9EA9DE44</vt:lpwstr>
  </property>
  <property fmtid="{D5CDD505-2E9C-101B-9397-08002B2CF9AE}" pid="3" name="MediaServiceImageTags">
    <vt:lpwstr/>
  </property>
</Properties>
</file>