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147482586" r:id="rId5"/>
    <p:sldId id="2147482482" r:id="rId6"/>
    <p:sldId id="2147482583" r:id="rId7"/>
    <p:sldId id="2147482584" r:id="rId8"/>
    <p:sldId id="2147482585" r:id="rId9"/>
    <p:sldId id="2147482587" r:id="rId10"/>
    <p:sldId id="2147482588" r:id="rId11"/>
    <p:sldId id="2147482589" r:id="rId12"/>
    <p:sldId id="2147482590" r:id="rId13"/>
    <p:sldId id="2147482591" r:id="rId14"/>
    <p:sldId id="2147482592" r:id="rId15"/>
    <p:sldId id="2147482593" r:id="rId16"/>
    <p:sldId id="2147482594" r:id="rId17"/>
    <p:sldId id="2147482595" r:id="rId18"/>
    <p:sldId id="2147482596" r:id="rId19"/>
    <p:sldId id="2147482597" r:id="rId20"/>
    <p:sldId id="2147482598" r:id="rId21"/>
    <p:sldId id="2147482599" r:id="rId22"/>
    <p:sldId id="2147482600" r:id="rId23"/>
    <p:sldId id="2147482601" r:id="rId24"/>
    <p:sldId id="2147482602" r:id="rId25"/>
    <p:sldId id="2147482603" r:id="rId26"/>
  </p:sldIdLst>
  <p:sldSz cx="12192000" cy="6858000"/>
  <p:notesSz cx="6810375"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94BB6A-4833-451F-BB6F-0DDD92F8C718}">
          <p14:sldIdLst>
            <p14:sldId id="2147482586"/>
            <p14:sldId id="2147482482"/>
            <p14:sldId id="2147482583"/>
            <p14:sldId id="2147482584"/>
            <p14:sldId id="2147482585"/>
            <p14:sldId id="2147482587"/>
            <p14:sldId id="2147482588"/>
            <p14:sldId id="2147482589"/>
            <p14:sldId id="2147482590"/>
            <p14:sldId id="2147482591"/>
            <p14:sldId id="2147482592"/>
            <p14:sldId id="2147482593"/>
            <p14:sldId id="2147482594"/>
            <p14:sldId id="2147482595"/>
            <p14:sldId id="2147482596"/>
            <p14:sldId id="2147482597"/>
            <p14:sldId id="2147482598"/>
            <p14:sldId id="2147482599"/>
            <p14:sldId id="2147482600"/>
            <p14:sldId id="2147482601"/>
            <p14:sldId id="2147482602"/>
            <p14:sldId id="2147482603"/>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DCA30C-4D28-09C7-7F12-08C285B327C6}" name="RWODZI, Desire Tarwireyi" initials="RD" userId="S::rwodzid@unaids.org::f2e414da-657a-4eae-9cb2-9d4947cf517c" providerId="AD"/>
  <p188:author id="{3569711E-3716-C36C-9CD8-15AD032D8735}" name="ACHREKAR, Angeli" initials="AA" userId="S::achrekara@unaids.org::4b1754fb-64f5-41a6-8d8d-4bc30bd18488" providerId="AD"/>
  <p188:author id="{9755BD30-721F-AC39-FE86-1D58CFECFC6B}" name="ARIAS GARCIA, Sonia" initials="SA" userId="S::ariasgarcias@unaids.org::ce580737-332e-4021-ad6d-036fe5643c41" providerId="AD"/>
  <p188:author id="{A833623B-188E-7411-E0EF-316AEEE76F28}" name="KANDIE, Faith" initials="FK" userId="S::KandieF@unaids.org::f4f64553-b7c5-4ba5-86b1-67e2296eb84a" providerId="AD"/>
  <p188:author id="{7F8ED046-3824-2236-DBBE-78BCFC16FF8B}" name="MAHY, Mary" initials="MM" userId="S::mahym@unaids.org::0afd4db8-d624-4195-ad74-d950010a3c7a" providerId="AD"/>
  <p188:author id="{FB2DF955-31C9-9B7B-3DBA-51F114EEE9FF}" name="RWODZI, Desire Tarwireyi" initials="DR" userId="S::RwodziD@unaids.org::f2e414da-657a-4eae-9cb2-9d4947cf517c" providerId="AD"/>
  <p188:author id="{533D5B5E-1278-6B2C-13BA-851F61012729}" name="MATTUR, Deepak" initials="MD" userId="S::matturd@unaids.org::3f1dba35-eaff-4230-bc91-4bcc08e19e69" providerId="AD"/>
  <p188:author id="{C2C4626D-7D6E-E0FC-057A-68D5396DE56D}" name="GUICHARD, Anne-Claire" initials="AG" userId="S::guicharda@unaids.org::6a67ce40-d804-4301-812d-1993e1a653c8" providerId="AD"/>
  <p188:author id="{80DE6DC8-E421-8D66-8558-D6B623B04F00}" name="HOFMANN, Regan" initials="HR" userId="S::hofmannr@unaids.org::fd676e4d-15a4-4cc4-8365-6b99404a707f" providerId="AD"/>
  <p188:author id="{BAE79FFB-33D5-6289-3ECD-32DAB0A0F1BD}" name="SHARMA, Ankita" initials="SA" userId="S::sharmaa@unaids.org::54a0ee82-64aa-439f-aed1-5ef19b34bf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52B"/>
    <a:srgbClr val="C0E1E4"/>
    <a:srgbClr val="E1F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guide orient="horz" pos="2160"/>
        <p:guide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4AEC6A-B949-01A4-AF2F-0483BA88929C}"/>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KE"/>
          </a:p>
        </p:txBody>
      </p:sp>
      <p:sp>
        <p:nvSpPr>
          <p:cNvPr id="3" name="Date Placeholder 2">
            <a:extLst>
              <a:ext uri="{FF2B5EF4-FFF2-40B4-BE49-F238E27FC236}">
                <a16:creationId xmlns:a16="http://schemas.microsoft.com/office/drawing/2014/main" id="{06379B92-3129-ACBC-D032-834BA700C6EC}"/>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E25F1666-9A6C-4CD1-BA80-CB988D174BDA}" type="datetimeFigureOut">
              <a:rPr lang="en-KE" smtClean="0"/>
              <a:t>07/06/2026</a:t>
            </a:fld>
            <a:endParaRPr lang="en-KE"/>
          </a:p>
        </p:txBody>
      </p:sp>
      <p:sp>
        <p:nvSpPr>
          <p:cNvPr id="4" name="Footer Placeholder 3">
            <a:extLst>
              <a:ext uri="{FF2B5EF4-FFF2-40B4-BE49-F238E27FC236}">
                <a16:creationId xmlns:a16="http://schemas.microsoft.com/office/drawing/2014/main" id="{DA353682-5129-D5F3-3B79-13F4C5DABE11}"/>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KE"/>
          </a:p>
        </p:txBody>
      </p:sp>
      <p:sp>
        <p:nvSpPr>
          <p:cNvPr id="5" name="Slide Number Placeholder 4">
            <a:extLst>
              <a:ext uri="{FF2B5EF4-FFF2-40B4-BE49-F238E27FC236}">
                <a16:creationId xmlns:a16="http://schemas.microsoft.com/office/drawing/2014/main" id="{D40AEC99-98A7-1199-76CF-52F7CBBC7FC2}"/>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FDB1C58B-8EB2-4644-A4E4-D7E632F4519E}" type="slidenum">
              <a:rPr lang="en-KE" smtClean="0"/>
              <a:t>‹#›</a:t>
            </a:fld>
            <a:endParaRPr lang="en-KE"/>
          </a:p>
        </p:txBody>
      </p:sp>
    </p:spTree>
    <p:extLst>
      <p:ext uri="{BB962C8B-B14F-4D97-AF65-F5344CB8AC3E}">
        <p14:creationId xmlns:p14="http://schemas.microsoft.com/office/powerpoint/2010/main" val="183304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9A7EF70B-33EC-BC49-833E-FCF6C50894EA}" type="datetimeFigureOut">
              <a:rPr lang="en-GB" smtClean="0"/>
              <a:t>06/07/2026</a:t>
            </a:fld>
            <a:endParaRPr lang="en-GB"/>
          </a:p>
        </p:txBody>
      </p:sp>
      <p:sp>
        <p:nvSpPr>
          <p:cNvPr id="4" name="Segnaposto immagine diapositiva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3899C66B-9B29-5D4B-AFFF-BA48895B8E47}" type="slidenum">
              <a:rPr lang="en-GB" smtClean="0"/>
              <a:t>‹#›</a:t>
            </a:fld>
            <a:endParaRPr lang="en-GB"/>
          </a:p>
        </p:txBody>
      </p:sp>
    </p:spTree>
    <p:extLst>
      <p:ext uri="{BB962C8B-B14F-4D97-AF65-F5344CB8AC3E}">
        <p14:creationId xmlns:p14="http://schemas.microsoft.com/office/powerpoint/2010/main" val="351529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 Global new HIV infections declined from a peak of ~3.5 million in the late 1990s to about 1.3–1.4 million by 2025, but this remains well above the 2025 target, showing progress has been too slow to stay on track for 2030.</a:t>
            </a:r>
            <a:endParaRPr lang="en-US">
              <a:ea typeface="Calibri"/>
              <a:cs typeface="Calibri"/>
            </a:endParaRPr>
          </a:p>
          <a:p>
            <a:pPr marL="171450" indent="-171450">
              <a:buFont typeface="Arial"/>
              <a:buChar char="•"/>
            </a:pPr>
            <a:r>
              <a:rPr lang="en-US"/>
              <a:t> Deaths fell from over 2 million in the mid-2000s to around 600,000 in 2025 due to expanded treatment, yet they are still </a:t>
            </a:r>
            <a:r>
              <a:rPr lang="en-US" b="1"/>
              <a:t>far above the 2025 target</a:t>
            </a:r>
            <a:r>
              <a:rPr lang="en-US"/>
              <a:t>, confirming another </a:t>
            </a:r>
            <a:r>
              <a:rPr lang="en-US" b="1"/>
              <a:t>missed milestone</a:t>
            </a:r>
            <a:r>
              <a:rPr lang="en-US"/>
              <a:t>.</a:t>
            </a:r>
          </a:p>
          <a:p>
            <a:pPr marL="171450" indent="-171450">
              <a:buFont typeface="Arial"/>
              <a:buChar char="•"/>
            </a:pPr>
            <a:r>
              <a:rPr lang="en-US"/>
              <a:t> Despite real progress, the clear gap to both 2025 and 2030 targets (≤400,000 infections; ≤250,000 deaths) highlights that funding gaps, inequalities, and service disruptions are slowing progress urgent acceleration is needed to get back on track</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4</a:t>
            </a:fld>
            <a:endParaRPr lang="en-GB"/>
          </a:p>
        </p:txBody>
      </p:sp>
    </p:spTree>
    <p:extLst>
      <p:ext uri="{BB962C8B-B14F-4D97-AF65-F5344CB8AC3E}">
        <p14:creationId xmlns:p14="http://schemas.microsoft.com/office/powerpoint/2010/main" val="340159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Community-led organizations are a critical delivery mechanism for HIV prevention, especially for key populations with recent funding disruptions putting these vital organizations at serious risk, threatening prevention efforts</a:t>
            </a:r>
          </a:p>
          <a:p>
            <a:pPr marL="285750" indent="-285750">
              <a:buFont typeface="Arial,Sans-Serif"/>
              <a:buChar char="•"/>
            </a:pPr>
            <a:endParaRPr lang="en-US"/>
          </a:p>
          <a:p>
            <a:pPr marL="285750" indent="-285750">
              <a:buFont typeface="Arial,Sans-Serif"/>
              <a:buChar char="•"/>
            </a:pPr>
            <a:r>
              <a:rPr lang="en-US"/>
              <a:t>Key population-led organizations reach substantial proportions, </a:t>
            </a:r>
            <a:r>
              <a:rPr lang="en-US" b="1"/>
              <a:t>45%</a:t>
            </a:r>
            <a:r>
              <a:rPr lang="en-US"/>
              <a:t> of transgender people, </a:t>
            </a:r>
            <a:r>
              <a:rPr lang="en-US" b="1"/>
              <a:t>26%</a:t>
            </a:r>
            <a:r>
              <a:rPr lang="en-US"/>
              <a:t> of gay men and other men who have sex with men, </a:t>
            </a:r>
            <a:r>
              <a:rPr lang="en-US" b="1"/>
              <a:t>19%</a:t>
            </a:r>
            <a:r>
              <a:rPr lang="en-US"/>
              <a:t> of sex workers, and </a:t>
            </a:r>
            <a:r>
              <a:rPr lang="en-US" b="1"/>
              <a:t>10%</a:t>
            </a:r>
            <a:r>
              <a:rPr lang="en-US"/>
              <a:t> of people who inject drugs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13</a:t>
            </a:fld>
            <a:endParaRPr lang="en-GB"/>
          </a:p>
        </p:txBody>
      </p:sp>
    </p:spTree>
    <p:extLst>
      <p:ext uri="{BB962C8B-B14F-4D97-AF65-F5344CB8AC3E}">
        <p14:creationId xmlns:p14="http://schemas.microsoft.com/office/powerpoint/2010/main" val="127792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Efforts to put in place social contracting mechanisms must be continued as only a minority of countries have laws or policies allowing domestic funding for community service delivery, with the highest coverage in Eastern Europe &amp; Central Asia (</a:t>
            </a:r>
            <a:r>
              <a:rPr lang="en-US" b="1"/>
              <a:t>63%</a:t>
            </a:r>
            <a:r>
              <a:rPr lang="en-US"/>
              <a:t>), Eastern &amp; Southern Africa (</a:t>
            </a:r>
            <a:r>
              <a:rPr lang="en-US" b="1"/>
              <a:t>48%</a:t>
            </a:r>
            <a:r>
              <a:rPr lang="en-US"/>
              <a:t>), and Western &amp; Central Africa (</a:t>
            </a:r>
            <a:r>
              <a:rPr lang="en-US" b="1"/>
              <a:t>44%</a:t>
            </a:r>
            <a:r>
              <a:rPr lang="en-US"/>
              <a:t>)</a:t>
            </a:r>
          </a:p>
          <a:p>
            <a:pPr marL="285750" indent="-285750">
              <a:buFont typeface="Arial,Sans-Serif"/>
              <a:buChar char="•"/>
            </a:pPr>
            <a:endParaRPr lang="en-US"/>
          </a:p>
          <a:p>
            <a:pPr marL="285750" indent="-285750">
              <a:buFont typeface="Arial,Sans-Serif"/>
              <a:buChar char="•"/>
            </a:pPr>
            <a:r>
              <a:rPr lang="en-US"/>
              <a:t>Progress remains uneven and generally low across most regions (as low as </a:t>
            </a:r>
            <a:r>
              <a:rPr lang="en-US" b="1"/>
              <a:t>8%</a:t>
            </a:r>
            <a:r>
              <a:rPr lang="en-US"/>
              <a:t> in Western &amp; Central Europe/North America), making sustained domestic funding for community-led organizations essential for a resilient HIV response.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14</a:t>
            </a:fld>
            <a:endParaRPr lang="en-GB"/>
          </a:p>
        </p:txBody>
      </p:sp>
    </p:spTree>
    <p:extLst>
      <p:ext uri="{BB962C8B-B14F-4D97-AF65-F5344CB8AC3E}">
        <p14:creationId xmlns:p14="http://schemas.microsoft.com/office/powerpoint/2010/main" val="117433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Prevalence of physical and/or sexual violence against ever-married or ever-partnered women aged 15–49 only declined slightly from </a:t>
            </a:r>
            <a:r>
              <a:rPr lang="en-US" b="1"/>
              <a:t>17.8%</a:t>
            </a:r>
            <a:r>
              <a:rPr lang="en-US"/>
              <a:t> (2000) to </a:t>
            </a:r>
            <a:r>
              <a:rPr lang="en-US" b="1"/>
              <a:t>13.7%</a:t>
            </a:r>
            <a:r>
              <a:rPr lang="en-US"/>
              <a:t> (2023) </a:t>
            </a:r>
          </a:p>
          <a:p>
            <a:pPr marL="285750" indent="-285750">
              <a:buFont typeface="Arial,Sans-Serif"/>
              <a:buChar char="•"/>
            </a:pPr>
            <a:endParaRPr lang="en-US"/>
          </a:p>
          <a:p>
            <a:pPr marL="285750" indent="-285750">
              <a:buFont typeface="Arial,Sans-Serif"/>
              <a:buChar char="•"/>
            </a:pPr>
            <a:r>
              <a:rPr lang="en-US"/>
              <a:t>The slow pace of decline highlights the urgent need for stronger efforts to address gender-based violence, which continues to fuel the HIV epidemic by increasing vulnerability, especially among women and girls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15</a:t>
            </a:fld>
            <a:endParaRPr lang="en-GB"/>
          </a:p>
        </p:txBody>
      </p:sp>
    </p:spTree>
    <p:extLst>
      <p:ext uri="{BB962C8B-B14F-4D97-AF65-F5344CB8AC3E}">
        <p14:creationId xmlns:p14="http://schemas.microsoft.com/office/powerpoint/2010/main" val="266641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Significant differences exist in average procurement prices of 1st and 2nd line antiretrovirals, with the highest costs seen in Eastern Europe &amp; Central Asia (especially 2nd line medicines from international sources exceeding </a:t>
            </a:r>
            <a:r>
              <a:rPr lang="en-US" b="1"/>
              <a:t>$1,100</a:t>
            </a:r>
            <a:r>
              <a:rPr lang="en-US"/>
              <a:t> per unit) and much lower prices in Eastern &amp; Southern Africa</a:t>
            </a:r>
          </a:p>
          <a:p>
            <a:pPr marL="285750" indent="-285750">
              <a:buFont typeface="Arial,Sans-Serif"/>
              <a:buChar char="•"/>
            </a:pPr>
            <a:endParaRPr lang="en-US"/>
          </a:p>
          <a:p>
            <a:pPr marL="285750" indent="-285750">
              <a:buFont typeface="Arial,Sans-Serif"/>
              <a:buChar char="•"/>
            </a:pPr>
            <a:r>
              <a:rPr lang="en-US"/>
              <a:t>Heavy reliance on more expensive international procurement in some regions reduces the efficiency of HIV funding and limits treatment scale-up . Greater use of domestic sourcing, pooled procurement, and price negotiation is needed to improve affordability and sustainability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16</a:t>
            </a:fld>
            <a:endParaRPr lang="en-GB"/>
          </a:p>
        </p:txBody>
      </p:sp>
    </p:spTree>
    <p:extLst>
      <p:ext uri="{BB962C8B-B14F-4D97-AF65-F5344CB8AC3E}">
        <p14:creationId xmlns:p14="http://schemas.microsoft.com/office/powerpoint/2010/main" val="122030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The percentage of people newly enrolled on antiretroviral therapy who started TB preventive treatment increased from </a:t>
            </a:r>
            <a:r>
              <a:rPr lang="en-US" b="1"/>
              <a:t>39%</a:t>
            </a:r>
            <a:r>
              <a:rPr lang="en-US"/>
              <a:t> in 2015 to </a:t>
            </a:r>
            <a:r>
              <a:rPr lang="en-US" b="1"/>
              <a:t>59%</a:t>
            </a:r>
            <a:r>
              <a:rPr lang="en-US"/>
              <a:t> in 2024, with a peak of </a:t>
            </a:r>
            <a:r>
              <a:rPr lang="en-US" b="1"/>
              <a:t>77%</a:t>
            </a:r>
            <a:r>
              <a:rPr lang="en-US"/>
              <a:t> in 2020 </a:t>
            </a:r>
          </a:p>
          <a:p>
            <a:pPr marL="285750" indent="-285750">
              <a:buFont typeface="Arial,Sans-Serif"/>
              <a:buChar char="•"/>
            </a:pPr>
            <a:endParaRPr lang="en-US"/>
          </a:p>
          <a:p>
            <a:pPr marL="285750" indent="-285750">
              <a:buFont typeface="Arial,Sans-Serif"/>
              <a:buChar char="•"/>
            </a:pPr>
            <a:r>
              <a:rPr lang="en-US"/>
              <a:t>While integration efforts showed gains, the decline after 2020 and current plateau highlight the need to strengthen and sustain TB preventive treatment coverage for people living with HIV to reduce co-infection mortality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17</a:t>
            </a:fld>
            <a:endParaRPr lang="en-GB"/>
          </a:p>
        </p:txBody>
      </p:sp>
    </p:spTree>
    <p:extLst>
      <p:ext uri="{BB962C8B-B14F-4D97-AF65-F5344CB8AC3E}">
        <p14:creationId xmlns:p14="http://schemas.microsoft.com/office/powerpoint/2010/main" val="200130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Annual domestic funding in low- and middle-income countries increased by </a:t>
            </a:r>
            <a:r>
              <a:rPr lang="en-US" b="1"/>
              <a:t>+2%</a:t>
            </a:r>
            <a:r>
              <a:rPr lang="en-US"/>
              <a:t> in 2024, reversing a trend of consecutive declines from 2018 to 2023 (including a </a:t>
            </a:r>
            <a:r>
              <a:rPr lang="en-US" b="1"/>
              <a:t>-9%</a:t>
            </a:r>
            <a:r>
              <a:rPr lang="en-US"/>
              <a:t> drop in 2023) </a:t>
            </a:r>
          </a:p>
          <a:p>
            <a:pPr marL="285750" indent="-285750">
              <a:buFont typeface="Arial,Sans-Serif"/>
              <a:buChar char="•"/>
            </a:pPr>
            <a:endParaRPr lang="en-US"/>
          </a:p>
          <a:p>
            <a:pPr marL="285750" indent="-285750">
              <a:buFont typeface="Arial,Sans-Serif"/>
              <a:buChar char="•"/>
            </a:pPr>
            <a:r>
              <a:rPr lang="en-US"/>
              <a:t>While this modest rebound is encouraging, domestic investment remains critical for long-term sustainability continued growth in domestic funding is essential to offset declining external aid and support a resilient HIV response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18</a:t>
            </a:fld>
            <a:endParaRPr lang="en-GB"/>
          </a:p>
        </p:txBody>
      </p:sp>
    </p:spTree>
    <p:extLst>
      <p:ext uri="{BB962C8B-B14F-4D97-AF65-F5344CB8AC3E}">
        <p14:creationId xmlns:p14="http://schemas.microsoft.com/office/powerpoint/2010/main" val="394222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Over 54 countries across multiple regions (including Africa, Asia-Pacific, and Latin America) have reported planned increases in domestic HIV funding since 2025, signaling strong political commitment.</a:t>
            </a:r>
            <a:endParaRPr lang="en-US">
              <a:solidFill>
                <a:srgbClr val="444444"/>
              </a:solidFill>
            </a:endParaRPr>
          </a:p>
          <a:p>
            <a:pPr marL="285750" indent="-285750">
              <a:buFont typeface="Arial,Sans-Serif"/>
              <a:buChar char="•"/>
            </a:pPr>
            <a:r>
              <a:rPr lang="en-US"/>
              <a:t>Most countries plan moderate increases (&lt;10%), while a smaller group (e.g., Uganda, Ethiopia, Angola) are planning larger increases (&gt;10%), showing differing fiscal capacity and prioritization.</a:t>
            </a:r>
            <a:endParaRPr lang="en-US">
              <a:solidFill>
                <a:srgbClr val="444444"/>
              </a:solidFill>
            </a:endParaRPr>
          </a:p>
          <a:p>
            <a:pPr marL="285750" indent="-285750">
              <a:buFont typeface="Arial,Sans-Serif"/>
              <a:buChar char="•"/>
            </a:pPr>
            <a:r>
              <a:rPr lang="en-US"/>
              <a:t>Despite global funding pressures, many countries are stepping up domestic investment, but the scale and consistency of increases will be critical to closing resource gaps and achieving 2030 targets.</a:t>
            </a:r>
            <a:endParaRPr lang="en-US">
              <a:solidFill>
                <a:srgbClr val="444444"/>
              </a:solidFill>
            </a:endParaRPr>
          </a:p>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19</a:t>
            </a:fld>
            <a:endParaRPr lang="en-GB"/>
          </a:p>
        </p:txBody>
      </p:sp>
    </p:spTree>
    <p:extLst>
      <p:ext uri="{BB962C8B-B14F-4D97-AF65-F5344CB8AC3E}">
        <p14:creationId xmlns:p14="http://schemas.microsoft.com/office/powerpoint/2010/main" val="2263617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This slide outlines the 16 global targets needed to end AIDS as a public health threat by 2030, spanning prevention, treatment, inequalities, community leadership, and sustainable financing.</a:t>
            </a:r>
            <a:endParaRPr lang="en-US">
              <a:ea typeface="Calibri"/>
              <a:cs typeface="Calibri"/>
            </a:endParaRPr>
          </a:p>
          <a:p>
            <a:pPr>
              <a:buFont typeface="Arial"/>
              <a:buChar char="•"/>
            </a:pPr>
            <a:r>
              <a:rPr lang="en-US"/>
              <a:t> Key targets include 95–95–95 treatment outcomes and 90% access to prevention services, alongside reducing inequalities so that less than 10% of people experience stigma, discrimination, or service barriers.</a:t>
            </a:r>
            <a:endParaRPr lang="en-US">
              <a:ea typeface="Calibri"/>
              <a:cs typeface="Calibri"/>
            </a:endParaRPr>
          </a:p>
          <a:p>
            <a:pPr>
              <a:buFont typeface="Arial"/>
              <a:buChar char="•"/>
            </a:pPr>
            <a:r>
              <a:rPr lang="en-US"/>
              <a:t>Achieving these targets would result in dramatic reductions in new infections and deaths, while ensuring a sustainable, equitable HIV response beyond 2030.</a:t>
            </a:r>
          </a:p>
          <a:p>
            <a:pPr marL="285750" indent="-2857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20</a:t>
            </a:fld>
            <a:endParaRPr lang="en-GB"/>
          </a:p>
        </p:txBody>
      </p:sp>
    </p:spTree>
    <p:extLst>
      <p:ext uri="{BB962C8B-B14F-4D97-AF65-F5344CB8AC3E}">
        <p14:creationId xmlns:p14="http://schemas.microsoft.com/office/powerpoint/2010/main" val="2638078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Infections averted: Achieving 2030 targets would sharply reduce new infections to ~400,000 annually, averting an estimated 3.2 million infections between 2025–2030 compared to current trends.</a:t>
            </a:r>
          </a:p>
          <a:p>
            <a:pPr marL="171450" indent="-171450">
              <a:buFont typeface="Arial"/>
              <a:buChar char="•"/>
            </a:pPr>
            <a:r>
              <a:rPr lang="en-US"/>
              <a:t>Accelerated progress would also cut AIDS-related deaths to ~250,000 per year, preventing about 1.2 million deaths over the same period.</a:t>
            </a:r>
          </a:p>
          <a:p>
            <a:pPr marL="171450" indent="-171450">
              <a:buFont typeface="Arial"/>
              <a:buChar char="•"/>
            </a:pPr>
            <a:r>
              <a:rPr lang="en-US"/>
              <a:t>The comparison shows that maintaining current coverage is not enough—scaling up interventions now can save millions of lives by 2030.</a:t>
            </a:r>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21</a:t>
            </a:fld>
            <a:endParaRPr lang="en-GB"/>
          </a:p>
        </p:txBody>
      </p:sp>
    </p:spTree>
    <p:extLst>
      <p:ext uri="{BB962C8B-B14F-4D97-AF65-F5344CB8AC3E}">
        <p14:creationId xmlns:p14="http://schemas.microsoft.com/office/powerpoint/2010/main" val="242232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New HIV infections declined between 2010 and 2025 in several regions: Eastern &amp; Southern Africa(62%), Western &amp; Central Africa (−47%), and Asia &amp; the Pacific (−21%)while overall “other regions” saw a slight increase (+8%).</a:t>
            </a:r>
          </a:p>
          <a:p>
            <a:pPr marL="285750" indent="-285750">
              <a:buFont typeface="Arial,Sans-Serif"/>
              <a:buChar char="•"/>
            </a:pPr>
            <a:r>
              <a:rPr lang="en-US"/>
              <a:t>Sub-Saharan Africa remains the most affected region, accounting for about half of new HIV infections, despite achieving the largest reductions globally. With Funding cuts being the largest threat globally.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5</a:t>
            </a:fld>
            <a:endParaRPr lang="en-GB"/>
          </a:p>
        </p:txBody>
      </p:sp>
    </p:spTree>
    <p:extLst>
      <p:ext uri="{BB962C8B-B14F-4D97-AF65-F5344CB8AC3E}">
        <p14:creationId xmlns:p14="http://schemas.microsoft.com/office/powerpoint/2010/main" val="267454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b="1"/>
              <a:t>Uneven progress: </a:t>
            </a:r>
            <a:r>
              <a:rPr lang="en-US"/>
              <a:t>Globally and outside sub-Saharan Africa, new infections fell faster among women than men; within sub-Saharan Africa the pattern reverses, with men declining faster than women.</a:t>
            </a:r>
          </a:p>
          <a:p>
            <a:pPr marL="285750" indent="-285750">
              <a:buFont typeface="Arial,Sans-Serif"/>
              <a:buChar char="•"/>
            </a:pPr>
            <a:r>
              <a:rPr lang="en-US" b="1"/>
              <a:t>Women most affected: </a:t>
            </a:r>
            <a:r>
              <a:rPr lang="en-US"/>
              <a:t>Women account for 60% of new infections in sub-Saharan Africa; adolescent girls and young women (15–24) saw about 160,000 new infections in 2025 (~3,000 per week), 3–4 times the male rate, amid faltering prevention funding.</a:t>
            </a:r>
          </a:p>
          <a:p>
            <a:pPr marL="285750" indent="-285750">
              <a:buFont typeface="Arial,Sans-Serif"/>
              <a:buChar char="•"/>
            </a:pPr>
            <a:r>
              <a:rPr lang="en-US" b="1"/>
              <a:t>Persistent service gaps: </a:t>
            </a:r>
            <a:r>
              <a:rPr lang="en-US"/>
              <a:t>Programme gaps left 94,000 children newly infected in 2025 (84% in sub-Saharan Africa); treatment coverage for pregnant women reached just 87%, barely up from 84% in 2020.</a:t>
            </a:r>
          </a:p>
        </p:txBody>
      </p:sp>
      <p:sp>
        <p:nvSpPr>
          <p:cNvPr id="4" name="Slide Number Placeholder 3"/>
          <p:cNvSpPr>
            <a:spLocks noGrp="1"/>
          </p:cNvSpPr>
          <p:nvPr>
            <p:ph type="sldNum" sz="quarter" idx="5"/>
          </p:nvPr>
        </p:nvSpPr>
        <p:spPr/>
        <p:txBody>
          <a:bodyPr/>
          <a:lstStyle/>
          <a:p>
            <a:fld id="{4899C66B-9B29-5D4B-AFFF-BA48895B8E47}" type="slidenum">
              <a:rPr lang="en-GB" smtClean="0"/>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b="1">
                <a:solidFill>
                  <a:srgbClr val="C8102E"/>
                </a:solidFill>
              </a:rPr>
              <a:t>Rising share and disproportionate risk among key populations: </a:t>
            </a:r>
            <a:r>
              <a:rPr lang="en-US"/>
              <a:t>The proportion of new HIV infections among key populations and their partners increased from 44% in 2010 to 49% in 2024, with extremely high relative risk up to 34× higher for people who inject drugs, and 17–18× higher for other key groups.</a:t>
            </a:r>
          </a:p>
          <a:p>
            <a:pPr marL="171450" indent="-171450">
              <a:spcBef>
                <a:spcPts val="600"/>
              </a:spcBef>
              <a:buFont typeface="Arial,Sans-Serif"/>
              <a:buChar char="•"/>
            </a:pPr>
            <a:r>
              <a:rPr lang="en-US" b="1">
                <a:solidFill>
                  <a:srgbClr val="C8102E"/>
                </a:solidFill>
              </a:rPr>
              <a:t>Regional disparities in transmission patterns: </a:t>
            </a:r>
            <a:r>
              <a:rPr lang="en-US"/>
              <a:t>In sub-Saharan Africa, heterosexual transmission dominates, with 26% of new infections linked to key populations, particularly sex workers and clients (18%), whereas outside the region, about two-thirds of infections occur among key populations especially gay men and other men who have sex with men (≈31%).</a:t>
            </a:r>
          </a:p>
          <a:p>
            <a:pPr marL="171450" indent="-171450">
              <a:spcBef>
                <a:spcPts val="600"/>
              </a:spcBef>
              <a:buFont typeface="Arial,Sans-Serif"/>
              <a:buChar char="•"/>
            </a:pPr>
            <a:r>
              <a:rPr lang="en-US" b="1">
                <a:solidFill>
                  <a:srgbClr val="C8102E"/>
                </a:solidFill>
              </a:rPr>
              <a:t>Critical program and service gaps persist: </a:t>
            </a:r>
            <a:r>
              <a:rPr lang="en-US"/>
              <a:t>Insufficient, underfunded </a:t>
            </a:r>
            <a:r>
              <a:rPr lang="en-US" err="1"/>
              <a:t>programmes</a:t>
            </a:r>
            <a:r>
              <a:rPr lang="en-US"/>
              <a:t> mean key populations are still not fully benefiting from prevention, testing, and treatment services.</a:t>
            </a:r>
          </a:p>
          <a:p>
            <a:endParaRPr lang="en-KE">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7</a:t>
            </a:fld>
            <a:endParaRPr lang="en-GB"/>
          </a:p>
        </p:txBody>
      </p:sp>
    </p:spTree>
    <p:extLst>
      <p:ext uri="{BB962C8B-B14F-4D97-AF65-F5344CB8AC3E}">
        <p14:creationId xmlns:p14="http://schemas.microsoft.com/office/powerpoint/2010/main" val="318121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end of 2025: 88% knew their HIV status, 89% of those diagnosed were on treatment, 95% of those on treatment were virally suppressed; 32.1 million people on treatment globally.</a:t>
            </a:r>
          </a:p>
          <a:p>
            <a:r>
              <a:rPr lang="en-US"/>
              <a:t>74% of all people living with HIV had suppressed viral load—closing this gap is critical, as undetectable viral load eliminates sexual and vertical transmission risk.</a:t>
            </a:r>
          </a:p>
          <a:p>
            <a:r>
              <a:rPr lang="en-US"/>
              <a:t>Progress is fragile: treatment growth slowed to 2.7% (from 4% average), community-led organizations face funding cuts, and regions remain heavily dependent on external financing (90% in western and central Africa, 38% in eastern and southern Africa in 2024).</a:t>
            </a:r>
          </a:p>
        </p:txBody>
      </p:sp>
      <p:sp>
        <p:nvSpPr>
          <p:cNvPr id="4" name="Slide Number Placeholder 3"/>
          <p:cNvSpPr>
            <a:spLocks noGrp="1"/>
          </p:cNvSpPr>
          <p:nvPr>
            <p:ph type="sldNum" sz="quarter" idx="5"/>
          </p:nvPr>
        </p:nvSpPr>
        <p:spPr/>
        <p:txBody>
          <a:bodyPr/>
          <a:lstStyle/>
          <a:p>
            <a:fld id="{3899C66B-9B29-5D4B-AFFF-BA48895B8E47}" type="slidenum">
              <a:rPr lang="en-GB" smtClean="0"/>
              <a:t>8</a:t>
            </a:fld>
            <a:endParaRPr lang="en-GB"/>
          </a:p>
        </p:txBody>
      </p:sp>
    </p:spTree>
    <p:extLst>
      <p:ext uri="{BB962C8B-B14F-4D97-AF65-F5344CB8AC3E}">
        <p14:creationId xmlns:p14="http://schemas.microsoft.com/office/powerpoint/2010/main" val="60979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Children are the most behind in the 95-95-95 cascade: Only 64% know their status and 54% are on antiretroviral therapy (over 580,000 children untreated), lagging significantly behind adults</a:t>
            </a:r>
          </a:p>
          <a:p>
            <a:pPr marL="171450" indent="-171450">
              <a:buFont typeface="Arial,Sans-Serif"/>
              <a:buChar char="•"/>
            </a:pPr>
            <a:endParaRPr lang="en-US"/>
          </a:p>
          <a:p>
            <a:pPr marL="171450" indent="-171450">
              <a:buFont typeface="Arial,Sans-Serif"/>
              <a:buChar char="•"/>
            </a:pPr>
            <a:r>
              <a:rPr lang="en-US"/>
              <a:t>Children represent 3% of people living with HIV but 11% of AIDS-related deaths, highlighting the urgent need to close the </a:t>
            </a:r>
            <a:r>
              <a:rPr lang="en-US" err="1"/>
              <a:t>paediatric</a:t>
            </a:r>
            <a:r>
              <a:rPr lang="en-US"/>
              <a:t> treatment gap</a:t>
            </a:r>
          </a:p>
          <a:p>
            <a:pPr marL="171450" indent="-171450">
              <a:buFont typeface="Arial,Sans-Serif"/>
              <a:buChar char="•"/>
            </a:pPr>
            <a:endParaRPr lang="en-US"/>
          </a:p>
          <a:p>
            <a:pPr marL="171450" indent="-171450">
              <a:buFont typeface="Arial,Sans-Serif"/>
              <a:buChar char="•"/>
            </a:pPr>
            <a:r>
              <a:rPr lang="en-US"/>
              <a:t>Gender gap persists: Men trail women globally (85–87–95 vs 91–92–95 cascade; 74% vs 84% treatment coverage), though viral suppression remains strong once on treatment</a:t>
            </a:r>
            <a:r>
              <a:rPr lang="en-US" b="1"/>
              <a:t> (95%)</a:t>
            </a:r>
            <a:r>
              <a:rPr lang="en-US"/>
              <a:t> across groups</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4899C66B-9B29-5D4B-AFFF-BA48895B8E48}" type="slidenum">
              <a:rPr lang="en-GB" smtClean="0"/>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Significant regional disparities in the HIV treatment cascade in 2025: Western &amp; Central Europe/North America and Western &amp; Central Africa achieve the highest overall viral suppression while </a:t>
            </a:r>
            <a:r>
              <a:rPr lang="en-US" b="1"/>
              <a:t>Eastern Europe &amp; Central Asia</a:t>
            </a:r>
            <a:r>
              <a:rPr lang="en-US"/>
              <a:t> shows the largest gaps, with notably lower awareness and treatment coverage</a:t>
            </a:r>
          </a:p>
          <a:p>
            <a:pPr marL="285750" indent="-285750">
              <a:buFont typeface="Arial,Sans-Serif"/>
              <a:buChar char="•"/>
            </a:pPr>
            <a:endParaRPr lang="en-US"/>
          </a:p>
          <a:p>
            <a:pPr marL="285750" indent="-285750">
              <a:buFont typeface="Arial,Sans-Serif"/>
              <a:buChar char="•"/>
            </a:pPr>
            <a:r>
              <a:rPr lang="en-US"/>
              <a:t>High-performing regions (e.g. Western &amp; Central Africa) demonstrate that strong treatment programs are achievable even in high-burden settings, with the majority of people living with HIV on treatment and virally suppressed</a:t>
            </a:r>
          </a:p>
          <a:p>
            <a:pPr marL="285750" indent="-285750">
              <a:buFont typeface="Arial,Sans-Serif"/>
              <a:buChar char="•"/>
            </a:pPr>
            <a:endParaRPr lang="en-US"/>
          </a:p>
          <a:p>
            <a:pPr marL="285750" indent="-285750">
              <a:buFont typeface="Arial,Sans-Serif"/>
              <a:buChar char="•"/>
            </a:pPr>
            <a:r>
              <a:rPr lang="en-US"/>
              <a:t> Although viral suppression is strong once on treatment in most regions, major losses occur earlier in linkage to care. Targeted efforts are urgently needed to close diagnosis and treatment gaps in underperforming regions to reach the global 95-95-95 targets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10</a:t>
            </a:fld>
            <a:endParaRPr lang="en-GB"/>
          </a:p>
        </p:txBody>
      </p:sp>
    </p:spTree>
    <p:extLst>
      <p:ext uri="{BB962C8B-B14F-4D97-AF65-F5344CB8AC3E}">
        <p14:creationId xmlns:p14="http://schemas.microsoft.com/office/powerpoint/2010/main" val="306754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Discriminatory attitudes towards people living with HIV remain widespread, with </a:t>
            </a:r>
            <a:r>
              <a:rPr lang="en-US" b="1"/>
              <a:t>39%</a:t>
            </a:r>
            <a:r>
              <a:rPr lang="en-US"/>
              <a:t> of people aged 15–49 globally reporting such attitudes between 2021–2024</a:t>
            </a:r>
          </a:p>
          <a:p>
            <a:pPr marL="285750" indent="-285750">
              <a:buFont typeface="Arial,Sans-Serif"/>
              <a:buChar char="•"/>
            </a:pPr>
            <a:endParaRPr lang="en-US"/>
          </a:p>
          <a:p>
            <a:pPr marL="285750" indent="-285750">
              <a:buFont typeface="Arial,Sans-Serif"/>
              <a:buChar char="•"/>
            </a:pPr>
            <a:r>
              <a:rPr lang="en-US"/>
              <a:t>Highest levels observed in Western and Central Africa (65%), significantly above the global average, while Asia and the Pacific and Eastern and Southern Africa both stand at </a:t>
            </a:r>
            <a:r>
              <a:rPr lang="en-US" b="1"/>
              <a:t>32%</a:t>
            </a:r>
            <a:endParaRPr lang="en-US"/>
          </a:p>
          <a:p>
            <a:pPr marL="285750" indent="-285750">
              <a:buFont typeface="Arial,Sans-Serif"/>
              <a:buChar char="•"/>
            </a:pPr>
            <a:endParaRPr lang="en-US"/>
          </a:p>
          <a:p>
            <a:pPr marL="285750" indent="-285750">
              <a:buFont typeface="Arial,Sans-Serif"/>
              <a:buChar char="•"/>
            </a:pPr>
            <a:r>
              <a:rPr lang="en-US"/>
              <a:t>Persistent stigma and discrimination continue to undermine the HIV response by discouraging testing, treatment uptake, and community support urgent action is needed to address harmful attitudes, especially in high-prevalence regions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11</a:t>
            </a:fld>
            <a:endParaRPr lang="en-GB"/>
          </a:p>
        </p:txBody>
      </p:sp>
    </p:spTree>
    <p:extLst>
      <p:ext uri="{BB962C8B-B14F-4D97-AF65-F5344CB8AC3E}">
        <p14:creationId xmlns:p14="http://schemas.microsoft.com/office/powerpoint/2010/main" val="302791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b="1">
                <a:solidFill>
                  <a:srgbClr val="FF0000"/>
                </a:solidFill>
              </a:rPr>
              <a:t>Criminalizing laws continue to restrict access to HIV services</a:t>
            </a:r>
            <a:r>
              <a:rPr lang="en-US">
                <a:solidFill>
                  <a:srgbClr val="FF0000"/>
                </a:solidFill>
              </a:rPr>
              <a:t> </a:t>
            </a:r>
            <a:r>
              <a:rPr lang="en-US"/>
              <a:t>in many countries as of June 2026, with punitive legislation remaining widespread across multiple areas </a:t>
            </a:r>
          </a:p>
          <a:p>
            <a:pPr marL="285750" indent="-285750">
              <a:buFont typeface="Arial,Sans-Serif"/>
              <a:buChar char="•"/>
            </a:pPr>
            <a:endParaRPr lang="en-US"/>
          </a:p>
          <a:p>
            <a:pPr marL="285750" indent="-285750">
              <a:buFont typeface="Arial,Sans-Serif"/>
              <a:buChar char="•"/>
            </a:pPr>
            <a:r>
              <a:rPr lang="en-US"/>
              <a:t>168 countries criminalize aspects of sex work, 156 criminalize HIV nondisclosure/exposure/transmission, and 152 criminalize possession of small amounts of drugs</a:t>
            </a:r>
          </a:p>
          <a:p>
            <a:pPr marL="285750" indent="-285750">
              <a:buFont typeface="Arial,Sans-Serif"/>
              <a:buChar char="•"/>
            </a:pPr>
            <a:endParaRPr lang="en-US"/>
          </a:p>
          <a:p>
            <a:pPr marL="285750" indent="-285750">
              <a:buFont typeface="Arial,Sans-Serif"/>
              <a:buChar char="•"/>
            </a:pPr>
            <a:r>
              <a:rPr lang="en-US"/>
              <a:t>These discriminatory and punitive laws undermine HIV prevention and treatment efforts for key populations urgent legal reform is essential to meet the 2030 targets and end AIDS as a public health threat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12</a:t>
            </a:fld>
            <a:endParaRPr lang="en-GB"/>
          </a:p>
        </p:txBody>
      </p:sp>
    </p:spTree>
    <p:extLst>
      <p:ext uri="{BB962C8B-B14F-4D97-AF65-F5344CB8AC3E}">
        <p14:creationId xmlns:p14="http://schemas.microsoft.com/office/powerpoint/2010/main" val="4076001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magine 2" descr="Immagine che contiene arte, Elementi grafici, Arte frattale, cartone animato&#10;&#10;Descrizione generata automaticamente">
            <a:extLst>
              <a:ext uri="{FF2B5EF4-FFF2-40B4-BE49-F238E27FC236}">
                <a16:creationId xmlns:a16="http://schemas.microsoft.com/office/drawing/2014/main" id="{D77C83B7-4E60-6B50-4E01-61BA2F24680B}"/>
              </a:ext>
            </a:extLst>
          </p:cNvPr>
          <p:cNvPicPr>
            <a:picLocks noChangeAspect="1"/>
          </p:cNvPicPr>
          <p:nvPr userDrawn="1"/>
        </p:nvPicPr>
        <p:blipFill rotWithShape="1">
          <a:blip r:embed="rId2"/>
          <a:srcRect r="2043"/>
          <a:stretch/>
        </p:blipFill>
        <p:spPr>
          <a:xfrm>
            <a:off x="294028" y="0"/>
            <a:ext cx="11943692" cy="6857585"/>
          </a:xfrm>
          <a:prstGeom prst="rect">
            <a:avLst/>
          </a:prstGeom>
        </p:spPr>
      </p:pic>
      <p:sp>
        <p:nvSpPr>
          <p:cNvPr id="11" name="Rettangolo 10">
            <a:extLst>
              <a:ext uri="{FF2B5EF4-FFF2-40B4-BE49-F238E27FC236}">
                <a16:creationId xmlns:a16="http://schemas.microsoft.com/office/drawing/2014/main" id="{2E8B42DD-DC21-8A8D-1367-DC832FD53917}"/>
              </a:ext>
            </a:extLst>
          </p:cNvPr>
          <p:cNvSpPr/>
          <p:nvPr userDrawn="1"/>
        </p:nvSpPr>
        <p:spPr>
          <a:xfrm rot="277594">
            <a:off x="4770634" y="2848060"/>
            <a:ext cx="410966" cy="56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a:extLst>
              <a:ext uri="{FF2B5EF4-FFF2-40B4-BE49-F238E27FC236}">
                <a16:creationId xmlns:a16="http://schemas.microsoft.com/office/drawing/2014/main" id="{2DFDE135-5D85-D4DB-4628-3CB94B7BD523}"/>
              </a:ext>
            </a:extLst>
          </p:cNvPr>
          <p:cNvSpPr txBox="1"/>
          <p:nvPr userDrawn="1"/>
        </p:nvSpPr>
        <p:spPr>
          <a:xfrm>
            <a:off x="401444" y="434898"/>
            <a:ext cx="5151863" cy="3112390"/>
          </a:xfrm>
          <a:prstGeom prst="rect">
            <a:avLst/>
          </a:prstGeom>
          <a:noFill/>
        </p:spPr>
        <p:txBody>
          <a:bodyPr wrap="square" rtlCol="0">
            <a:spAutoFit/>
          </a:bodyPr>
          <a:lstStyle/>
          <a:p>
            <a:pPr>
              <a:lnSpc>
                <a:spcPts val="5800"/>
              </a:lnSpc>
            </a:pPr>
            <a:r>
              <a:rPr lang="en-GB" sz="6000">
                <a:solidFill>
                  <a:schemeClr val="accent1"/>
                </a:solidFill>
                <a:latin typeface="+mj-lt"/>
              </a:rPr>
              <a:t>AIDS, CRISIS AND THE POWER TO TRANSFORM</a:t>
            </a:r>
          </a:p>
        </p:txBody>
      </p:sp>
      <p:pic>
        <p:nvPicPr>
          <p:cNvPr id="15" name="Immagine 14" descr="Immagine che contiene Elementi grafici, Carattere, grafica, logo&#10;&#10;Descrizione generata automaticamente">
            <a:extLst>
              <a:ext uri="{FF2B5EF4-FFF2-40B4-BE49-F238E27FC236}">
                <a16:creationId xmlns:a16="http://schemas.microsoft.com/office/drawing/2014/main" id="{C5A64158-9124-BD30-9960-1C15B31AD83B}"/>
              </a:ext>
            </a:extLst>
          </p:cNvPr>
          <p:cNvPicPr>
            <a:picLocks noChangeAspect="1"/>
          </p:cNvPicPr>
          <p:nvPr userDrawn="1"/>
        </p:nvPicPr>
        <p:blipFill>
          <a:blip r:embed="rId3"/>
          <a:stretch>
            <a:fillRect/>
          </a:stretch>
        </p:blipFill>
        <p:spPr>
          <a:xfrm>
            <a:off x="483220" y="6171264"/>
            <a:ext cx="1345579" cy="251838"/>
          </a:xfrm>
          <a:prstGeom prst="rect">
            <a:avLst/>
          </a:prstGeom>
        </p:spPr>
      </p:pic>
      <p:sp>
        <p:nvSpPr>
          <p:cNvPr id="16" name="Rettangolo 15">
            <a:extLst>
              <a:ext uri="{FF2B5EF4-FFF2-40B4-BE49-F238E27FC236}">
                <a16:creationId xmlns:a16="http://schemas.microsoft.com/office/drawing/2014/main" id="{D738ED67-B820-015B-040F-8266780F5DBA}"/>
              </a:ext>
            </a:extLst>
          </p:cNvPr>
          <p:cNvSpPr/>
          <p:nvPr userDrawn="1"/>
        </p:nvSpPr>
        <p:spPr>
          <a:xfrm>
            <a:off x="2691323" y="6341165"/>
            <a:ext cx="1151807" cy="51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3" name="CasellaDiTesto 12">
            <a:extLst>
              <a:ext uri="{FF2B5EF4-FFF2-40B4-BE49-F238E27FC236}">
                <a16:creationId xmlns:a16="http://schemas.microsoft.com/office/drawing/2014/main" id="{00CCA425-B16C-EF7C-E414-2EFC74F65D1B}"/>
              </a:ext>
            </a:extLst>
          </p:cNvPr>
          <p:cNvSpPr txBox="1"/>
          <p:nvPr userDrawn="1"/>
        </p:nvSpPr>
        <p:spPr>
          <a:xfrm>
            <a:off x="401444" y="4599547"/>
            <a:ext cx="1671196" cy="1450397"/>
          </a:xfrm>
          <a:prstGeom prst="rect">
            <a:avLst/>
          </a:prstGeom>
          <a:noFill/>
        </p:spPr>
        <p:txBody>
          <a:bodyPr wrap="square" rtlCol="0">
            <a:spAutoFit/>
          </a:bodyPr>
          <a:lstStyle/>
          <a:p>
            <a:pPr>
              <a:lnSpc>
                <a:spcPts val="2600"/>
              </a:lnSpc>
            </a:pPr>
            <a:r>
              <a:rPr lang="en-GB" sz="2600" i="1"/>
              <a:t>2025</a:t>
            </a:r>
          </a:p>
          <a:p>
            <a:pPr>
              <a:lnSpc>
                <a:spcPts val="2600"/>
              </a:lnSpc>
            </a:pPr>
            <a:r>
              <a:rPr lang="en-GB" sz="2600">
                <a:latin typeface="+mj-lt"/>
              </a:rPr>
              <a:t>GLOBAL</a:t>
            </a:r>
          </a:p>
          <a:p>
            <a:pPr>
              <a:lnSpc>
                <a:spcPts val="2600"/>
              </a:lnSpc>
            </a:pPr>
            <a:r>
              <a:rPr lang="en-GB" sz="2600">
                <a:latin typeface="+mj-lt"/>
              </a:rPr>
              <a:t>AIDS</a:t>
            </a:r>
          </a:p>
          <a:p>
            <a:pPr>
              <a:lnSpc>
                <a:spcPts val="2600"/>
              </a:lnSpc>
            </a:pPr>
            <a:r>
              <a:rPr lang="en-GB" sz="2600">
                <a:latin typeface="+mj-lt"/>
              </a:rPr>
              <a:t>UPDATE</a:t>
            </a:r>
          </a:p>
        </p:txBody>
      </p:sp>
    </p:spTree>
    <p:extLst>
      <p:ext uri="{BB962C8B-B14F-4D97-AF65-F5344CB8AC3E}">
        <p14:creationId xmlns:p14="http://schemas.microsoft.com/office/powerpoint/2010/main" val="194615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Layout personalizzato">
    <p:bg>
      <p:bgPr>
        <a:solidFill>
          <a:srgbClr val="E1F2F4"/>
        </a:soli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893121"/>
            <a:ext cx="10336093" cy="1131614"/>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story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082143" y="2333853"/>
            <a:ext cx="7654721" cy="3436729"/>
          </a:xfrm>
          <a:prstGeom prst="rect">
            <a:avLst/>
          </a:prstGeom>
        </p:spPr>
        <p:txBody>
          <a:bodyPr numCol="2" spcCol="216000"/>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a:t>
            </a:r>
            <a:r>
              <a:rPr lang="it-IT" err="1"/>
              <a:t>inceptos</a:t>
            </a:r>
            <a:r>
              <a:rPr lang="it-IT"/>
              <a:t>.</a:t>
            </a:r>
          </a:p>
        </p:txBody>
      </p:sp>
      <p:sp>
        <p:nvSpPr>
          <p:cNvPr id="8" name="CasellaDiTesto 7">
            <a:extLst>
              <a:ext uri="{FF2B5EF4-FFF2-40B4-BE49-F238E27FC236}">
                <a16:creationId xmlns:a16="http://schemas.microsoft.com/office/drawing/2014/main" id="{2D93A82C-6618-0ED1-AC53-E74AD63EB933}"/>
              </a:ext>
            </a:extLst>
          </p:cNvPr>
          <p:cNvSpPr txBox="1"/>
          <p:nvPr userDrawn="1"/>
        </p:nvSpPr>
        <p:spPr>
          <a:xfrm>
            <a:off x="492328" y="372549"/>
            <a:ext cx="1479395" cy="307777"/>
          </a:xfrm>
          <a:prstGeom prst="rect">
            <a:avLst/>
          </a:prstGeom>
          <a:noFill/>
        </p:spPr>
        <p:txBody>
          <a:bodyPr wrap="square" rtlCol="0">
            <a:spAutoFit/>
          </a:bodyPr>
          <a:lstStyle/>
          <a:p>
            <a:pPr>
              <a:lnSpc>
                <a:spcPts val="1600"/>
              </a:lnSpc>
            </a:pPr>
            <a:r>
              <a:rPr lang="en-GB" sz="1600">
                <a:latin typeface="+mj-lt"/>
              </a:rPr>
              <a:t>STORY</a:t>
            </a:r>
          </a:p>
        </p:txBody>
      </p:sp>
      <p:cxnSp>
        <p:nvCxnSpPr>
          <p:cNvPr id="10" name="Connettore 1 9">
            <a:extLst>
              <a:ext uri="{FF2B5EF4-FFF2-40B4-BE49-F238E27FC236}">
                <a16:creationId xmlns:a16="http://schemas.microsoft.com/office/drawing/2014/main" id="{CFAB2D3F-47DC-55AD-BE93-FD8B42476BB6}"/>
              </a:ext>
            </a:extLst>
          </p:cNvPr>
          <p:cNvCxnSpPr>
            <a:cxnSpLocks/>
          </p:cNvCxnSpPr>
          <p:nvPr userDrawn="1"/>
        </p:nvCxnSpPr>
        <p:spPr>
          <a:xfrm>
            <a:off x="592667" y="680326"/>
            <a:ext cx="11160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egnaposto immagine 10">
            <a:extLst>
              <a:ext uri="{FF2B5EF4-FFF2-40B4-BE49-F238E27FC236}">
                <a16:creationId xmlns:a16="http://schemas.microsoft.com/office/drawing/2014/main" id="{FB19890F-F068-77A2-2D14-541F6EB79E0C}"/>
              </a:ext>
            </a:extLst>
          </p:cNvPr>
          <p:cNvSpPr>
            <a:spLocks noGrp="1"/>
          </p:cNvSpPr>
          <p:nvPr>
            <p:ph type="pic" sz="quarter" idx="13" hasCustomPrompt="1"/>
          </p:nvPr>
        </p:nvSpPr>
        <p:spPr>
          <a:xfrm>
            <a:off x="492328" y="2350182"/>
            <a:ext cx="3263243" cy="4159959"/>
          </a:xfrm>
          <a:prstGeom prst="rect">
            <a:avLst/>
          </a:prstGeom>
        </p:spPr>
        <p:txBody>
          <a:bodyPr anchor="ctr"/>
          <a:lstStyle>
            <a:lvl1pPr marL="0" indent="0" algn="ctr">
              <a:buNone/>
              <a:defRPr sz="1400"/>
            </a:lvl1pPr>
          </a:lstStyle>
          <a:p>
            <a:r>
              <a:rPr lang="en-GB"/>
              <a:t>Insert image here</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AB988C9C-7718-F128-4B0E-5D2D6D43A936}"/>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5454923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ayout personalizzato">
    <p:bg>
      <p:bgPr>
        <a:solidFill>
          <a:srgbClr val="E1F2F4"/>
        </a:soli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893121"/>
            <a:ext cx="10336093" cy="1131614"/>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story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9" y="2333853"/>
            <a:ext cx="5810500" cy="3843821"/>
          </a:xfrm>
          <a:prstGeom prst="rect">
            <a:avLst/>
          </a:prstGeom>
        </p:spPr>
        <p:txBody>
          <a:bodyPr numCol="1" spcCol="216000"/>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sp>
        <p:nvSpPr>
          <p:cNvPr id="8" name="CasellaDiTesto 7">
            <a:extLst>
              <a:ext uri="{FF2B5EF4-FFF2-40B4-BE49-F238E27FC236}">
                <a16:creationId xmlns:a16="http://schemas.microsoft.com/office/drawing/2014/main" id="{2D93A82C-6618-0ED1-AC53-E74AD63EB933}"/>
              </a:ext>
            </a:extLst>
          </p:cNvPr>
          <p:cNvSpPr txBox="1"/>
          <p:nvPr userDrawn="1"/>
        </p:nvSpPr>
        <p:spPr>
          <a:xfrm>
            <a:off x="492328" y="372549"/>
            <a:ext cx="1479395" cy="307777"/>
          </a:xfrm>
          <a:prstGeom prst="rect">
            <a:avLst/>
          </a:prstGeom>
          <a:noFill/>
        </p:spPr>
        <p:txBody>
          <a:bodyPr wrap="square" rtlCol="0">
            <a:spAutoFit/>
          </a:bodyPr>
          <a:lstStyle/>
          <a:p>
            <a:pPr>
              <a:lnSpc>
                <a:spcPts val="1600"/>
              </a:lnSpc>
            </a:pPr>
            <a:r>
              <a:rPr lang="en-GB" sz="1600">
                <a:latin typeface="+mj-lt"/>
              </a:rPr>
              <a:t>STORY</a:t>
            </a:r>
          </a:p>
        </p:txBody>
      </p:sp>
      <p:cxnSp>
        <p:nvCxnSpPr>
          <p:cNvPr id="10" name="Connettore 1 9">
            <a:extLst>
              <a:ext uri="{FF2B5EF4-FFF2-40B4-BE49-F238E27FC236}">
                <a16:creationId xmlns:a16="http://schemas.microsoft.com/office/drawing/2014/main" id="{CFAB2D3F-47DC-55AD-BE93-FD8B42476BB6}"/>
              </a:ext>
            </a:extLst>
          </p:cNvPr>
          <p:cNvCxnSpPr>
            <a:cxnSpLocks/>
          </p:cNvCxnSpPr>
          <p:nvPr userDrawn="1"/>
        </p:nvCxnSpPr>
        <p:spPr>
          <a:xfrm>
            <a:off x="592667" y="680326"/>
            <a:ext cx="11160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egnaposto testo 5">
            <a:extLst>
              <a:ext uri="{FF2B5EF4-FFF2-40B4-BE49-F238E27FC236}">
                <a16:creationId xmlns:a16="http://schemas.microsoft.com/office/drawing/2014/main" id="{DED8A588-9C22-E912-4DB5-3234D1FD54A8}"/>
              </a:ext>
            </a:extLst>
          </p:cNvPr>
          <p:cNvSpPr>
            <a:spLocks noGrp="1"/>
          </p:cNvSpPr>
          <p:nvPr>
            <p:ph type="body" sz="quarter" idx="16" hasCustomPrompt="1"/>
          </p:nvPr>
        </p:nvSpPr>
        <p:spPr>
          <a:xfrm>
            <a:off x="6615543" y="2333853"/>
            <a:ext cx="5137650" cy="1894115"/>
          </a:xfrm>
          <a:prstGeom prst="rect">
            <a:avLst/>
          </a:prstGeom>
        </p:spPr>
        <p:txBody>
          <a:bodyPr numCol="1" spcCol="216000"/>
          <a:lstStyle>
            <a:lvl1pPr marL="0" indent="0">
              <a:lnSpc>
                <a:spcPct val="120000"/>
              </a:lnSpc>
              <a:buNone/>
              <a:defRPr sz="2100">
                <a:highlight>
                  <a:srgbClr val="C0E1E4"/>
                </a:highlight>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pic>
        <p:nvPicPr>
          <p:cNvPr id="20" name="Immagine 19" descr="Immagine che contiene Elementi grafici, Carattere, grafica, logo&#10;&#10;Descrizione generata automaticamente">
            <a:extLst>
              <a:ext uri="{FF2B5EF4-FFF2-40B4-BE49-F238E27FC236}">
                <a16:creationId xmlns:a16="http://schemas.microsoft.com/office/drawing/2014/main" id="{AA1F7F0C-CE3C-0544-A9F9-3435AA049810}"/>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27022973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2E8B42DD-DC21-8A8D-1367-DC832FD53917}"/>
              </a:ext>
            </a:extLst>
          </p:cNvPr>
          <p:cNvSpPr/>
          <p:nvPr userDrawn="1"/>
        </p:nvSpPr>
        <p:spPr>
          <a:xfrm rot="277594">
            <a:off x="4770634" y="2848060"/>
            <a:ext cx="410966" cy="56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Immagine 14" descr="Immagine che contiene Elementi grafici, Carattere, grafica, logo&#10;&#10;Descrizione generata automaticamente">
            <a:extLst>
              <a:ext uri="{FF2B5EF4-FFF2-40B4-BE49-F238E27FC236}">
                <a16:creationId xmlns:a16="http://schemas.microsoft.com/office/drawing/2014/main" id="{C5A64158-9124-BD30-9960-1C15B31AD83B}"/>
              </a:ext>
            </a:extLst>
          </p:cNvPr>
          <p:cNvPicPr>
            <a:picLocks noChangeAspect="1"/>
          </p:cNvPicPr>
          <p:nvPr userDrawn="1"/>
        </p:nvPicPr>
        <p:blipFill>
          <a:blip r:embed="rId2"/>
          <a:stretch>
            <a:fillRect/>
          </a:stretch>
        </p:blipFill>
        <p:spPr>
          <a:xfrm>
            <a:off x="3704554" y="2981418"/>
            <a:ext cx="4782892" cy="895165"/>
          </a:xfrm>
          <a:prstGeom prst="rect">
            <a:avLst/>
          </a:prstGeom>
        </p:spPr>
      </p:pic>
      <p:sp>
        <p:nvSpPr>
          <p:cNvPr id="16" name="Rettangolo 15">
            <a:extLst>
              <a:ext uri="{FF2B5EF4-FFF2-40B4-BE49-F238E27FC236}">
                <a16:creationId xmlns:a16="http://schemas.microsoft.com/office/drawing/2014/main" id="{D738ED67-B820-015B-040F-8266780F5DBA}"/>
              </a:ext>
            </a:extLst>
          </p:cNvPr>
          <p:cNvSpPr/>
          <p:nvPr userDrawn="1"/>
        </p:nvSpPr>
        <p:spPr>
          <a:xfrm>
            <a:off x="2691323" y="6341165"/>
            <a:ext cx="1151807" cy="51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pic>
        <p:nvPicPr>
          <p:cNvPr id="3" name="Immagine 2" descr="Immagine che contiene arte, Elementi grafici, stella&#10;&#10;Descrizione generata automaticamente">
            <a:extLst>
              <a:ext uri="{FF2B5EF4-FFF2-40B4-BE49-F238E27FC236}">
                <a16:creationId xmlns:a16="http://schemas.microsoft.com/office/drawing/2014/main" id="{849AF4E9-05DF-8EED-7953-A9C7AE8CB908}"/>
              </a:ext>
            </a:extLst>
          </p:cNvPr>
          <p:cNvPicPr>
            <a:picLocks noChangeAspect="1"/>
          </p:cNvPicPr>
          <p:nvPr userDrawn="1"/>
        </p:nvPicPr>
        <p:blipFill rotWithShape="1">
          <a:blip r:embed="rId3"/>
          <a:srcRect r="1888" b="1882"/>
          <a:stretch/>
        </p:blipFill>
        <p:spPr>
          <a:xfrm>
            <a:off x="-1" y="415"/>
            <a:ext cx="12192001" cy="6857586"/>
          </a:xfrm>
          <a:prstGeom prst="rect">
            <a:avLst/>
          </a:prstGeom>
        </p:spPr>
      </p:pic>
    </p:spTree>
    <p:extLst>
      <p:ext uri="{BB962C8B-B14F-4D97-AF65-F5344CB8AC3E}">
        <p14:creationId xmlns:p14="http://schemas.microsoft.com/office/powerpoint/2010/main" val="179349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925" y="309891"/>
            <a:ext cx="3081528" cy="457200"/>
          </a:xfrm>
          <a:prstGeom prst="rect">
            <a:avLst/>
          </a:prstGeom>
        </p:spPr>
      </p:pic>
      <p:cxnSp>
        <p:nvCxnSpPr>
          <p:cNvPr id="4" name="Straight Connector 3">
            <a:extLst>
              <a:ext uri="{FF2B5EF4-FFF2-40B4-BE49-F238E27FC236}">
                <a16:creationId xmlns:a16="http://schemas.microsoft.com/office/drawing/2014/main" id="{2855A4E7-AEB4-028B-E294-E7D2A704012B}"/>
              </a:ext>
            </a:extLst>
          </p:cNvPr>
          <p:cNvCxnSpPr/>
          <p:nvPr userDrawn="1"/>
        </p:nvCxnSpPr>
        <p:spPr>
          <a:xfrm>
            <a:off x="310243" y="1012024"/>
            <a:ext cx="11534210" cy="0"/>
          </a:xfrm>
          <a:prstGeom prst="line">
            <a:avLst/>
          </a:prstGeom>
          <a:ln w="2540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BB5828A-ADC4-C612-6AA9-C60FF1F5F2BA}"/>
              </a:ext>
            </a:extLst>
          </p:cNvPr>
          <p:cNvSpPr>
            <a:spLocks noGrp="1"/>
          </p:cNvSpPr>
          <p:nvPr>
            <p:ph type="title"/>
          </p:nvPr>
        </p:nvSpPr>
        <p:spPr>
          <a:xfrm>
            <a:off x="347547" y="0"/>
            <a:ext cx="10515600" cy="1325563"/>
          </a:xfrm>
        </p:spPr>
        <p:txBody>
          <a:bodyPr>
            <a:normAutofit/>
          </a:bodyPr>
          <a:lstStyle>
            <a:lvl1pPr>
              <a:defRPr sz="3200" b="0" i="0">
                <a:solidFill>
                  <a:srgbClr val="901838"/>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A72D4343-29FB-215F-4B74-266C9E9B3F10}"/>
              </a:ext>
            </a:extLst>
          </p:cNvPr>
          <p:cNvSpPr>
            <a:spLocks noGrp="1"/>
          </p:cNvSpPr>
          <p:nvPr>
            <p:ph idx="1" hasCustomPrompt="1"/>
          </p:nvPr>
        </p:nvSpPr>
        <p:spPr>
          <a:xfrm>
            <a:off x="838200" y="1825625"/>
            <a:ext cx="10515600" cy="4351338"/>
          </a:xfrm>
        </p:spPr>
        <p:txBody>
          <a:bodyPr/>
          <a:lstStyle>
            <a:lvl1pPr marL="0" indent="0">
              <a:buNone/>
              <a:defRPr b="0" i="0">
                <a:solidFill>
                  <a:srgbClr val="E11985"/>
                </a:solidFill>
                <a:latin typeface="Arial" panose="020B0604020202020204" pitchFamily="34" charset="0"/>
                <a:cs typeface="Arial" panose="020B0604020202020204" pitchFamily="34" charset="0"/>
              </a:defRPr>
            </a:lvl1pPr>
            <a:lvl2pPr marL="685800" indent="-228600">
              <a:buFont typeface="Wingdings" pitchFamily="2" charset="2"/>
              <a:buChar char="§"/>
              <a:defRPr b="0" i="0">
                <a:latin typeface="Arial" panose="020B0604020202020204" pitchFamily="34" charset="0"/>
                <a:cs typeface="Arial" panose="020B0604020202020204" pitchFamily="34" charset="0"/>
              </a:defRPr>
            </a:lvl2pPr>
            <a:lvl3pPr marL="1143000" indent="-228600">
              <a:buFont typeface="Wingdings" pitchFamily="2" charset="2"/>
              <a:buChar char="§"/>
              <a:defRPr b="0" i="0">
                <a:latin typeface="Arial" panose="020B0604020202020204" pitchFamily="34" charset="0"/>
                <a:cs typeface="Arial" panose="020B0604020202020204" pitchFamily="34" charset="0"/>
              </a:defRPr>
            </a:lvl3pPr>
            <a:lvl4pPr marL="1600200" indent="-228600">
              <a:buFont typeface="Wingdings" pitchFamily="2" charset="2"/>
              <a:buChar char="§"/>
              <a:defRPr b="0" i="0">
                <a:latin typeface="Arial" panose="020B0604020202020204" pitchFamily="34" charset="0"/>
                <a:cs typeface="Arial" panose="020B0604020202020204" pitchFamily="34" charset="0"/>
              </a:defRPr>
            </a:lvl4pPr>
            <a:lvl5pPr marL="2057400" indent="-228600">
              <a:buFont typeface="Wingdings" pitchFamily="2" charset="2"/>
              <a:buChar char="§"/>
              <a:defRPr b="0" i="0">
                <a:latin typeface="Arial" panose="020B0604020202020204" pitchFamily="34" charset="0"/>
                <a:cs typeface="Arial" panose="020B0604020202020204" pitchFamily="34" charset="0"/>
              </a:defRPr>
            </a:lvl5pPr>
          </a:lstStyle>
          <a:p>
            <a:pPr lvl="0"/>
            <a:r>
              <a:rPr lang="en-US"/>
              <a:t>Click to edit Master subtitle styles</a:t>
            </a:r>
          </a:p>
          <a:p>
            <a:pPr lvl="0"/>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305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CB8C-2862-8C06-EC11-4851CEDB02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B1E118-FB89-0DD3-A7D1-3902C08736CB}"/>
              </a:ext>
            </a:extLst>
          </p:cNvPr>
          <p:cNvSpPr>
            <a:spLocks noGrp="1"/>
          </p:cNvSpPr>
          <p:nvPr>
            <p:ph type="dt" sz="half" idx="10"/>
          </p:nvPr>
        </p:nvSpPr>
        <p:spPr/>
        <p:txBody>
          <a:bodyPr/>
          <a:lstStyle/>
          <a:p>
            <a:fld id="{A50319C0-3918-0841-8152-5561E139232D}" type="datetime1">
              <a:rPr lang="it-IT" smtClean="0"/>
              <a:t>06/07/2026</a:t>
            </a:fld>
            <a:endParaRPr lang="en-GB"/>
          </a:p>
        </p:txBody>
      </p:sp>
      <p:sp>
        <p:nvSpPr>
          <p:cNvPr id="4" name="Footer Placeholder 3">
            <a:extLst>
              <a:ext uri="{FF2B5EF4-FFF2-40B4-BE49-F238E27FC236}">
                <a16:creationId xmlns:a16="http://schemas.microsoft.com/office/drawing/2014/main" id="{29726B1F-DBB0-AF8B-B9E9-4CB8E7ED7E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6FD1F6-B827-A5DC-539F-CAD7DFA67310}"/>
              </a:ext>
            </a:extLst>
          </p:cNvPr>
          <p:cNvSpPr>
            <a:spLocks noGrp="1"/>
          </p:cNvSpPr>
          <p:nvPr>
            <p:ph type="sldNum" sz="quarter" idx="12"/>
          </p:nvPr>
        </p:nvSpPr>
        <p:spPr/>
        <p:txBody>
          <a:bodyPr/>
          <a:lstStyle/>
          <a:p>
            <a:fld id="{8A0C0063-B936-814E-8795-455CC47145C3}" type="slidenum">
              <a:rPr lang="en-GB" smtClean="0"/>
              <a:t>‹#›</a:t>
            </a:fld>
            <a:endParaRPr lang="en-GB"/>
          </a:p>
        </p:txBody>
      </p:sp>
      <p:sp>
        <p:nvSpPr>
          <p:cNvPr id="7" name="Text Placeholder 6">
            <a:extLst>
              <a:ext uri="{FF2B5EF4-FFF2-40B4-BE49-F238E27FC236}">
                <a16:creationId xmlns:a16="http://schemas.microsoft.com/office/drawing/2014/main" id="{06E6170B-37FD-BA9A-D3DE-B1A8A66C6118}"/>
              </a:ext>
            </a:extLst>
          </p:cNvPr>
          <p:cNvSpPr>
            <a:spLocks noGrp="1"/>
          </p:cNvSpPr>
          <p:nvPr>
            <p:ph type="body" sz="quarter" idx="13"/>
          </p:nvPr>
        </p:nvSpPr>
        <p:spPr>
          <a:xfrm>
            <a:off x="838200" y="2066925"/>
            <a:ext cx="10515600" cy="3848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AD4A351-2EFC-4D6E-B34F-13BE99267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302" y="7937"/>
            <a:ext cx="3181350" cy="714375"/>
          </a:xfrm>
          <a:prstGeom prst="rect">
            <a:avLst/>
          </a:prstGeom>
        </p:spPr>
      </p:pic>
    </p:spTree>
    <p:extLst>
      <p:ext uri="{BB962C8B-B14F-4D97-AF65-F5344CB8AC3E}">
        <p14:creationId xmlns:p14="http://schemas.microsoft.com/office/powerpoint/2010/main" val="7563222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bg>
      <p:bgRef idx="1001">
        <a:schemeClr val="bg2"/>
      </p:bgRef>
    </p:bg>
    <p:spTree>
      <p:nvGrpSpPr>
        <p:cNvPr id="1" name=""/>
        <p:cNvGrpSpPr/>
        <p:nvPr/>
      </p:nvGrpSpPr>
      <p:grpSpPr>
        <a:xfrm>
          <a:off x="0" y="0"/>
          <a:ext cx="0" cy="0"/>
          <a:chOff x="0" y="0"/>
          <a:chExt cx="0" cy="0"/>
        </a:xfrm>
      </p:grpSpPr>
      <p:sp>
        <p:nvSpPr>
          <p:cNvPr id="12" name="Segnaposto immagine 10">
            <a:extLst>
              <a:ext uri="{FF2B5EF4-FFF2-40B4-BE49-F238E27FC236}">
                <a16:creationId xmlns:a16="http://schemas.microsoft.com/office/drawing/2014/main" id="{49261DDF-1F27-F095-7E7D-A3CC97252270}"/>
              </a:ext>
            </a:extLst>
          </p:cNvPr>
          <p:cNvSpPr>
            <a:spLocks noGrp="1"/>
          </p:cNvSpPr>
          <p:nvPr>
            <p:ph type="pic" sz="quarter" idx="13" hasCustomPrompt="1"/>
          </p:nvPr>
        </p:nvSpPr>
        <p:spPr>
          <a:xfrm>
            <a:off x="5648325" y="0"/>
            <a:ext cx="6543675" cy="6858000"/>
          </a:xfrm>
          <a:prstGeom prst="rect">
            <a:avLst/>
          </a:prstGeom>
        </p:spPr>
        <p:txBody>
          <a:bodyPr anchor="ctr"/>
          <a:lstStyle>
            <a:lvl1pPr marL="0" indent="0" algn="ctr">
              <a:buNone/>
              <a:defRPr sz="1400"/>
            </a:lvl1pPr>
          </a:lstStyle>
          <a:p>
            <a:r>
              <a:rPr lang="en-GB"/>
              <a:t>Insert image here</a:t>
            </a:r>
          </a:p>
        </p:txBody>
      </p:sp>
      <p:sp>
        <p:nvSpPr>
          <p:cNvPr id="2" name="Titolo 1">
            <a:extLst>
              <a:ext uri="{FF2B5EF4-FFF2-40B4-BE49-F238E27FC236}">
                <a16:creationId xmlns:a16="http://schemas.microsoft.com/office/drawing/2014/main" id="{4782E2FD-E730-AAFA-32C6-5B4987A2E98E}"/>
              </a:ext>
            </a:extLst>
          </p:cNvPr>
          <p:cNvSpPr>
            <a:spLocks noGrp="1"/>
          </p:cNvSpPr>
          <p:nvPr>
            <p:ph type="title" hasCustomPrompt="1"/>
          </p:nvPr>
        </p:nvSpPr>
        <p:spPr>
          <a:xfrm>
            <a:off x="492887" y="461260"/>
            <a:ext cx="4692446" cy="403527"/>
          </a:xfrm>
          <a:prstGeom prst="rect">
            <a:avLst/>
          </a:prstGeom>
        </p:spPr>
        <p:txBody>
          <a:bodyPr/>
          <a:lstStyle>
            <a:lvl1pPr>
              <a:defRPr sz="1600">
                <a:latin typeface="+mn-lt"/>
              </a:defRPr>
            </a:lvl1pPr>
          </a:lstStyle>
          <a:p>
            <a:r>
              <a:rPr lang="it-IT" err="1"/>
              <a:t>Chapter</a:t>
            </a:r>
            <a:r>
              <a:rPr lang="it-IT"/>
              <a:t> 00</a:t>
            </a:r>
            <a:endParaRPr lang="en-GB"/>
          </a:p>
        </p:txBody>
      </p:sp>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8996930" y="6031615"/>
            <a:ext cx="2743200" cy="365125"/>
          </a:xfrm>
        </p:spPr>
        <p:txBody>
          <a:bodyPr/>
          <a:lstStyle>
            <a:lvl1pPr>
              <a:defRPr>
                <a:solidFill>
                  <a:schemeClr val="tx1"/>
                </a:solidFill>
              </a:defRPr>
            </a:lvl1pPr>
          </a:lstStyle>
          <a:p>
            <a:fld id="{8A0C0063-B936-814E-8795-455CC47145C3}" type="slidenum">
              <a:rPr lang="en-GB" smtClean="0"/>
              <a:pPr/>
              <a:t>‹#›</a:t>
            </a:fld>
            <a:endParaRPr lang="en-GB"/>
          </a:p>
        </p:txBody>
      </p:sp>
      <p:sp>
        <p:nvSpPr>
          <p:cNvPr id="4" name="Segnaposto testo 3">
            <a:extLst>
              <a:ext uri="{FF2B5EF4-FFF2-40B4-BE49-F238E27FC236}">
                <a16:creationId xmlns:a16="http://schemas.microsoft.com/office/drawing/2014/main" id="{C4B010E9-1115-B334-5367-E409B8144BB9}"/>
              </a:ext>
            </a:extLst>
          </p:cNvPr>
          <p:cNvSpPr>
            <a:spLocks noGrp="1"/>
          </p:cNvSpPr>
          <p:nvPr>
            <p:ph type="body" sz="quarter" idx="14" hasCustomPrompt="1"/>
          </p:nvPr>
        </p:nvSpPr>
        <p:spPr>
          <a:xfrm>
            <a:off x="492329" y="1330233"/>
            <a:ext cx="4692446" cy="5066507"/>
          </a:xfrm>
          <a:prstGeom prst="rect">
            <a:avLst/>
          </a:prstGeo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a:t>INSERT CHAPTER TITLE HERE. WRITE IT IN CAPS LOCK</a:t>
            </a:r>
            <a:endParaRPr lang="en-GB"/>
          </a:p>
        </p:txBody>
      </p:sp>
      <p:pic>
        <p:nvPicPr>
          <p:cNvPr id="6" name="Immagine 5" descr="Immagine che contiene Elementi grafici, Carattere, grafica, logo&#10;&#10;Descrizione generata automaticamente">
            <a:extLst>
              <a:ext uri="{FF2B5EF4-FFF2-40B4-BE49-F238E27FC236}">
                <a16:creationId xmlns:a16="http://schemas.microsoft.com/office/drawing/2014/main" id="{64E74A13-AD29-0364-9CB4-4BB08D290266}"/>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9417082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7092416" y="635824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0F549D45-5D69-6FF1-0804-BB5A9DE3B84F}"/>
              </a:ext>
            </a:extLst>
          </p:cNvPr>
          <p:cNvPicPr>
            <a:picLocks noChangeAspect="1"/>
          </p:cNvPicPr>
          <p:nvPr userDrawn="1"/>
        </p:nvPicPr>
        <p:blipFill>
          <a:blip r:embed="rId2"/>
          <a:stretch>
            <a:fillRect/>
          </a:stretch>
        </p:blipFill>
        <p:spPr>
          <a:xfrm>
            <a:off x="10535945" y="6430968"/>
            <a:ext cx="1173730" cy="219675"/>
          </a:xfrm>
          <a:prstGeom prst="rect">
            <a:avLst/>
          </a:prstGeom>
        </p:spPr>
      </p:pic>
    </p:spTree>
    <p:extLst>
      <p:ext uri="{BB962C8B-B14F-4D97-AF65-F5344CB8AC3E}">
        <p14:creationId xmlns:p14="http://schemas.microsoft.com/office/powerpoint/2010/main" val="36058592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sp>
        <p:nvSpPr>
          <p:cNvPr id="7" name="Segnaposto testo 5">
            <a:extLst>
              <a:ext uri="{FF2B5EF4-FFF2-40B4-BE49-F238E27FC236}">
                <a16:creationId xmlns:a16="http://schemas.microsoft.com/office/drawing/2014/main" id="{ED3DA1A3-B716-D122-C833-F91526FCAC62}"/>
              </a:ext>
            </a:extLst>
          </p:cNvPr>
          <p:cNvSpPr>
            <a:spLocks noGrp="1"/>
          </p:cNvSpPr>
          <p:nvPr>
            <p:ph type="body" sz="quarter" idx="16" hasCustomPrompt="1"/>
          </p:nvPr>
        </p:nvSpPr>
        <p:spPr>
          <a:xfrm>
            <a:off x="6139150"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8" name="Immagine 7" descr="Immagine che contiene Elementi grafici, Carattere, grafica, logo&#10;&#10;Descrizione generata automaticamente">
            <a:extLst>
              <a:ext uri="{FF2B5EF4-FFF2-40B4-BE49-F238E27FC236}">
                <a16:creationId xmlns:a16="http://schemas.microsoft.com/office/drawing/2014/main" id="{72967AB0-8295-ECF7-F517-CA9DE5BD30A7}"/>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2744165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0F549D45-5D69-6FF1-0804-BB5A9DE3B84F}"/>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4" name="Segnaposto testo 5">
            <a:extLst>
              <a:ext uri="{FF2B5EF4-FFF2-40B4-BE49-F238E27FC236}">
                <a16:creationId xmlns:a16="http://schemas.microsoft.com/office/drawing/2014/main" id="{07D2D815-D392-980E-7548-43CD0E3EFCC2}"/>
              </a:ext>
            </a:extLst>
          </p:cNvPr>
          <p:cNvSpPr>
            <a:spLocks noGrp="1"/>
          </p:cNvSpPr>
          <p:nvPr>
            <p:ph type="body" sz="quarter" idx="16" hasCustomPrompt="1"/>
          </p:nvPr>
        </p:nvSpPr>
        <p:spPr>
          <a:xfrm>
            <a:off x="6096000" y="2085474"/>
            <a:ext cx="5657193" cy="1894115"/>
          </a:xfrm>
          <a:prstGeom prst="rect">
            <a:avLst/>
          </a:prstGeom>
        </p:spPr>
        <p:txBody>
          <a:bodyPr numCol="1" spcCol="216000"/>
          <a:lstStyle>
            <a:lvl1pPr marL="0" indent="0">
              <a:lnSpc>
                <a:spcPct val="120000"/>
              </a:lnSpc>
              <a:buNone/>
              <a:defRPr sz="2100">
                <a:highlight>
                  <a:srgbClr val="C0E1E4"/>
                </a:highlight>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spTree>
    <p:extLst>
      <p:ext uri="{BB962C8B-B14F-4D97-AF65-F5344CB8AC3E}">
        <p14:creationId xmlns:p14="http://schemas.microsoft.com/office/powerpoint/2010/main" val="31920375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sp>
        <p:nvSpPr>
          <p:cNvPr id="2" name="Segnaposto immagine 10">
            <a:extLst>
              <a:ext uri="{FF2B5EF4-FFF2-40B4-BE49-F238E27FC236}">
                <a16:creationId xmlns:a16="http://schemas.microsoft.com/office/drawing/2014/main" id="{C3F40AE4-A59C-AA15-FB84-BF801F3C8822}"/>
              </a:ext>
            </a:extLst>
          </p:cNvPr>
          <p:cNvSpPr>
            <a:spLocks noGrp="1"/>
          </p:cNvSpPr>
          <p:nvPr>
            <p:ph type="pic" sz="quarter" idx="13" hasCustomPrompt="1"/>
          </p:nvPr>
        </p:nvSpPr>
        <p:spPr>
          <a:xfrm>
            <a:off x="6448222" y="0"/>
            <a:ext cx="5743777" cy="6858000"/>
          </a:xfrm>
          <a:prstGeom prst="rect">
            <a:avLst/>
          </a:prstGeom>
        </p:spPr>
        <p:txBody>
          <a:bodyPr anchor="ctr"/>
          <a:lstStyle>
            <a:lvl1pPr marL="0" indent="0" algn="ctr">
              <a:buNone/>
              <a:defRPr sz="1400"/>
            </a:lvl1pPr>
          </a:lstStyle>
          <a:p>
            <a:r>
              <a:rPr lang="en-GB"/>
              <a:t>Insert image here</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9277778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8" name="Segnaposto grafico 7">
            <a:extLst>
              <a:ext uri="{FF2B5EF4-FFF2-40B4-BE49-F238E27FC236}">
                <a16:creationId xmlns:a16="http://schemas.microsoft.com/office/drawing/2014/main" id="{FD4D7EF0-B7ED-1864-5A14-F374E81489F8}"/>
              </a:ext>
            </a:extLst>
          </p:cNvPr>
          <p:cNvSpPr>
            <a:spLocks noGrp="1"/>
          </p:cNvSpPr>
          <p:nvPr>
            <p:ph type="chart" sz="quarter" idx="16" hasCustomPrompt="1"/>
          </p:nvPr>
        </p:nvSpPr>
        <p:spPr>
          <a:xfrm>
            <a:off x="6308928" y="952500"/>
            <a:ext cx="5444265" cy="3588503"/>
          </a:xfrm>
          <a:prstGeom prst="rect">
            <a:avLst/>
          </a:prstGeom>
        </p:spPr>
        <p:txBody>
          <a:bodyPr anchor="ctr"/>
          <a:lstStyle>
            <a:lvl1pPr marL="0" indent="0" algn="ctr">
              <a:buNone/>
              <a:defRPr sz="1400"/>
            </a:lvl1pPr>
          </a:lstStyle>
          <a:p>
            <a:r>
              <a:rPr lang="en-GB"/>
              <a:t>Insert graph here</a:t>
            </a:r>
          </a:p>
        </p:txBody>
      </p:sp>
      <p:sp>
        <p:nvSpPr>
          <p:cNvPr id="9" name="Segnaposto testo 5">
            <a:extLst>
              <a:ext uri="{FF2B5EF4-FFF2-40B4-BE49-F238E27FC236}">
                <a16:creationId xmlns:a16="http://schemas.microsoft.com/office/drawing/2014/main" id="{38A9019F-3BEA-8D0D-D8F6-1F24CD094067}"/>
              </a:ext>
            </a:extLst>
          </p:cNvPr>
          <p:cNvSpPr>
            <a:spLocks noGrp="1"/>
          </p:cNvSpPr>
          <p:nvPr>
            <p:ph type="body" sz="quarter" idx="17" hasCustomPrompt="1"/>
          </p:nvPr>
        </p:nvSpPr>
        <p:spPr>
          <a:xfrm>
            <a:off x="6308928" y="4772945"/>
            <a:ext cx="5444265" cy="365125"/>
          </a:xfrm>
          <a:prstGeom prst="rect">
            <a:avLst/>
          </a:prstGeom>
        </p:spPr>
        <p:txBody>
          <a:bodyPr/>
          <a:lstStyle>
            <a:lvl1pPr marL="0" indent="0">
              <a:lnSpc>
                <a:spcPct val="120000"/>
              </a:lnSpc>
              <a:buNone/>
              <a:defRPr sz="12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Figure 0.0.</a:t>
            </a:r>
          </a:p>
        </p:txBody>
      </p:sp>
      <p:sp>
        <p:nvSpPr>
          <p:cNvPr id="10" name="Segnaposto testo 5">
            <a:extLst>
              <a:ext uri="{FF2B5EF4-FFF2-40B4-BE49-F238E27FC236}">
                <a16:creationId xmlns:a16="http://schemas.microsoft.com/office/drawing/2014/main" id="{840CB475-73C5-1B36-9118-8584E2F1E3F0}"/>
              </a:ext>
            </a:extLst>
          </p:cNvPr>
          <p:cNvSpPr>
            <a:spLocks noGrp="1"/>
          </p:cNvSpPr>
          <p:nvPr>
            <p:ph type="body" sz="quarter" idx="18" hasCustomPrompt="1"/>
          </p:nvPr>
        </p:nvSpPr>
        <p:spPr>
          <a:xfrm>
            <a:off x="6308928" y="5150897"/>
            <a:ext cx="5444265" cy="1026777"/>
          </a:xfrm>
          <a:prstGeom prst="rect">
            <a:avLst/>
          </a:prstGeom>
        </p:spPr>
        <p:txBody>
          <a:bodyPr/>
          <a:lstStyle>
            <a:lvl1pPr marL="0" indent="0">
              <a:lnSpc>
                <a:spcPct val="120000"/>
              </a:lnSpc>
              <a:buNone/>
              <a:defRPr sz="12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a:t>
            </a:r>
          </a:p>
        </p:txBody>
      </p:sp>
    </p:spTree>
    <p:extLst>
      <p:ext uri="{BB962C8B-B14F-4D97-AF65-F5344CB8AC3E}">
        <p14:creationId xmlns:p14="http://schemas.microsoft.com/office/powerpoint/2010/main" val="19013153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6932618" y="6176865"/>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936775" cy="1132520"/>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775642" y="6399571"/>
            <a:ext cx="1173730" cy="219675"/>
          </a:xfrm>
          <a:prstGeom prst="rect">
            <a:avLst/>
          </a:prstGeom>
        </p:spPr>
      </p:pic>
      <p:sp>
        <p:nvSpPr>
          <p:cNvPr id="8" name="Segnaposto grafico 7">
            <a:extLst>
              <a:ext uri="{FF2B5EF4-FFF2-40B4-BE49-F238E27FC236}">
                <a16:creationId xmlns:a16="http://schemas.microsoft.com/office/drawing/2014/main" id="{FD4D7EF0-B7ED-1864-5A14-F374E81489F8}"/>
              </a:ext>
            </a:extLst>
          </p:cNvPr>
          <p:cNvSpPr>
            <a:spLocks noGrp="1"/>
          </p:cNvSpPr>
          <p:nvPr>
            <p:ph type="chart" sz="quarter" idx="16" hasCustomPrompt="1"/>
          </p:nvPr>
        </p:nvSpPr>
        <p:spPr>
          <a:xfrm>
            <a:off x="492328" y="1829827"/>
            <a:ext cx="11260865" cy="3656574"/>
          </a:xfrm>
          <a:prstGeom prst="rect">
            <a:avLst/>
          </a:prstGeom>
        </p:spPr>
        <p:txBody>
          <a:bodyPr anchor="ctr"/>
          <a:lstStyle>
            <a:lvl1pPr marL="0" indent="0" algn="ctr">
              <a:buNone/>
              <a:defRPr sz="1400"/>
            </a:lvl1pPr>
          </a:lstStyle>
          <a:p>
            <a:r>
              <a:rPr lang="en-GB"/>
              <a:t>Insert graph here</a:t>
            </a:r>
          </a:p>
        </p:txBody>
      </p:sp>
      <p:sp>
        <p:nvSpPr>
          <p:cNvPr id="9" name="Segnaposto testo 5">
            <a:extLst>
              <a:ext uri="{FF2B5EF4-FFF2-40B4-BE49-F238E27FC236}">
                <a16:creationId xmlns:a16="http://schemas.microsoft.com/office/drawing/2014/main" id="{38A9019F-3BEA-8D0D-D8F6-1F24CD094067}"/>
              </a:ext>
            </a:extLst>
          </p:cNvPr>
          <p:cNvSpPr>
            <a:spLocks noGrp="1"/>
          </p:cNvSpPr>
          <p:nvPr>
            <p:ph type="body" sz="quarter" idx="17" hasCustomPrompt="1"/>
          </p:nvPr>
        </p:nvSpPr>
        <p:spPr>
          <a:xfrm>
            <a:off x="504685" y="5681642"/>
            <a:ext cx="5444265" cy="365125"/>
          </a:xfrm>
          <a:prstGeom prst="rect">
            <a:avLst/>
          </a:prstGeom>
        </p:spPr>
        <p:txBody>
          <a:bodyPr/>
          <a:lstStyle>
            <a:lvl1pPr marL="0" indent="0">
              <a:lnSpc>
                <a:spcPct val="120000"/>
              </a:lnSpc>
              <a:buNone/>
              <a:defRPr sz="12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Figure 0.0.</a:t>
            </a:r>
          </a:p>
        </p:txBody>
      </p:sp>
      <p:sp>
        <p:nvSpPr>
          <p:cNvPr id="10" name="Segnaposto testo 5">
            <a:extLst>
              <a:ext uri="{FF2B5EF4-FFF2-40B4-BE49-F238E27FC236}">
                <a16:creationId xmlns:a16="http://schemas.microsoft.com/office/drawing/2014/main" id="{840CB475-73C5-1B36-9118-8584E2F1E3F0}"/>
              </a:ext>
            </a:extLst>
          </p:cNvPr>
          <p:cNvSpPr>
            <a:spLocks noGrp="1"/>
          </p:cNvSpPr>
          <p:nvPr>
            <p:ph type="body" sz="quarter" idx="18" hasCustomPrompt="1"/>
          </p:nvPr>
        </p:nvSpPr>
        <p:spPr>
          <a:xfrm>
            <a:off x="504685" y="6059595"/>
            <a:ext cx="6143250" cy="575984"/>
          </a:xfrm>
          <a:prstGeom prst="rect">
            <a:avLst/>
          </a:prstGeom>
        </p:spPr>
        <p:txBody>
          <a:bodyPr/>
          <a:lstStyle>
            <a:lvl1pPr marL="0" indent="0">
              <a:lnSpc>
                <a:spcPct val="120000"/>
              </a:lnSpc>
              <a:buNone/>
              <a:defRPr sz="12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a:t>
            </a:r>
          </a:p>
        </p:txBody>
      </p:sp>
    </p:spTree>
    <p:extLst>
      <p:ext uri="{BB962C8B-B14F-4D97-AF65-F5344CB8AC3E}">
        <p14:creationId xmlns:p14="http://schemas.microsoft.com/office/powerpoint/2010/main" val="29897469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7" name="Rettangolo 6">
            <a:extLst>
              <a:ext uri="{FF2B5EF4-FFF2-40B4-BE49-F238E27FC236}">
                <a16:creationId xmlns:a16="http://schemas.microsoft.com/office/drawing/2014/main" id="{19B3E896-7305-8CC3-6E3D-4B13F2CAB379}"/>
              </a:ext>
            </a:extLst>
          </p:cNvPr>
          <p:cNvSpPr/>
          <p:nvPr userDrawn="1"/>
        </p:nvSpPr>
        <p:spPr>
          <a:xfrm>
            <a:off x="6252519" y="691978"/>
            <a:ext cx="5513031" cy="5338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84295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EBB3FC2-EB61-1733-CD2B-D93AA6695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319C0-3918-0841-8152-5561E139232D}" type="datetime1">
              <a:rPr lang="it-IT" smtClean="0"/>
              <a:t>06/07/2026</a:t>
            </a:fld>
            <a:endParaRPr lang="en-GB"/>
          </a:p>
        </p:txBody>
      </p:sp>
      <p:sp>
        <p:nvSpPr>
          <p:cNvPr id="5" name="Segnaposto piè di pagina 4">
            <a:extLst>
              <a:ext uri="{FF2B5EF4-FFF2-40B4-BE49-F238E27FC236}">
                <a16:creationId xmlns:a16="http://schemas.microsoft.com/office/drawing/2014/main" id="{0BEA39CD-77F7-8149-412C-8CA751A95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4D8D6455-CD8B-8FEC-7D0C-E5C1F249B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C0063-B936-814E-8795-455CC47145C3}" type="slidenum">
              <a:rPr lang="en-GB" smtClean="0"/>
              <a:t>‹#›</a:t>
            </a:fld>
            <a:endParaRPr lang="en-GB"/>
          </a:p>
        </p:txBody>
      </p:sp>
    </p:spTree>
    <p:extLst>
      <p:ext uri="{BB962C8B-B14F-4D97-AF65-F5344CB8AC3E}">
        <p14:creationId xmlns:p14="http://schemas.microsoft.com/office/powerpoint/2010/main" val="175741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8" r:id="rId5"/>
    <p:sldLayoutId id="2147483656" r:id="rId6"/>
    <p:sldLayoutId id="2147483654" r:id="rId7"/>
    <p:sldLayoutId id="2147483657" r:id="rId8"/>
    <p:sldLayoutId id="2147483659" r:id="rId9"/>
    <p:sldLayoutId id="2147483655" r:id="rId10"/>
    <p:sldLayoutId id="2147483653" r:id="rId11"/>
    <p:sldLayoutId id="2147483660" r:id="rId12"/>
    <p:sldLayoutId id="2147483661" r:id="rId13"/>
    <p:sldLayoutId id="214748366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aidsinfo.unaids.or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4DD6AF-D9A8-0A63-52F1-8BC4831184AA}"/>
              </a:ext>
            </a:extLst>
          </p:cNvPr>
          <p:cNvPicPr>
            <a:picLocks noChangeAspect="1"/>
          </p:cNvPicPr>
          <p:nvPr/>
        </p:nvPicPr>
        <p:blipFill>
          <a:blip r:embed="rId2"/>
          <a:stretch>
            <a:fillRect/>
          </a:stretch>
        </p:blipFill>
        <p:spPr>
          <a:xfrm>
            <a:off x="0" y="-6207"/>
            <a:ext cx="4868378" cy="6858000"/>
          </a:xfrm>
          <a:prstGeom prst="rect">
            <a:avLst/>
          </a:prstGeom>
        </p:spPr>
      </p:pic>
    </p:spTree>
    <p:extLst>
      <p:ext uri="{BB962C8B-B14F-4D97-AF65-F5344CB8AC3E}">
        <p14:creationId xmlns:p14="http://schemas.microsoft.com/office/powerpoint/2010/main" val="342211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37CEF-6FED-DB40-EA76-5A76204E5F54}"/>
              </a:ext>
            </a:extLst>
          </p:cNvPr>
          <p:cNvPicPr>
            <a:picLocks noChangeAspect="1"/>
          </p:cNvPicPr>
          <p:nvPr/>
        </p:nvPicPr>
        <p:blipFill>
          <a:blip r:embed="rId3"/>
          <a:srcRect t="14683" r="129"/>
          <a:stretch>
            <a:fillRect/>
          </a:stretch>
        </p:blipFill>
        <p:spPr>
          <a:xfrm>
            <a:off x="650768" y="1514254"/>
            <a:ext cx="10890465" cy="5291735"/>
          </a:xfrm>
          <a:prstGeom prst="rect">
            <a:avLst/>
          </a:prstGeom>
        </p:spPr>
      </p:pic>
      <p:sp>
        <p:nvSpPr>
          <p:cNvPr id="2" name="TextBox 1">
            <a:extLst>
              <a:ext uri="{FF2B5EF4-FFF2-40B4-BE49-F238E27FC236}">
                <a16:creationId xmlns:a16="http://schemas.microsoft.com/office/drawing/2014/main" id="{78CDCD23-2457-F84C-B560-22385752C9FA}"/>
              </a:ext>
            </a:extLst>
          </p:cNvPr>
          <p:cNvSpPr txBox="1"/>
          <p:nvPr/>
        </p:nvSpPr>
        <p:spPr>
          <a:xfrm>
            <a:off x="0" y="138276"/>
            <a:ext cx="8890612" cy="461665"/>
          </a:xfrm>
          <a:prstGeom prst="rect">
            <a:avLst/>
          </a:prstGeom>
          <a:noFill/>
        </p:spPr>
        <p:txBody>
          <a:bodyPr wrap="square" rtlCol="0">
            <a:spAutoFit/>
          </a:bodyPr>
          <a:lstStyle/>
          <a:p>
            <a:r>
              <a:rPr lang="en-US" sz="2400" dirty="0">
                <a:solidFill>
                  <a:srgbClr val="DD052B"/>
                </a:solidFill>
              </a:rPr>
              <a:t>Disparities in viral suppression across regions</a:t>
            </a:r>
            <a:endParaRPr lang="en-KE" sz="2400" dirty="0">
              <a:solidFill>
                <a:srgbClr val="DD052B"/>
              </a:solidFill>
            </a:endParaRPr>
          </a:p>
        </p:txBody>
      </p:sp>
      <p:sp>
        <p:nvSpPr>
          <p:cNvPr id="6" name="TextBox 5">
            <a:extLst>
              <a:ext uri="{FF2B5EF4-FFF2-40B4-BE49-F238E27FC236}">
                <a16:creationId xmlns:a16="http://schemas.microsoft.com/office/drawing/2014/main" id="{7C2AF453-4580-10AD-4570-26AB1DDEF621}"/>
              </a:ext>
            </a:extLst>
          </p:cNvPr>
          <p:cNvSpPr txBox="1"/>
          <p:nvPr/>
        </p:nvSpPr>
        <p:spPr>
          <a:xfrm>
            <a:off x="198304" y="826265"/>
            <a:ext cx="8802477" cy="461665"/>
          </a:xfrm>
          <a:prstGeom prst="rect">
            <a:avLst/>
          </a:prstGeom>
          <a:noFill/>
        </p:spPr>
        <p:txBody>
          <a:bodyPr wrap="square" rtlCol="0">
            <a:spAutoFit/>
          </a:bodyPr>
          <a:lstStyle/>
          <a:p>
            <a:endParaRPr lang="en-KE"/>
          </a:p>
        </p:txBody>
      </p:sp>
      <p:sp>
        <p:nvSpPr>
          <p:cNvPr id="7" name="TextBox 6">
            <a:extLst>
              <a:ext uri="{FF2B5EF4-FFF2-40B4-BE49-F238E27FC236}">
                <a16:creationId xmlns:a16="http://schemas.microsoft.com/office/drawing/2014/main" id="{7CF6211C-0E29-F3C4-45A2-776B2F8D44B6}"/>
              </a:ext>
            </a:extLst>
          </p:cNvPr>
          <p:cNvSpPr txBox="1"/>
          <p:nvPr/>
        </p:nvSpPr>
        <p:spPr>
          <a:xfrm>
            <a:off x="325384" y="681754"/>
            <a:ext cx="11541233" cy="369332"/>
          </a:xfrm>
          <a:prstGeom prst="rect">
            <a:avLst/>
          </a:prstGeom>
          <a:noFill/>
        </p:spPr>
        <p:txBody>
          <a:bodyPr wrap="square" rtlCol="0">
            <a:spAutoFit/>
          </a:bodyPr>
          <a:lstStyle/>
          <a:p>
            <a:r>
              <a:rPr lang="en-US" dirty="0"/>
              <a:t>Figure 8: Distribution of awareness, treatment and viral suppression among people living with HIV, by region, 2025</a:t>
            </a:r>
            <a:endParaRPr lang="en-KE" dirty="0"/>
          </a:p>
        </p:txBody>
      </p:sp>
    </p:spTree>
    <p:extLst>
      <p:ext uri="{BB962C8B-B14F-4D97-AF65-F5344CB8AC3E}">
        <p14:creationId xmlns:p14="http://schemas.microsoft.com/office/powerpoint/2010/main" val="100825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6F678-AF99-5F81-AC18-57898834263D}"/>
              </a:ext>
            </a:extLst>
          </p:cNvPr>
          <p:cNvPicPr>
            <a:picLocks noChangeAspect="1"/>
          </p:cNvPicPr>
          <p:nvPr/>
        </p:nvPicPr>
        <p:blipFill>
          <a:blip r:embed="rId3"/>
          <a:srcRect l="-975" t="19948" b="518"/>
          <a:stretch>
            <a:fillRect/>
          </a:stretch>
        </p:blipFill>
        <p:spPr>
          <a:xfrm>
            <a:off x="977617" y="1655317"/>
            <a:ext cx="10236767" cy="5145204"/>
          </a:xfrm>
          <a:prstGeom prst="rect">
            <a:avLst/>
          </a:prstGeom>
        </p:spPr>
      </p:pic>
      <p:sp>
        <p:nvSpPr>
          <p:cNvPr id="2" name="TextBox 1">
            <a:extLst>
              <a:ext uri="{FF2B5EF4-FFF2-40B4-BE49-F238E27FC236}">
                <a16:creationId xmlns:a16="http://schemas.microsoft.com/office/drawing/2014/main" id="{AE8ACB15-7F80-F525-49FA-09214B68BF3D}"/>
              </a:ext>
            </a:extLst>
          </p:cNvPr>
          <p:cNvSpPr txBox="1"/>
          <p:nvPr/>
        </p:nvSpPr>
        <p:spPr>
          <a:xfrm>
            <a:off x="0" y="89124"/>
            <a:ext cx="8934680" cy="461665"/>
          </a:xfrm>
          <a:prstGeom prst="rect">
            <a:avLst/>
          </a:prstGeom>
          <a:noFill/>
        </p:spPr>
        <p:txBody>
          <a:bodyPr wrap="square" rtlCol="0">
            <a:spAutoFit/>
          </a:bodyPr>
          <a:lstStyle/>
          <a:p>
            <a:r>
              <a:rPr lang="en-US" sz="2400" dirty="0">
                <a:solidFill>
                  <a:srgbClr val="DD052B"/>
                </a:solidFill>
              </a:rPr>
              <a:t>Discriminatory attitudes continue to exist in different regions</a:t>
            </a:r>
            <a:endParaRPr lang="en-KE" sz="2400" dirty="0">
              <a:solidFill>
                <a:srgbClr val="DD052B"/>
              </a:solidFill>
            </a:endParaRPr>
          </a:p>
        </p:txBody>
      </p:sp>
      <p:sp>
        <p:nvSpPr>
          <p:cNvPr id="3" name="TextBox 2">
            <a:extLst>
              <a:ext uri="{FF2B5EF4-FFF2-40B4-BE49-F238E27FC236}">
                <a16:creationId xmlns:a16="http://schemas.microsoft.com/office/drawing/2014/main" id="{5DCAF1F5-82B7-EC30-094C-4A056DD45C92}"/>
              </a:ext>
            </a:extLst>
          </p:cNvPr>
          <p:cNvSpPr txBox="1"/>
          <p:nvPr/>
        </p:nvSpPr>
        <p:spPr>
          <a:xfrm>
            <a:off x="762000" y="839240"/>
            <a:ext cx="10668000" cy="584775"/>
          </a:xfrm>
          <a:prstGeom prst="rect">
            <a:avLst/>
          </a:prstGeom>
          <a:noFill/>
        </p:spPr>
        <p:txBody>
          <a:bodyPr wrap="square" rtlCol="0">
            <a:spAutoFit/>
          </a:bodyPr>
          <a:lstStyle/>
          <a:p>
            <a:r>
              <a:rPr lang="en-US" sz="1600" dirty="0"/>
              <a:t>Figure 9: Percentage of women and men aged 15−49 years who report discriminatory attitudes towards people living with HIV, by region, 2021−2024</a:t>
            </a:r>
            <a:endParaRPr lang="en-KE" sz="1600" dirty="0"/>
          </a:p>
        </p:txBody>
      </p:sp>
    </p:spTree>
    <p:extLst>
      <p:ext uri="{BB962C8B-B14F-4D97-AF65-F5344CB8AC3E}">
        <p14:creationId xmlns:p14="http://schemas.microsoft.com/office/powerpoint/2010/main" val="54214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7434F-7C5F-5B16-3C97-EE4F580AE7C8}"/>
              </a:ext>
            </a:extLst>
          </p:cNvPr>
          <p:cNvPicPr>
            <a:picLocks noChangeAspect="1"/>
          </p:cNvPicPr>
          <p:nvPr/>
        </p:nvPicPr>
        <p:blipFill>
          <a:blip r:embed="rId3"/>
          <a:srcRect l="-365" t="19612" b="289"/>
          <a:stretch>
            <a:fillRect/>
          </a:stretch>
        </p:blipFill>
        <p:spPr>
          <a:xfrm>
            <a:off x="191204" y="1865386"/>
            <a:ext cx="11809592" cy="4765417"/>
          </a:xfrm>
          <a:prstGeom prst="rect">
            <a:avLst/>
          </a:prstGeom>
        </p:spPr>
      </p:pic>
      <p:sp>
        <p:nvSpPr>
          <p:cNvPr id="2" name="TextBox 1">
            <a:extLst>
              <a:ext uri="{FF2B5EF4-FFF2-40B4-BE49-F238E27FC236}">
                <a16:creationId xmlns:a16="http://schemas.microsoft.com/office/drawing/2014/main" id="{F983791B-57F9-2EE1-6693-337968A2E355}"/>
              </a:ext>
            </a:extLst>
          </p:cNvPr>
          <p:cNvSpPr txBox="1"/>
          <p:nvPr/>
        </p:nvSpPr>
        <p:spPr>
          <a:xfrm>
            <a:off x="1" y="308472"/>
            <a:ext cx="8934680" cy="461665"/>
          </a:xfrm>
          <a:prstGeom prst="rect">
            <a:avLst/>
          </a:prstGeom>
          <a:noFill/>
        </p:spPr>
        <p:txBody>
          <a:bodyPr wrap="square" rtlCol="0">
            <a:spAutoFit/>
          </a:bodyPr>
          <a:lstStyle/>
          <a:p>
            <a:r>
              <a:rPr lang="en-US" sz="2400" dirty="0">
                <a:solidFill>
                  <a:srgbClr val="DD052B"/>
                </a:solidFill>
              </a:rPr>
              <a:t>Criminalizing laws restrict access to HIV services</a:t>
            </a:r>
            <a:endParaRPr lang="en-KE" sz="2400" dirty="0">
              <a:solidFill>
                <a:srgbClr val="DD052B"/>
              </a:solidFill>
            </a:endParaRPr>
          </a:p>
        </p:txBody>
      </p:sp>
      <p:sp>
        <p:nvSpPr>
          <p:cNvPr id="3" name="TextBox 2">
            <a:extLst>
              <a:ext uri="{FF2B5EF4-FFF2-40B4-BE49-F238E27FC236}">
                <a16:creationId xmlns:a16="http://schemas.microsoft.com/office/drawing/2014/main" id="{4C506C76-CACC-5BF1-099D-DD0135484D72}"/>
              </a:ext>
            </a:extLst>
          </p:cNvPr>
          <p:cNvSpPr txBox="1"/>
          <p:nvPr/>
        </p:nvSpPr>
        <p:spPr>
          <a:xfrm>
            <a:off x="1639678" y="1133095"/>
            <a:ext cx="8912645" cy="369332"/>
          </a:xfrm>
          <a:prstGeom prst="rect">
            <a:avLst/>
          </a:prstGeom>
          <a:noFill/>
        </p:spPr>
        <p:txBody>
          <a:bodyPr wrap="square" rtlCol="0">
            <a:spAutoFit/>
          </a:bodyPr>
          <a:lstStyle/>
          <a:p>
            <a:r>
              <a:rPr lang="en-US" dirty="0"/>
              <a:t>Figure 10: Number of countries with discriminatory and punitive laws, June 2026</a:t>
            </a:r>
            <a:endParaRPr lang="en-KE" dirty="0"/>
          </a:p>
        </p:txBody>
      </p:sp>
    </p:spTree>
    <p:extLst>
      <p:ext uri="{BB962C8B-B14F-4D97-AF65-F5344CB8AC3E}">
        <p14:creationId xmlns:p14="http://schemas.microsoft.com/office/powerpoint/2010/main" val="194792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082F95-1073-9C73-BAEE-4F7C42D96300}"/>
              </a:ext>
            </a:extLst>
          </p:cNvPr>
          <p:cNvPicPr>
            <a:picLocks noChangeAspect="1"/>
          </p:cNvPicPr>
          <p:nvPr/>
        </p:nvPicPr>
        <p:blipFill>
          <a:blip r:embed="rId3"/>
          <a:srcRect l="25" t="25135" b="530"/>
          <a:stretch>
            <a:fillRect/>
          </a:stretch>
        </p:blipFill>
        <p:spPr>
          <a:xfrm>
            <a:off x="600236" y="1746850"/>
            <a:ext cx="10991528" cy="4631956"/>
          </a:xfrm>
          <a:prstGeom prst="rect">
            <a:avLst/>
          </a:prstGeom>
        </p:spPr>
      </p:pic>
      <p:sp>
        <p:nvSpPr>
          <p:cNvPr id="3" name="TextBox 2">
            <a:extLst>
              <a:ext uri="{FF2B5EF4-FFF2-40B4-BE49-F238E27FC236}">
                <a16:creationId xmlns:a16="http://schemas.microsoft.com/office/drawing/2014/main" id="{4C219EC6-BF46-7F63-A5F2-DB418BC8D742}"/>
              </a:ext>
            </a:extLst>
          </p:cNvPr>
          <p:cNvSpPr txBox="1"/>
          <p:nvPr/>
        </p:nvSpPr>
        <p:spPr>
          <a:xfrm>
            <a:off x="0" y="109772"/>
            <a:ext cx="8860768" cy="830997"/>
          </a:xfrm>
          <a:prstGeom prst="rect">
            <a:avLst/>
          </a:prstGeom>
          <a:noFill/>
        </p:spPr>
        <p:txBody>
          <a:bodyPr wrap="square" rtlCol="0">
            <a:spAutoFit/>
          </a:bodyPr>
          <a:lstStyle/>
          <a:p>
            <a:r>
              <a:rPr lang="en-US" sz="2400" dirty="0">
                <a:solidFill>
                  <a:srgbClr val="DD052B"/>
                </a:solidFill>
              </a:rPr>
              <a:t>Community-led organizations are a critical delivery mechanism for HIV prevention, especially for key populations</a:t>
            </a:r>
            <a:endParaRPr lang="en-KE" sz="2400" dirty="0">
              <a:solidFill>
                <a:srgbClr val="DD052B"/>
              </a:solidFill>
            </a:endParaRPr>
          </a:p>
        </p:txBody>
      </p:sp>
      <p:sp>
        <p:nvSpPr>
          <p:cNvPr id="5" name="TextBox 4">
            <a:extLst>
              <a:ext uri="{FF2B5EF4-FFF2-40B4-BE49-F238E27FC236}">
                <a16:creationId xmlns:a16="http://schemas.microsoft.com/office/drawing/2014/main" id="{1433AE72-FF68-42B9-6F22-231E82FB74B2}"/>
              </a:ext>
            </a:extLst>
          </p:cNvPr>
          <p:cNvSpPr txBox="1"/>
          <p:nvPr/>
        </p:nvSpPr>
        <p:spPr>
          <a:xfrm>
            <a:off x="788986" y="1051422"/>
            <a:ext cx="10614028" cy="584775"/>
          </a:xfrm>
          <a:prstGeom prst="rect">
            <a:avLst/>
          </a:prstGeom>
          <a:noFill/>
        </p:spPr>
        <p:txBody>
          <a:bodyPr wrap="square" lIns="91440" tIns="45720" rIns="91440" bIns="45720" rtlCol="0" anchor="t">
            <a:spAutoFit/>
          </a:bodyPr>
          <a:lstStyle/>
          <a:p>
            <a:r>
              <a:rPr lang="en-US" sz="1600" dirty="0"/>
              <a:t>Figure 11: Distribution of the reported numbers of people from key populations reached with HIV prevention interventions, by type of provider, 2020–2024</a:t>
            </a:r>
            <a:endParaRPr lang="en-KE" sz="1600" dirty="0"/>
          </a:p>
        </p:txBody>
      </p:sp>
    </p:spTree>
    <p:extLst>
      <p:ext uri="{BB962C8B-B14F-4D97-AF65-F5344CB8AC3E}">
        <p14:creationId xmlns:p14="http://schemas.microsoft.com/office/powerpoint/2010/main" val="198978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D4A351-2EFC-4D6E-B34F-13BE99267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005" y="0"/>
            <a:ext cx="3181350" cy="714375"/>
          </a:xfrm>
          <a:prstGeom prst="rect">
            <a:avLst/>
          </a:prstGeom>
        </p:spPr>
      </p:pic>
      <p:pic>
        <p:nvPicPr>
          <p:cNvPr id="4" name="Picture 3">
            <a:extLst>
              <a:ext uri="{FF2B5EF4-FFF2-40B4-BE49-F238E27FC236}">
                <a16:creationId xmlns:a16="http://schemas.microsoft.com/office/drawing/2014/main" id="{BC007A2B-6D44-0DD3-9B57-86F749EFA999}"/>
              </a:ext>
            </a:extLst>
          </p:cNvPr>
          <p:cNvPicPr>
            <a:picLocks noChangeAspect="1"/>
          </p:cNvPicPr>
          <p:nvPr/>
        </p:nvPicPr>
        <p:blipFill>
          <a:blip r:embed="rId4"/>
          <a:srcRect l="-301" t="20304" r="305" b="761"/>
          <a:stretch>
            <a:fillRect/>
          </a:stretch>
        </p:blipFill>
        <p:spPr>
          <a:xfrm>
            <a:off x="720702" y="1872357"/>
            <a:ext cx="10750597" cy="4462513"/>
          </a:xfrm>
          <a:prstGeom prst="rect">
            <a:avLst/>
          </a:prstGeom>
        </p:spPr>
      </p:pic>
      <p:sp>
        <p:nvSpPr>
          <p:cNvPr id="2" name="TextBox 1">
            <a:extLst>
              <a:ext uri="{FF2B5EF4-FFF2-40B4-BE49-F238E27FC236}">
                <a16:creationId xmlns:a16="http://schemas.microsoft.com/office/drawing/2014/main" id="{46ECDF03-F0F7-C6B2-FF76-D9F462F99640}"/>
              </a:ext>
            </a:extLst>
          </p:cNvPr>
          <p:cNvSpPr txBox="1"/>
          <p:nvPr/>
        </p:nvSpPr>
        <p:spPr>
          <a:xfrm>
            <a:off x="0" y="162583"/>
            <a:ext cx="8803005" cy="830997"/>
          </a:xfrm>
          <a:prstGeom prst="rect">
            <a:avLst/>
          </a:prstGeom>
          <a:noFill/>
        </p:spPr>
        <p:txBody>
          <a:bodyPr wrap="square" rtlCol="0">
            <a:spAutoFit/>
          </a:bodyPr>
          <a:lstStyle/>
          <a:p>
            <a:r>
              <a:rPr lang="en-US" sz="2400" dirty="0">
                <a:solidFill>
                  <a:srgbClr val="DD052B"/>
                </a:solidFill>
              </a:rPr>
              <a:t>Efforts to put in place social contracting mechanisms must be continued</a:t>
            </a:r>
            <a:endParaRPr lang="en-KE" sz="2400" dirty="0">
              <a:solidFill>
                <a:srgbClr val="DD052B"/>
              </a:solidFill>
            </a:endParaRPr>
          </a:p>
        </p:txBody>
      </p:sp>
      <p:sp>
        <p:nvSpPr>
          <p:cNvPr id="3" name="TextBox 2">
            <a:extLst>
              <a:ext uri="{FF2B5EF4-FFF2-40B4-BE49-F238E27FC236}">
                <a16:creationId xmlns:a16="http://schemas.microsoft.com/office/drawing/2014/main" id="{7E5D2E95-569E-3B69-FF34-EF5F72B86442}"/>
              </a:ext>
            </a:extLst>
          </p:cNvPr>
          <p:cNvSpPr txBox="1"/>
          <p:nvPr/>
        </p:nvSpPr>
        <p:spPr>
          <a:xfrm>
            <a:off x="720702" y="1157072"/>
            <a:ext cx="10750596" cy="584775"/>
          </a:xfrm>
          <a:prstGeom prst="rect">
            <a:avLst/>
          </a:prstGeom>
          <a:noFill/>
        </p:spPr>
        <p:txBody>
          <a:bodyPr wrap="square" lIns="91440" tIns="45720" rIns="91440" bIns="45720" rtlCol="0" anchor="t">
            <a:spAutoFit/>
          </a:bodyPr>
          <a:lstStyle/>
          <a:p>
            <a:r>
              <a:rPr lang="en-US" sz="1600" dirty="0"/>
              <a:t>Figure 12: Percentage of countries reporting having social contracting laws or policies allowing for funding of service delivery by communities from domestic funding, by region, 2022−2025</a:t>
            </a:r>
            <a:endParaRPr lang="en-KE" sz="1600" dirty="0"/>
          </a:p>
        </p:txBody>
      </p:sp>
    </p:spTree>
    <p:extLst>
      <p:ext uri="{BB962C8B-B14F-4D97-AF65-F5344CB8AC3E}">
        <p14:creationId xmlns:p14="http://schemas.microsoft.com/office/powerpoint/2010/main" val="352914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1BA03-43BF-1B61-3398-14154744F2F3}"/>
              </a:ext>
            </a:extLst>
          </p:cNvPr>
          <p:cNvPicPr>
            <a:picLocks noChangeAspect="1"/>
          </p:cNvPicPr>
          <p:nvPr/>
        </p:nvPicPr>
        <p:blipFill>
          <a:blip r:embed="rId3"/>
          <a:srcRect t="22316" r="-34" b="652"/>
          <a:stretch>
            <a:fillRect/>
          </a:stretch>
        </p:blipFill>
        <p:spPr>
          <a:xfrm>
            <a:off x="979785" y="2292887"/>
            <a:ext cx="10232431" cy="3921617"/>
          </a:xfrm>
          <a:prstGeom prst="rect">
            <a:avLst/>
          </a:prstGeom>
        </p:spPr>
      </p:pic>
      <p:sp>
        <p:nvSpPr>
          <p:cNvPr id="2" name="TextBox 1">
            <a:extLst>
              <a:ext uri="{FF2B5EF4-FFF2-40B4-BE49-F238E27FC236}">
                <a16:creationId xmlns:a16="http://schemas.microsoft.com/office/drawing/2014/main" id="{B280A067-4DA3-1EE6-4C18-D6381AA520E0}"/>
              </a:ext>
            </a:extLst>
          </p:cNvPr>
          <p:cNvSpPr txBox="1"/>
          <p:nvPr/>
        </p:nvSpPr>
        <p:spPr>
          <a:xfrm>
            <a:off x="0" y="185195"/>
            <a:ext cx="8692587" cy="830997"/>
          </a:xfrm>
          <a:prstGeom prst="rect">
            <a:avLst/>
          </a:prstGeom>
          <a:noFill/>
        </p:spPr>
        <p:txBody>
          <a:bodyPr wrap="square" rtlCol="0">
            <a:spAutoFit/>
          </a:bodyPr>
          <a:lstStyle/>
          <a:p>
            <a:r>
              <a:rPr lang="en-US" sz="2400" dirty="0">
                <a:solidFill>
                  <a:srgbClr val="DD052B"/>
                </a:solidFill>
              </a:rPr>
              <a:t>There has been no significant progress in reducing domestic violence since 2000 globally</a:t>
            </a:r>
            <a:endParaRPr lang="en-KE" sz="2400" dirty="0">
              <a:solidFill>
                <a:srgbClr val="DD052B"/>
              </a:solidFill>
            </a:endParaRPr>
          </a:p>
        </p:txBody>
      </p:sp>
      <p:sp>
        <p:nvSpPr>
          <p:cNvPr id="3" name="TextBox 2">
            <a:extLst>
              <a:ext uri="{FF2B5EF4-FFF2-40B4-BE49-F238E27FC236}">
                <a16:creationId xmlns:a16="http://schemas.microsoft.com/office/drawing/2014/main" id="{28EA8960-FEE3-6676-9229-C40C97B2B3A5}"/>
              </a:ext>
            </a:extLst>
          </p:cNvPr>
          <p:cNvSpPr txBox="1"/>
          <p:nvPr/>
        </p:nvSpPr>
        <p:spPr>
          <a:xfrm>
            <a:off x="647700" y="1016192"/>
            <a:ext cx="10896600" cy="584775"/>
          </a:xfrm>
          <a:prstGeom prst="rect">
            <a:avLst/>
          </a:prstGeom>
          <a:noFill/>
        </p:spPr>
        <p:txBody>
          <a:bodyPr wrap="square" rtlCol="0">
            <a:spAutoFit/>
          </a:bodyPr>
          <a:lstStyle/>
          <a:p>
            <a:r>
              <a:rPr lang="en-US" sz="1600" dirty="0"/>
              <a:t>Figure 13: Changes over time in the prevalence of physical and/or sexual violence against ever-married or ever-partnered women aged 15−49 years in the past 12 months, 2000–2023</a:t>
            </a:r>
            <a:endParaRPr lang="en-KE" sz="1600" dirty="0"/>
          </a:p>
        </p:txBody>
      </p:sp>
    </p:spTree>
    <p:extLst>
      <p:ext uri="{BB962C8B-B14F-4D97-AF65-F5344CB8AC3E}">
        <p14:creationId xmlns:p14="http://schemas.microsoft.com/office/powerpoint/2010/main" val="254144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CE5DFA-50DE-69FF-A676-F822FC7E72E7}"/>
              </a:ext>
            </a:extLst>
          </p:cNvPr>
          <p:cNvPicPr>
            <a:picLocks noChangeAspect="1"/>
          </p:cNvPicPr>
          <p:nvPr/>
        </p:nvPicPr>
        <p:blipFill>
          <a:blip r:embed="rId3"/>
          <a:srcRect l="760" t="18277" r="-310" b="1265"/>
          <a:stretch>
            <a:fillRect/>
          </a:stretch>
        </p:blipFill>
        <p:spPr>
          <a:xfrm>
            <a:off x="804202" y="1979385"/>
            <a:ext cx="10583596" cy="4710419"/>
          </a:xfrm>
          <a:prstGeom prst="rect">
            <a:avLst/>
          </a:prstGeom>
        </p:spPr>
      </p:pic>
      <p:sp>
        <p:nvSpPr>
          <p:cNvPr id="2" name="TextBox 1">
            <a:extLst>
              <a:ext uri="{FF2B5EF4-FFF2-40B4-BE49-F238E27FC236}">
                <a16:creationId xmlns:a16="http://schemas.microsoft.com/office/drawing/2014/main" id="{A810C529-5C49-6BB8-526B-7C16E57BDD81}"/>
              </a:ext>
            </a:extLst>
          </p:cNvPr>
          <p:cNvSpPr txBox="1"/>
          <p:nvPr/>
        </p:nvSpPr>
        <p:spPr>
          <a:xfrm>
            <a:off x="0" y="178891"/>
            <a:ext cx="8670275" cy="461665"/>
          </a:xfrm>
          <a:prstGeom prst="rect">
            <a:avLst/>
          </a:prstGeom>
          <a:noFill/>
        </p:spPr>
        <p:txBody>
          <a:bodyPr wrap="square" rtlCol="0">
            <a:spAutoFit/>
          </a:bodyPr>
          <a:lstStyle/>
          <a:p>
            <a:r>
              <a:rPr lang="en-US" sz="2400" dirty="0">
                <a:solidFill>
                  <a:srgbClr val="DD052B"/>
                </a:solidFill>
              </a:rPr>
              <a:t>The price of HIV-related medicines varies greatly across regions</a:t>
            </a:r>
            <a:endParaRPr lang="en-KE" sz="2400" dirty="0">
              <a:solidFill>
                <a:srgbClr val="DD052B"/>
              </a:solidFill>
            </a:endParaRPr>
          </a:p>
        </p:txBody>
      </p:sp>
      <p:sp>
        <p:nvSpPr>
          <p:cNvPr id="4" name="TextBox 3">
            <a:extLst>
              <a:ext uri="{FF2B5EF4-FFF2-40B4-BE49-F238E27FC236}">
                <a16:creationId xmlns:a16="http://schemas.microsoft.com/office/drawing/2014/main" id="{3593CA1A-A2E9-AABB-373B-B2313C29915B}"/>
              </a:ext>
            </a:extLst>
          </p:cNvPr>
          <p:cNvSpPr txBox="1"/>
          <p:nvPr/>
        </p:nvSpPr>
        <p:spPr>
          <a:xfrm>
            <a:off x="951766" y="1125304"/>
            <a:ext cx="10288467" cy="369332"/>
          </a:xfrm>
          <a:prstGeom prst="rect">
            <a:avLst/>
          </a:prstGeom>
          <a:noFill/>
        </p:spPr>
        <p:txBody>
          <a:bodyPr wrap="square" rtlCol="0">
            <a:spAutoFit/>
          </a:bodyPr>
          <a:lstStyle/>
          <a:p>
            <a:r>
              <a:rPr lang="en-US" dirty="0"/>
              <a:t>Figure 14: Average procurement prices of antiretroviral medicines, by region and source of funding</a:t>
            </a:r>
            <a:endParaRPr lang="en-KE" dirty="0"/>
          </a:p>
        </p:txBody>
      </p:sp>
    </p:spTree>
    <p:extLst>
      <p:ext uri="{BB962C8B-B14F-4D97-AF65-F5344CB8AC3E}">
        <p14:creationId xmlns:p14="http://schemas.microsoft.com/office/powerpoint/2010/main" val="141058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A5880E-1D75-67B5-58AF-09194B0FFC1A}"/>
              </a:ext>
            </a:extLst>
          </p:cNvPr>
          <p:cNvPicPr>
            <a:picLocks noChangeAspect="1"/>
          </p:cNvPicPr>
          <p:nvPr/>
        </p:nvPicPr>
        <p:blipFill>
          <a:blip r:embed="rId3"/>
          <a:srcRect l="-659" t="22667" r="1577" b="279"/>
          <a:stretch>
            <a:fillRect/>
          </a:stretch>
        </p:blipFill>
        <p:spPr>
          <a:xfrm>
            <a:off x="835418" y="1713775"/>
            <a:ext cx="10521164" cy="4916051"/>
          </a:xfrm>
          <a:prstGeom prst="rect">
            <a:avLst/>
          </a:prstGeom>
        </p:spPr>
      </p:pic>
      <p:sp>
        <p:nvSpPr>
          <p:cNvPr id="2" name="TextBox 1">
            <a:extLst>
              <a:ext uri="{FF2B5EF4-FFF2-40B4-BE49-F238E27FC236}">
                <a16:creationId xmlns:a16="http://schemas.microsoft.com/office/drawing/2014/main" id="{BF1A4009-3053-3F15-A69A-765F24A55C98}"/>
              </a:ext>
            </a:extLst>
          </p:cNvPr>
          <p:cNvSpPr txBox="1"/>
          <p:nvPr/>
        </p:nvSpPr>
        <p:spPr>
          <a:xfrm>
            <a:off x="297456" y="191073"/>
            <a:ext cx="8582140" cy="461666"/>
          </a:xfrm>
          <a:prstGeom prst="rect">
            <a:avLst/>
          </a:prstGeom>
          <a:noFill/>
        </p:spPr>
        <p:txBody>
          <a:bodyPr wrap="square" rtlCol="0">
            <a:spAutoFit/>
          </a:bodyPr>
          <a:lstStyle/>
          <a:p>
            <a:r>
              <a:rPr lang="en-US" sz="2400" dirty="0">
                <a:solidFill>
                  <a:srgbClr val="DD052B"/>
                </a:solidFill>
              </a:rPr>
              <a:t>Progress in integration of HIV with TB services</a:t>
            </a:r>
            <a:endParaRPr lang="en-KE" sz="2400" dirty="0">
              <a:solidFill>
                <a:srgbClr val="DD052B"/>
              </a:solidFill>
            </a:endParaRPr>
          </a:p>
        </p:txBody>
      </p:sp>
      <p:sp>
        <p:nvSpPr>
          <p:cNvPr id="4" name="TextBox 3">
            <a:extLst>
              <a:ext uri="{FF2B5EF4-FFF2-40B4-BE49-F238E27FC236}">
                <a16:creationId xmlns:a16="http://schemas.microsoft.com/office/drawing/2014/main" id="{D4FE3714-E14E-EE14-DE0A-3248227AEC72}"/>
              </a:ext>
            </a:extLst>
          </p:cNvPr>
          <p:cNvSpPr txBox="1"/>
          <p:nvPr/>
        </p:nvSpPr>
        <p:spPr>
          <a:xfrm>
            <a:off x="439241" y="1013980"/>
            <a:ext cx="11313519" cy="338554"/>
          </a:xfrm>
          <a:prstGeom prst="rect">
            <a:avLst/>
          </a:prstGeom>
          <a:noFill/>
        </p:spPr>
        <p:txBody>
          <a:bodyPr wrap="square" rtlCol="0">
            <a:spAutoFit/>
          </a:bodyPr>
          <a:lstStyle/>
          <a:p>
            <a:r>
              <a:rPr lang="en-US" sz="1600" dirty="0"/>
              <a:t>Figure 15: Percentage of people newly enrolled on antiretroviral therapy who started TB preventive treatment, global, 2015−2024</a:t>
            </a:r>
            <a:endParaRPr lang="en-KE" sz="1600" dirty="0"/>
          </a:p>
        </p:txBody>
      </p:sp>
    </p:spTree>
    <p:extLst>
      <p:ext uri="{BB962C8B-B14F-4D97-AF65-F5344CB8AC3E}">
        <p14:creationId xmlns:p14="http://schemas.microsoft.com/office/powerpoint/2010/main" val="131180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29C50B-3D1C-9C6A-4A19-40DFD3BC1074}"/>
              </a:ext>
            </a:extLst>
          </p:cNvPr>
          <p:cNvPicPr>
            <a:picLocks noChangeAspect="1"/>
          </p:cNvPicPr>
          <p:nvPr/>
        </p:nvPicPr>
        <p:blipFill>
          <a:blip r:embed="rId3"/>
          <a:srcRect l="-16" t="23238" r="768" b="-2287"/>
          <a:stretch>
            <a:fillRect/>
          </a:stretch>
        </p:blipFill>
        <p:spPr>
          <a:xfrm>
            <a:off x="900264" y="1716265"/>
            <a:ext cx="10391473" cy="4943626"/>
          </a:xfrm>
          <a:prstGeom prst="rect">
            <a:avLst/>
          </a:prstGeom>
        </p:spPr>
      </p:pic>
      <p:sp>
        <p:nvSpPr>
          <p:cNvPr id="4" name="TextBox 3">
            <a:extLst>
              <a:ext uri="{FF2B5EF4-FFF2-40B4-BE49-F238E27FC236}">
                <a16:creationId xmlns:a16="http://schemas.microsoft.com/office/drawing/2014/main" id="{C1FF4DBB-CBD9-8396-7018-CCEBDEA1BA59}"/>
              </a:ext>
            </a:extLst>
          </p:cNvPr>
          <p:cNvSpPr txBox="1"/>
          <p:nvPr/>
        </p:nvSpPr>
        <p:spPr>
          <a:xfrm>
            <a:off x="132202" y="110169"/>
            <a:ext cx="8747393" cy="830997"/>
          </a:xfrm>
          <a:prstGeom prst="rect">
            <a:avLst/>
          </a:prstGeom>
          <a:noFill/>
        </p:spPr>
        <p:txBody>
          <a:bodyPr wrap="square" rtlCol="0">
            <a:spAutoFit/>
          </a:bodyPr>
          <a:lstStyle/>
          <a:p>
            <a:r>
              <a:rPr lang="en-US" sz="2400" dirty="0">
                <a:solidFill>
                  <a:srgbClr val="DD052B"/>
                </a:solidFill>
              </a:rPr>
              <a:t>Domestic spending on HIV grew in 2024 for the first time since the COVID-19 pandemic </a:t>
            </a:r>
          </a:p>
        </p:txBody>
      </p:sp>
      <p:sp>
        <p:nvSpPr>
          <p:cNvPr id="2" name="TextBox 1">
            <a:extLst>
              <a:ext uri="{FF2B5EF4-FFF2-40B4-BE49-F238E27FC236}">
                <a16:creationId xmlns:a16="http://schemas.microsoft.com/office/drawing/2014/main" id="{9D9D415D-1059-0E6A-E219-0A10C78A0A29}"/>
              </a:ext>
            </a:extLst>
          </p:cNvPr>
          <p:cNvSpPr txBox="1"/>
          <p:nvPr/>
        </p:nvSpPr>
        <p:spPr>
          <a:xfrm>
            <a:off x="1290064" y="1186494"/>
            <a:ext cx="9611873" cy="338554"/>
          </a:xfrm>
          <a:prstGeom prst="rect">
            <a:avLst/>
          </a:prstGeom>
          <a:noFill/>
        </p:spPr>
        <p:txBody>
          <a:bodyPr wrap="square" rtlCol="0">
            <a:spAutoFit/>
          </a:bodyPr>
          <a:lstStyle/>
          <a:p>
            <a:r>
              <a:rPr lang="en-US" sz="1600" dirty="0"/>
              <a:t>Figure 16: Annual change (%) in domestic spending on HIV in low- and middle-income countries, 2010–2024</a:t>
            </a:r>
            <a:endParaRPr lang="en-KE" sz="1600" dirty="0"/>
          </a:p>
        </p:txBody>
      </p:sp>
    </p:spTree>
    <p:extLst>
      <p:ext uri="{BB962C8B-B14F-4D97-AF65-F5344CB8AC3E}">
        <p14:creationId xmlns:p14="http://schemas.microsoft.com/office/powerpoint/2010/main" val="52273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3BDFD-4099-3545-C068-3782AB5DEDE2}"/>
              </a:ext>
            </a:extLst>
          </p:cNvPr>
          <p:cNvPicPr>
            <a:picLocks noChangeAspect="1"/>
          </p:cNvPicPr>
          <p:nvPr/>
        </p:nvPicPr>
        <p:blipFill>
          <a:blip r:embed="rId3"/>
          <a:srcRect l="-239" t="8417" r="-1" b="258"/>
          <a:stretch>
            <a:fillRect/>
          </a:stretch>
        </p:blipFill>
        <p:spPr>
          <a:xfrm>
            <a:off x="2353134" y="1188879"/>
            <a:ext cx="7485733" cy="5659596"/>
          </a:xfrm>
          <a:prstGeom prst="rect">
            <a:avLst/>
          </a:prstGeom>
        </p:spPr>
      </p:pic>
      <p:sp>
        <p:nvSpPr>
          <p:cNvPr id="5" name="TextBox 4">
            <a:extLst>
              <a:ext uri="{FF2B5EF4-FFF2-40B4-BE49-F238E27FC236}">
                <a16:creationId xmlns:a16="http://schemas.microsoft.com/office/drawing/2014/main" id="{FB23C088-A324-91B1-9214-90D0851E9934}"/>
              </a:ext>
            </a:extLst>
          </p:cNvPr>
          <p:cNvSpPr txBox="1"/>
          <p:nvPr/>
        </p:nvSpPr>
        <p:spPr>
          <a:xfrm>
            <a:off x="77118" y="121186"/>
            <a:ext cx="8846545" cy="830997"/>
          </a:xfrm>
          <a:prstGeom prst="rect">
            <a:avLst/>
          </a:prstGeom>
          <a:noFill/>
        </p:spPr>
        <p:txBody>
          <a:bodyPr wrap="square" lIns="91440" tIns="45720" rIns="91440" bIns="45720" rtlCol="0" anchor="t">
            <a:spAutoFit/>
          </a:bodyPr>
          <a:lstStyle/>
          <a:p>
            <a:r>
              <a:rPr lang="en-US" sz="2400" dirty="0">
                <a:solidFill>
                  <a:srgbClr val="DD052B"/>
                </a:solidFill>
              </a:rPr>
              <a:t>Over 54 countries reported planned increases in domestic funding for HIV since 2025 </a:t>
            </a:r>
          </a:p>
        </p:txBody>
      </p:sp>
      <p:sp>
        <p:nvSpPr>
          <p:cNvPr id="2" name="TextBox 1">
            <a:extLst>
              <a:ext uri="{FF2B5EF4-FFF2-40B4-BE49-F238E27FC236}">
                <a16:creationId xmlns:a16="http://schemas.microsoft.com/office/drawing/2014/main" id="{8C00F4E3-46CB-BD0E-BA51-9F36D79E821A}"/>
              </a:ext>
            </a:extLst>
          </p:cNvPr>
          <p:cNvSpPr txBox="1"/>
          <p:nvPr/>
        </p:nvSpPr>
        <p:spPr>
          <a:xfrm>
            <a:off x="1672728" y="952183"/>
            <a:ext cx="8846545" cy="338554"/>
          </a:xfrm>
          <a:prstGeom prst="rect">
            <a:avLst/>
          </a:prstGeom>
          <a:noFill/>
        </p:spPr>
        <p:txBody>
          <a:bodyPr wrap="square" lIns="91440" tIns="45720" rIns="91440" bIns="45720" rtlCol="0" anchor="t">
            <a:spAutoFit/>
          </a:bodyPr>
          <a:lstStyle/>
          <a:p>
            <a:r>
              <a:rPr lang="en-US" sz="1600" dirty="0"/>
              <a:t>Table 2: Countries that have reported an increase in domestic public budget for HIV since 2025</a:t>
            </a:r>
            <a:endParaRPr lang="en-KE" sz="1600" dirty="0"/>
          </a:p>
        </p:txBody>
      </p:sp>
    </p:spTree>
    <p:extLst>
      <p:ext uri="{BB962C8B-B14F-4D97-AF65-F5344CB8AC3E}">
        <p14:creationId xmlns:p14="http://schemas.microsoft.com/office/powerpoint/2010/main" val="239139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A170DD-CA5D-D40C-ADDF-623E5AD62A99}"/>
              </a:ext>
            </a:extLst>
          </p:cNvPr>
          <p:cNvSpPr txBox="1"/>
          <p:nvPr/>
        </p:nvSpPr>
        <p:spPr>
          <a:xfrm>
            <a:off x="398526" y="1346664"/>
            <a:ext cx="10853928" cy="5078313"/>
          </a:xfrm>
          <a:prstGeom prst="rect">
            <a:avLst/>
          </a:prstGeom>
          <a:noFill/>
        </p:spPr>
        <p:txBody>
          <a:bodyPr wrap="square">
            <a:spAutoFit/>
          </a:bodyPr>
          <a:lstStyle/>
          <a:p>
            <a:r>
              <a:rPr lang="en-US" b="1" dirty="0"/>
              <a:t>Introduction</a:t>
            </a:r>
            <a:r>
              <a:rPr lang="en-US" dirty="0"/>
              <a:t>: renewing commitment to avoid reversing decades of progress	</a:t>
            </a:r>
          </a:p>
          <a:p>
            <a:endParaRPr lang="en-CH" dirty="0"/>
          </a:p>
          <a:p>
            <a:r>
              <a:rPr lang="en-US" b="1" dirty="0"/>
              <a:t>1. Momentum is faltering to end AIDS as a public health threat	</a:t>
            </a:r>
          </a:p>
          <a:p>
            <a:r>
              <a:rPr lang="en-US" dirty="0"/>
              <a:t>Fragile HIV prevention programmes are at risk	</a:t>
            </a:r>
          </a:p>
          <a:p>
            <a:r>
              <a:rPr lang="en-US" dirty="0"/>
              <a:t>Progress on treatment has been maintained—but for how long?	</a:t>
            </a:r>
          </a:p>
          <a:p>
            <a:r>
              <a:rPr lang="en-US" dirty="0"/>
              <a:t>Essential community-led organizations supporting HIV prevention and treatment services are in jeopardy	</a:t>
            </a:r>
            <a:endParaRPr lang="en-CH" dirty="0"/>
          </a:p>
          <a:p>
            <a:endParaRPr lang="en-US" dirty="0"/>
          </a:p>
          <a:p>
            <a:r>
              <a:rPr lang="en-US" b="1" dirty="0"/>
              <a:t>2. A window for solidarity and transformation	</a:t>
            </a:r>
          </a:p>
          <a:p>
            <a:r>
              <a:rPr lang="en-CH" dirty="0"/>
              <a:t>Lifting societal barriers that impede progress</a:t>
            </a:r>
            <a:endParaRPr lang="en-US" dirty="0"/>
          </a:p>
          <a:p>
            <a:r>
              <a:rPr lang="en-US" dirty="0"/>
              <a:t>Access to innovations can amplify impact and optimize efficiency	</a:t>
            </a:r>
          </a:p>
          <a:p>
            <a:r>
              <a:rPr lang="en-US" dirty="0"/>
              <a:t>Integration of HIV services into national systems shows promising results	</a:t>
            </a:r>
          </a:p>
          <a:p>
            <a:r>
              <a:rPr lang="en-US" dirty="0"/>
              <a:t>Closing the funding gap and securing sustainable financing	</a:t>
            </a:r>
          </a:p>
          <a:p>
            <a:endParaRPr lang="en-CH" dirty="0"/>
          </a:p>
          <a:p>
            <a:r>
              <a:rPr lang="en-US" b="1" dirty="0"/>
              <a:t>3. The 2026–2031 Global AIDS Strategy: a bold blueprint to end AIDS	</a:t>
            </a:r>
          </a:p>
          <a:p>
            <a:r>
              <a:rPr lang="en-US" dirty="0"/>
              <a:t>Three priorities to end AIDS as a public health threat by 2030	</a:t>
            </a:r>
          </a:p>
          <a:p>
            <a:r>
              <a:rPr lang="en-US" dirty="0"/>
              <a:t>Renewed commitments and country-focused targets	</a:t>
            </a:r>
          </a:p>
          <a:p>
            <a:r>
              <a:rPr lang="en-US" dirty="0"/>
              <a:t>	</a:t>
            </a:r>
          </a:p>
          <a:p>
            <a:endParaRPr lang="en-US" dirty="0"/>
          </a:p>
        </p:txBody>
      </p:sp>
      <p:sp>
        <p:nvSpPr>
          <p:cNvPr id="5" name="Title 4">
            <a:extLst>
              <a:ext uri="{FF2B5EF4-FFF2-40B4-BE49-F238E27FC236}">
                <a16:creationId xmlns:a16="http://schemas.microsoft.com/office/drawing/2014/main" id="{2786C575-3990-4D7E-2F27-4D7FEF3F47F3}"/>
              </a:ext>
            </a:extLst>
          </p:cNvPr>
          <p:cNvSpPr>
            <a:spLocks noGrp="1"/>
          </p:cNvSpPr>
          <p:nvPr>
            <p:ph type="title"/>
          </p:nvPr>
        </p:nvSpPr>
        <p:spPr>
          <a:xfrm>
            <a:off x="0" y="213360"/>
            <a:ext cx="10515600" cy="1325563"/>
          </a:xfrm>
        </p:spPr>
        <p:txBody>
          <a:bodyPr/>
          <a:lstStyle/>
          <a:p>
            <a:r>
              <a:rPr lang="en-CH" dirty="0">
                <a:solidFill>
                  <a:srgbClr val="DD052B"/>
                </a:solidFill>
              </a:rPr>
              <a:t>Table of contents</a:t>
            </a:r>
          </a:p>
        </p:txBody>
      </p:sp>
    </p:spTree>
    <p:extLst>
      <p:ext uri="{BB962C8B-B14F-4D97-AF65-F5344CB8AC3E}">
        <p14:creationId xmlns:p14="http://schemas.microsoft.com/office/powerpoint/2010/main" val="401315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A4A63-8863-F572-DBBD-E6BBDD712D6A}"/>
              </a:ext>
            </a:extLst>
          </p:cNvPr>
          <p:cNvPicPr>
            <a:picLocks noChangeAspect="1"/>
          </p:cNvPicPr>
          <p:nvPr/>
        </p:nvPicPr>
        <p:blipFill>
          <a:blip r:embed="rId3"/>
          <a:srcRect t="7360" b="7360"/>
          <a:stretch>
            <a:fillRect/>
          </a:stretch>
        </p:blipFill>
        <p:spPr>
          <a:xfrm>
            <a:off x="867521" y="1421322"/>
            <a:ext cx="8341794" cy="5230878"/>
          </a:xfrm>
          <a:prstGeom prst="rect">
            <a:avLst/>
          </a:prstGeom>
        </p:spPr>
      </p:pic>
      <p:sp>
        <p:nvSpPr>
          <p:cNvPr id="2" name="TextBox 1">
            <a:extLst>
              <a:ext uri="{FF2B5EF4-FFF2-40B4-BE49-F238E27FC236}">
                <a16:creationId xmlns:a16="http://schemas.microsoft.com/office/drawing/2014/main" id="{B4ED34C2-017C-D4F6-F1F8-71C55D967946}"/>
              </a:ext>
            </a:extLst>
          </p:cNvPr>
          <p:cNvSpPr txBox="1"/>
          <p:nvPr/>
        </p:nvSpPr>
        <p:spPr>
          <a:xfrm>
            <a:off x="0" y="77119"/>
            <a:ext cx="9055865" cy="923330"/>
          </a:xfrm>
          <a:prstGeom prst="rect">
            <a:avLst/>
          </a:prstGeom>
          <a:noFill/>
        </p:spPr>
        <p:txBody>
          <a:bodyPr wrap="square" rtlCol="0">
            <a:spAutoFit/>
          </a:bodyPr>
          <a:lstStyle/>
          <a:p>
            <a:r>
              <a:rPr lang="en-US"/>
              <a:t>Figure 17 </a:t>
            </a:r>
          </a:p>
          <a:p>
            <a:r>
              <a:rPr lang="en-US"/>
              <a:t>16 targets to end AIDS as a public health threat by 2030 and ensure sustainability of the HIV response after 2030</a:t>
            </a:r>
            <a:endParaRPr lang="en-KE"/>
          </a:p>
        </p:txBody>
      </p:sp>
    </p:spTree>
    <p:extLst>
      <p:ext uri="{BB962C8B-B14F-4D97-AF65-F5344CB8AC3E}">
        <p14:creationId xmlns:p14="http://schemas.microsoft.com/office/powerpoint/2010/main" val="48558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EF659A-239A-B64A-0C48-24D8A438B854}"/>
              </a:ext>
            </a:extLst>
          </p:cNvPr>
          <p:cNvPicPr>
            <a:picLocks noChangeAspect="1"/>
          </p:cNvPicPr>
          <p:nvPr/>
        </p:nvPicPr>
        <p:blipFill>
          <a:blip r:embed="rId3"/>
          <a:srcRect t="15664" r="3157"/>
          <a:stretch>
            <a:fillRect/>
          </a:stretch>
        </p:blipFill>
        <p:spPr>
          <a:xfrm>
            <a:off x="0" y="1143667"/>
            <a:ext cx="12192000" cy="5714333"/>
          </a:xfrm>
          <a:prstGeom prst="rect">
            <a:avLst/>
          </a:prstGeom>
        </p:spPr>
      </p:pic>
      <p:sp>
        <p:nvSpPr>
          <p:cNvPr id="2" name="TextBox 1">
            <a:extLst>
              <a:ext uri="{FF2B5EF4-FFF2-40B4-BE49-F238E27FC236}">
                <a16:creationId xmlns:a16="http://schemas.microsoft.com/office/drawing/2014/main" id="{BDA13451-987C-99A2-4BA2-2807E3FD517A}"/>
              </a:ext>
            </a:extLst>
          </p:cNvPr>
          <p:cNvSpPr txBox="1"/>
          <p:nvPr/>
        </p:nvSpPr>
        <p:spPr>
          <a:xfrm>
            <a:off x="154236" y="220337"/>
            <a:ext cx="8725359" cy="923330"/>
          </a:xfrm>
          <a:prstGeom prst="rect">
            <a:avLst/>
          </a:prstGeom>
          <a:noFill/>
        </p:spPr>
        <p:txBody>
          <a:bodyPr wrap="square" rtlCol="0">
            <a:spAutoFit/>
          </a:bodyPr>
          <a:lstStyle/>
          <a:p>
            <a:r>
              <a:rPr lang="en-US" dirty="0"/>
              <a:t>Figure 18</a:t>
            </a:r>
          </a:p>
          <a:p>
            <a:r>
              <a:rPr lang="en-US" dirty="0"/>
              <a:t> Potential new HIV infections and AIDS-related deaths averted if 2030 HIV targets are met, global 2020–2025 estimates and 2025–2030 projections</a:t>
            </a:r>
            <a:endParaRPr lang="en-KE" dirty="0"/>
          </a:p>
        </p:txBody>
      </p:sp>
    </p:spTree>
    <p:extLst>
      <p:ext uri="{BB962C8B-B14F-4D97-AF65-F5344CB8AC3E}">
        <p14:creationId xmlns:p14="http://schemas.microsoft.com/office/powerpoint/2010/main" val="129270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8CA931-E120-54D5-5BD7-2D89C71EF47B}"/>
              </a:ext>
            </a:extLst>
          </p:cNvPr>
          <p:cNvSpPr>
            <a:spLocks noGrp="1"/>
          </p:cNvSpPr>
          <p:nvPr>
            <p:ph type="sldNum" sz="quarter" idx="12"/>
          </p:nvPr>
        </p:nvSpPr>
        <p:spPr/>
        <p:txBody>
          <a:bodyPr/>
          <a:lstStyle/>
          <a:p>
            <a:fld id="{8A0C0063-B936-814E-8795-455CC47145C3}" type="slidenum">
              <a:rPr lang="en-GB" smtClean="0"/>
              <a:t>22</a:t>
            </a:fld>
            <a:endParaRPr lang="en-GB"/>
          </a:p>
        </p:txBody>
      </p:sp>
      <p:sp>
        <p:nvSpPr>
          <p:cNvPr id="4" name="Text Placeholder 3">
            <a:extLst>
              <a:ext uri="{FF2B5EF4-FFF2-40B4-BE49-F238E27FC236}">
                <a16:creationId xmlns:a16="http://schemas.microsoft.com/office/drawing/2014/main" id="{4D21D498-AE5E-32A3-AE6D-C040113D7A17}"/>
              </a:ext>
            </a:extLst>
          </p:cNvPr>
          <p:cNvSpPr>
            <a:spLocks noGrp="1"/>
          </p:cNvSpPr>
          <p:nvPr>
            <p:ph type="body" sz="quarter" idx="13"/>
          </p:nvPr>
        </p:nvSpPr>
        <p:spPr/>
        <p:txBody>
          <a:bodyPr/>
          <a:lstStyle/>
          <a:p>
            <a:pPr marL="0" indent="0">
              <a:buNone/>
            </a:pPr>
            <a:endParaRPr lang="en-CH"/>
          </a:p>
          <a:p>
            <a:pPr marL="0" indent="0">
              <a:buNone/>
            </a:pPr>
            <a:endParaRPr lang="en-CH"/>
          </a:p>
          <a:p>
            <a:pPr marL="0" indent="0">
              <a:buNone/>
            </a:pPr>
            <a:r>
              <a:rPr lang="en-CH">
                <a:solidFill>
                  <a:srgbClr val="C00000"/>
                </a:solidFill>
              </a:rPr>
              <a:t>More information</a:t>
            </a:r>
            <a:r>
              <a:rPr lang="en-CH"/>
              <a:t>: </a:t>
            </a:r>
            <a:r>
              <a:rPr lang="en-US">
                <a:hlinkClick r:id="rId2"/>
              </a:rPr>
              <a:t>https://aidsinfo.unaids.org/</a:t>
            </a:r>
            <a:endParaRPr lang="en-CH"/>
          </a:p>
          <a:p>
            <a:pPr marL="0" indent="0">
              <a:buNone/>
            </a:pPr>
            <a:endParaRPr lang="en-CH"/>
          </a:p>
        </p:txBody>
      </p:sp>
    </p:spTree>
    <p:extLst>
      <p:ext uri="{BB962C8B-B14F-4D97-AF65-F5344CB8AC3E}">
        <p14:creationId xmlns:p14="http://schemas.microsoft.com/office/powerpoint/2010/main" val="183440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79D8E7-937C-B133-605E-F0F561F69D6D}"/>
              </a:ext>
            </a:extLst>
          </p:cNvPr>
          <p:cNvPicPr>
            <a:picLocks noChangeAspect="1"/>
          </p:cNvPicPr>
          <p:nvPr/>
        </p:nvPicPr>
        <p:blipFill>
          <a:blip r:embed="rId2"/>
          <a:srcRect t="14386"/>
          <a:stretch>
            <a:fillRect/>
          </a:stretch>
        </p:blipFill>
        <p:spPr>
          <a:xfrm>
            <a:off x="1142920" y="1724024"/>
            <a:ext cx="9906160" cy="4674985"/>
          </a:xfrm>
          <a:prstGeom prst="rect">
            <a:avLst/>
          </a:prstGeom>
        </p:spPr>
      </p:pic>
      <p:sp>
        <p:nvSpPr>
          <p:cNvPr id="2" name="TextBox 1">
            <a:extLst>
              <a:ext uri="{FF2B5EF4-FFF2-40B4-BE49-F238E27FC236}">
                <a16:creationId xmlns:a16="http://schemas.microsoft.com/office/drawing/2014/main" id="{EEF484EF-DB25-9414-E376-FF3009061A24}"/>
              </a:ext>
            </a:extLst>
          </p:cNvPr>
          <p:cNvSpPr txBox="1"/>
          <p:nvPr/>
        </p:nvSpPr>
        <p:spPr>
          <a:xfrm>
            <a:off x="0" y="130960"/>
            <a:ext cx="8334193" cy="523220"/>
          </a:xfrm>
          <a:prstGeom prst="rect">
            <a:avLst/>
          </a:prstGeom>
          <a:noFill/>
        </p:spPr>
        <p:txBody>
          <a:bodyPr wrap="square" rtlCol="0">
            <a:spAutoFit/>
          </a:bodyPr>
          <a:lstStyle/>
          <a:p>
            <a:r>
              <a:rPr lang="en-US" sz="2800" dirty="0">
                <a:solidFill>
                  <a:srgbClr val="DD052B"/>
                </a:solidFill>
              </a:rPr>
              <a:t>Summary numbers</a:t>
            </a:r>
            <a:endParaRPr lang="en-KE" sz="2800" dirty="0">
              <a:solidFill>
                <a:srgbClr val="DD052B"/>
              </a:solidFill>
            </a:endParaRPr>
          </a:p>
        </p:txBody>
      </p:sp>
    </p:spTree>
    <p:extLst>
      <p:ext uri="{BB962C8B-B14F-4D97-AF65-F5344CB8AC3E}">
        <p14:creationId xmlns:p14="http://schemas.microsoft.com/office/powerpoint/2010/main" val="185566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D4A351-2EFC-4D6E-B34F-13BE99267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165" y="1"/>
            <a:ext cx="3181350" cy="714374"/>
          </a:xfrm>
          <a:prstGeom prst="rect">
            <a:avLst/>
          </a:prstGeom>
        </p:spPr>
      </p:pic>
      <p:pic>
        <p:nvPicPr>
          <p:cNvPr id="4" name="Picture 3" descr="A graph of aids&#10;&#10;AI-generated content may be incorrect.">
            <a:extLst>
              <a:ext uri="{FF2B5EF4-FFF2-40B4-BE49-F238E27FC236}">
                <a16:creationId xmlns:a16="http://schemas.microsoft.com/office/drawing/2014/main" id="{F2629036-650A-0671-00DE-3EB9297EBC9C}"/>
              </a:ext>
            </a:extLst>
          </p:cNvPr>
          <p:cNvPicPr>
            <a:picLocks noChangeAspect="1"/>
          </p:cNvPicPr>
          <p:nvPr/>
        </p:nvPicPr>
        <p:blipFill>
          <a:blip r:embed="rId4"/>
          <a:srcRect t="8877" r="-118" b="362"/>
          <a:stretch>
            <a:fillRect/>
          </a:stretch>
        </p:blipFill>
        <p:spPr>
          <a:xfrm>
            <a:off x="0" y="1189678"/>
            <a:ext cx="12206397" cy="7196935"/>
          </a:xfrm>
          <a:prstGeom prst="rect">
            <a:avLst/>
          </a:prstGeom>
        </p:spPr>
      </p:pic>
      <p:sp>
        <p:nvSpPr>
          <p:cNvPr id="2" name="TextBox 1">
            <a:extLst>
              <a:ext uri="{FF2B5EF4-FFF2-40B4-BE49-F238E27FC236}">
                <a16:creationId xmlns:a16="http://schemas.microsoft.com/office/drawing/2014/main" id="{E26C0E15-0C8C-A32A-BFD1-E607A2DEF9BF}"/>
              </a:ext>
            </a:extLst>
          </p:cNvPr>
          <p:cNvSpPr txBox="1"/>
          <p:nvPr/>
        </p:nvSpPr>
        <p:spPr>
          <a:xfrm>
            <a:off x="0" y="130960"/>
            <a:ext cx="8334193" cy="523220"/>
          </a:xfrm>
          <a:prstGeom prst="rect">
            <a:avLst/>
          </a:prstGeom>
          <a:noFill/>
        </p:spPr>
        <p:txBody>
          <a:bodyPr wrap="square" rtlCol="0">
            <a:spAutoFit/>
          </a:bodyPr>
          <a:lstStyle/>
          <a:p>
            <a:r>
              <a:rPr lang="en-US" sz="2800" dirty="0">
                <a:solidFill>
                  <a:srgbClr val="DD052B"/>
                </a:solidFill>
              </a:rPr>
              <a:t>Despite progress, the world missed the 2025 targets</a:t>
            </a:r>
            <a:endParaRPr lang="en-KE" sz="2800" dirty="0">
              <a:solidFill>
                <a:srgbClr val="DD052B"/>
              </a:solidFill>
            </a:endParaRPr>
          </a:p>
        </p:txBody>
      </p:sp>
    </p:spTree>
    <p:extLst>
      <p:ext uri="{BB962C8B-B14F-4D97-AF65-F5344CB8AC3E}">
        <p14:creationId xmlns:p14="http://schemas.microsoft.com/office/powerpoint/2010/main" val="389113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D4A351-2EFC-4D6E-B34F-13BE99267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964" y="0"/>
            <a:ext cx="3181350" cy="714375"/>
          </a:xfrm>
          <a:prstGeom prst="rect">
            <a:avLst/>
          </a:prstGeom>
        </p:spPr>
      </p:pic>
      <p:pic>
        <p:nvPicPr>
          <p:cNvPr id="4" name="Picture 3">
            <a:extLst>
              <a:ext uri="{FF2B5EF4-FFF2-40B4-BE49-F238E27FC236}">
                <a16:creationId xmlns:a16="http://schemas.microsoft.com/office/drawing/2014/main" id="{909860CA-CCE2-8CBD-3AF8-B9E2B6B43B8D}"/>
              </a:ext>
            </a:extLst>
          </p:cNvPr>
          <p:cNvPicPr>
            <a:picLocks noChangeAspect="1"/>
          </p:cNvPicPr>
          <p:nvPr/>
        </p:nvPicPr>
        <p:blipFill>
          <a:blip r:embed="rId4"/>
          <a:srcRect t="19231" r="700" b="214"/>
          <a:stretch>
            <a:fillRect/>
          </a:stretch>
        </p:blipFill>
        <p:spPr>
          <a:xfrm>
            <a:off x="698724" y="1902551"/>
            <a:ext cx="10794553" cy="4481048"/>
          </a:xfrm>
          <a:prstGeom prst="rect">
            <a:avLst/>
          </a:prstGeom>
        </p:spPr>
      </p:pic>
      <p:sp>
        <p:nvSpPr>
          <p:cNvPr id="3" name="TextBox 2">
            <a:extLst>
              <a:ext uri="{FF2B5EF4-FFF2-40B4-BE49-F238E27FC236}">
                <a16:creationId xmlns:a16="http://schemas.microsoft.com/office/drawing/2014/main" id="{DF7DEEEF-A074-DFB2-0A6F-F731188808E2}"/>
              </a:ext>
            </a:extLst>
          </p:cNvPr>
          <p:cNvSpPr txBox="1"/>
          <p:nvPr/>
        </p:nvSpPr>
        <p:spPr>
          <a:xfrm>
            <a:off x="0" y="0"/>
            <a:ext cx="8717278" cy="830997"/>
          </a:xfrm>
          <a:prstGeom prst="rect">
            <a:avLst/>
          </a:prstGeom>
          <a:noFill/>
        </p:spPr>
        <p:txBody>
          <a:bodyPr wrap="square" rtlCol="0">
            <a:spAutoFit/>
          </a:bodyPr>
          <a:lstStyle/>
          <a:p>
            <a:r>
              <a:rPr lang="en-US" sz="2400" dirty="0">
                <a:solidFill>
                  <a:srgbClr val="DD052B"/>
                </a:solidFill>
              </a:rPr>
              <a:t>Progress in reducing numbers of new HIV infections has been greatest in sub-Saharan Africa </a:t>
            </a:r>
          </a:p>
        </p:txBody>
      </p:sp>
      <p:sp>
        <p:nvSpPr>
          <p:cNvPr id="5" name="TextBox 4">
            <a:extLst>
              <a:ext uri="{FF2B5EF4-FFF2-40B4-BE49-F238E27FC236}">
                <a16:creationId xmlns:a16="http://schemas.microsoft.com/office/drawing/2014/main" id="{4DAD6179-8CDC-A303-57AE-EF833270F3C9}"/>
              </a:ext>
            </a:extLst>
          </p:cNvPr>
          <p:cNvSpPr txBox="1"/>
          <p:nvPr/>
        </p:nvSpPr>
        <p:spPr>
          <a:xfrm>
            <a:off x="942101" y="1029481"/>
            <a:ext cx="10307799" cy="369332"/>
          </a:xfrm>
          <a:prstGeom prst="rect">
            <a:avLst/>
          </a:prstGeom>
          <a:noFill/>
        </p:spPr>
        <p:txBody>
          <a:bodyPr wrap="square" rtlCol="0">
            <a:spAutoFit/>
          </a:bodyPr>
          <a:lstStyle/>
          <a:p>
            <a:r>
              <a:rPr lang="en-US" dirty="0"/>
              <a:t>Figure 3 New HIV infections by region and percentage change, 2010 and 2025</a:t>
            </a:r>
          </a:p>
        </p:txBody>
      </p:sp>
    </p:spTree>
    <p:extLst>
      <p:ext uri="{BB962C8B-B14F-4D97-AF65-F5344CB8AC3E}">
        <p14:creationId xmlns:p14="http://schemas.microsoft.com/office/powerpoint/2010/main" val="159781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A26381-6185-A7BD-09B6-3B0BE3266AB7}"/>
              </a:ext>
            </a:extLst>
          </p:cNvPr>
          <p:cNvPicPr>
            <a:picLocks noChangeAspect="1"/>
          </p:cNvPicPr>
          <p:nvPr/>
        </p:nvPicPr>
        <p:blipFill>
          <a:blip r:embed="rId3"/>
          <a:srcRect l="1938" t="20225" r="124" b="1122"/>
          <a:stretch>
            <a:fillRect/>
          </a:stretch>
        </p:blipFill>
        <p:spPr>
          <a:xfrm>
            <a:off x="351274" y="1848986"/>
            <a:ext cx="9315240" cy="4999589"/>
          </a:xfrm>
          <a:prstGeom prst="rect">
            <a:avLst/>
          </a:prstGeom>
        </p:spPr>
      </p:pic>
      <p:sp>
        <p:nvSpPr>
          <p:cNvPr id="5" name="TextBox 4">
            <a:extLst>
              <a:ext uri="{FF2B5EF4-FFF2-40B4-BE49-F238E27FC236}">
                <a16:creationId xmlns:a16="http://schemas.microsoft.com/office/drawing/2014/main" id="{03262DC7-8414-E018-A648-A781CEC27602}"/>
              </a:ext>
            </a:extLst>
          </p:cNvPr>
          <p:cNvSpPr txBox="1"/>
          <p:nvPr/>
        </p:nvSpPr>
        <p:spPr>
          <a:xfrm>
            <a:off x="357349" y="133295"/>
            <a:ext cx="576942" cy="674915"/>
          </a:xfrm>
          <a:prstGeom prst="rect">
            <a:avLst/>
          </a:prstGeom>
          <a:noFill/>
        </p:spPr>
        <p:txBody>
          <a:bodyPr wrap="square" rtlCol="0">
            <a:spAutoFit/>
          </a:bodyPr>
          <a:lstStyle/>
          <a:p>
            <a:endParaRPr lang="en-KE"/>
          </a:p>
        </p:txBody>
      </p:sp>
      <p:sp>
        <p:nvSpPr>
          <p:cNvPr id="6" name="TextBox 5">
            <a:extLst>
              <a:ext uri="{FF2B5EF4-FFF2-40B4-BE49-F238E27FC236}">
                <a16:creationId xmlns:a16="http://schemas.microsoft.com/office/drawing/2014/main" id="{E31AAEAC-D96E-BD99-2CFC-46C6060DF59D}"/>
              </a:ext>
            </a:extLst>
          </p:cNvPr>
          <p:cNvSpPr txBox="1"/>
          <p:nvPr/>
        </p:nvSpPr>
        <p:spPr>
          <a:xfrm>
            <a:off x="0" y="18995"/>
            <a:ext cx="8948059" cy="1200329"/>
          </a:xfrm>
          <a:prstGeom prst="rect">
            <a:avLst/>
          </a:prstGeom>
          <a:noFill/>
        </p:spPr>
        <p:txBody>
          <a:bodyPr wrap="square" rtlCol="0">
            <a:spAutoFit/>
          </a:bodyPr>
          <a:lstStyle/>
          <a:p>
            <a:r>
              <a:rPr lang="en-US" sz="2400" dirty="0">
                <a:solidFill>
                  <a:srgbClr val="DD052B"/>
                </a:solidFill>
              </a:rPr>
              <a:t>Declines in numbers of new acquisitions are slowest among men outside of sub-Saharan Africa, while men within sub-Saharan Africa have faster declines than their female counterparts</a:t>
            </a:r>
            <a:endParaRPr lang="en-KE" sz="2400" dirty="0">
              <a:solidFill>
                <a:srgbClr val="DD052B"/>
              </a:solidFill>
            </a:endParaRPr>
          </a:p>
        </p:txBody>
      </p:sp>
      <p:sp>
        <p:nvSpPr>
          <p:cNvPr id="7" name="TextBox 6">
            <a:extLst>
              <a:ext uri="{FF2B5EF4-FFF2-40B4-BE49-F238E27FC236}">
                <a16:creationId xmlns:a16="http://schemas.microsoft.com/office/drawing/2014/main" id="{A57B14FB-2321-5B7F-D762-26C69006E5A0}"/>
              </a:ext>
            </a:extLst>
          </p:cNvPr>
          <p:cNvSpPr txBox="1"/>
          <p:nvPr/>
        </p:nvSpPr>
        <p:spPr>
          <a:xfrm>
            <a:off x="1062038" y="1333624"/>
            <a:ext cx="10067925" cy="369332"/>
          </a:xfrm>
          <a:prstGeom prst="rect">
            <a:avLst/>
          </a:prstGeom>
          <a:noFill/>
        </p:spPr>
        <p:txBody>
          <a:bodyPr wrap="square" rtlCol="0">
            <a:spAutoFit/>
          </a:bodyPr>
          <a:lstStyle/>
          <a:p>
            <a:r>
              <a:rPr lang="en-US" dirty="0"/>
              <a:t>Figure 4 New HIV infections over time, by sex and age, global and sub-Saharan Africa, 2010 and 2025</a:t>
            </a:r>
            <a:endParaRPr lang="en-KE" dirty="0"/>
          </a:p>
        </p:txBody>
      </p:sp>
    </p:spTree>
    <p:extLst>
      <p:ext uri="{BB962C8B-B14F-4D97-AF65-F5344CB8AC3E}">
        <p14:creationId xmlns:p14="http://schemas.microsoft.com/office/powerpoint/2010/main" val="121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08B37-DD3C-8CD4-0566-230AD845CB34}"/>
              </a:ext>
            </a:extLst>
          </p:cNvPr>
          <p:cNvPicPr>
            <a:picLocks noChangeAspect="1"/>
          </p:cNvPicPr>
          <p:nvPr/>
        </p:nvPicPr>
        <p:blipFill>
          <a:blip r:embed="rId3"/>
          <a:srcRect l="-9" t="14941" r="9" b="173"/>
          <a:stretch>
            <a:fillRect/>
          </a:stretch>
        </p:blipFill>
        <p:spPr>
          <a:xfrm>
            <a:off x="975362" y="1502465"/>
            <a:ext cx="9126581" cy="5354715"/>
          </a:xfrm>
          <a:prstGeom prst="rect">
            <a:avLst/>
          </a:prstGeom>
        </p:spPr>
      </p:pic>
      <p:sp>
        <p:nvSpPr>
          <p:cNvPr id="2" name="TextBox 1">
            <a:extLst>
              <a:ext uri="{FF2B5EF4-FFF2-40B4-BE49-F238E27FC236}">
                <a16:creationId xmlns:a16="http://schemas.microsoft.com/office/drawing/2014/main" id="{DB3ACE49-4FC7-39BC-99F8-879C2D2906C8}"/>
              </a:ext>
            </a:extLst>
          </p:cNvPr>
          <p:cNvSpPr txBox="1"/>
          <p:nvPr/>
        </p:nvSpPr>
        <p:spPr>
          <a:xfrm rot="10800000" flipV="1">
            <a:off x="0" y="67834"/>
            <a:ext cx="8698230" cy="523220"/>
          </a:xfrm>
          <a:prstGeom prst="rect">
            <a:avLst/>
          </a:prstGeom>
          <a:noFill/>
        </p:spPr>
        <p:txBody>
          <a:bodyPr wrap="square" rtlCol="0">
            <a:spAutoFit/>
          </a:bodyPr>
          <a:lstStyle/>
          <a:p>
            <a:r>
              <a:rPr lang="en-US" sz="2800" dirty="0">
                <a:solidFill>
                  <a:srgbClr val="DD052B"/>
                </a:solidFill>
              </a:rPr>
              <a:t>New HIV acquisitions among key populations persist</a:t>
            </a:r>
            <a:endParaRPr lang="en-KE" sz="2800" dirty="0">
              <a:solidFill>
                <a:srgbClr val="DD052B"/>
              </a:solidFill>
            </a:endParaRPr>
          </a:p>
        </p:txBody>
      </p:sp>
      <p:sp>
        <p:nvSpPr>
          <p:cNvPr id="4" name="TextBox 3">
            <a:extLst>
              <a:ext uri="{FF2B5EF4-FFF2-40B4-BE49-F238E27FC236}">
                <a16:creationId xmlns:a16="http://schemas.microsoft.com/office/drawing/2014/main" id="{E6EB3C08-A22D-9387-C5A3-6F8C9B6F60C5}"/>
              </a:ext>
            </a:extLst>
          </p:cNvPr>
          <p:cNvSpPr txBox="1"/>
          <p:nvPr/>
        </p:nvSpPr>
        <p:spPr>
          <a:xfrm>
            <a:off x="1624606" y="634187"/>
            <a:ext cx="8942788" cy="646331"/>
          </a:xfrm>
          <a:prstGeom prst="rect">
            <a:avLst/>
          </a:prstGeom>
          <a:noFill/>
        </p:spPr>
        <p:txBody>
          <a:bodyPr wrap="square" lIns="91440" tIns="45720" rIns="91440" bIns="45720" rtlCol="0" anchor="t">
            <a:spAutoFit/>
          </a:bodyPr>
          <a:lstStyle/>
          <a:p>
            <a:r>
              <a:rPr lang="en-US" dirty="0"/>
              <a:t>Figure 5: Distribution of adult new HIV acquisitions, global, sub-Saharan Africa and outside sub-Saharan Africa, 2010 and 2024</a:t>
            </a:r>
            <a:endParaRPr lang="en-KE" sz="1600" dirty="0"/>
          </a:p>
        </p:txBody>
      </p:sp>
    </p:spTree>
    <p:extLst>
      <p:ext uri="{BB962C8B-B14F-4D97-AF65-F5344CB8AC3E}">
        <p14:creationId xmlns:p14="http://schemas.microsoft.com/office/powerpoint/2010/main" val="156125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F17407-9751-407F-3B48-D1D70A739DDF}"/>
              </a:ext>
            </a:extLst>
          </p:cNvPr>
          <p:cNvSpPr txBox="1"/>
          <p:nvPr/>
        </p:nvSpPr>
        <p:spPr>
          <a:xfrm>
            <a:off x="0" y="1"/>
            <a:ext cx="9029700" cy="954107"/>
          </a:xfrm>
          <a:prstGeom prst="rect">
            <a:avLst/>
          </a:prstGeom>
          <a:noFill/>
        </p:spPr>
        <p:txBody>
          <a:bodyPr wrap="square" rtlCol="0">
            <a:spAutoFit/>
          </a:bodyPr>
          <a:lstStyle/>
          <a:p>
            <a:r>
              <a:rPr lang="en-US" sz="2800" dirty="0">
                <a:solidFill>
                  <a:srgbClr val="DD052B"/>
                </a:solidFill>
              </a:rPr>
              <a:t>Progress towards the 95–95–95 targets for HIV testing, treatment and viral suppression has been maintained</a:t>
            </a:r>
            <a:endParaRPr lang="en-KE" sz="2800" dirty="0">
              <a:solidFill>
                <a:srgbClr val="DD052B"/>
              </a:solidFill>
            </a:endParaRPr>
          </a:p>
        </p:txBody>
      </p:sp>
      <p:sp>
        <p:nvSpPr>
          <p:cNvPr id="7" name="TextBox 6">
            <a:extLst>
              <a:ext uri="{FF2B5EF4-FFF2-40B4-BE49-F238E27FC236}">
                <a16:creationId xmlns:a16="http://schemas.microsoft.com/office/drawing/2014/main" id="{1A5C2ADB-5F64-8B49-9093-B7310645BABF}"/>
              </a:ext>
            </a:extLst>
          </p:cNvPr>
          <p:cNvSpPr txBox="1"/>
          <p:nvPr/>
        </p:nvSpPr>
        <p:spPr>
          <a:xfrm>
            <a:off x="742950" y="954109"/>
            <a:ext cx="10706100" cy="369332"/>
          </a:xfrm>
          <a:prstGeom prst="rect">
            <a:avLst/>
          </a:prstGeom>
          <a:noFill/>
        </p:spPr>
        <p:txBody>
          <a:bodyPr wrap="square" rtlCol="0">
            <a:spAutoFit/>
          </a:bodyPr>
          <a:lstStyle/>
          <a:p>
            <a:r>
              <a:rPr lang="en-US" dirty="0"/>
              <a:t>Figure 6: Progress towards the 95–95–95 testing, treatment and viral load suppression targets, global, 2015–2025</a:t>
            </a:r>
            <a:endParaRPr lang="en-KE" dirty="0"/>
          </a:p>
        </p:txBody>
      </p:sp>
      <p:pic>
        <p:nvPicPr>
          <p:cNvPr id="2" name="Picture 1" descr="A graph of red and white bars&#10;&#10;AI-generated content may be incorrect.">
            <a:extLst>
              <a:ext uri="{FF2B5EF4-FFF2-40B4-BE49-F238E27FC236}">
                <a16:creationId xmlns:a16="http://schemas.microsoft.com/office/drawing/2014/main" id="{83EAE65A-8FE5-05DB-4D14-8A31B0049B7B}"/>
              </a:ext>
            </a:extLst>
          </p:cNvPr>
          <p:cNvPicPr>
            <a:picLocks noChangeAspect="1"/>
          </p:cNvPicPr>
          <p:nvPr/>
        </p:nvPicPr>
        <p:blipFill>
          <a:blip r:embed="rId3"/>
          <a:srcRect l="6133" t="15444" r="6133"/>
          <a:stretch>
            <a:fillRect/>
          </a:stretch>
        </p:blipFill>
        <p:spPr>
          <a:xfrm>
            <a:off x="1335106" y="1809749"/>
            <a:ext cx="9521788" cy="4380563"/>
          </a:xfrm>
          <a:prstGeom prst="rect">
            <a:avLst/>
          </a:prstGeom>
        </p:spPr>
      </p:pic>
    </p:spTree>
    <p:extLst>
      <p:ext uri="{BB962C8B-B14F-4D97-AF65-F5344CB8AC3E}">
        <p14:creationId xmlns:p14="http://schemas.microsoft.com/office/powerpoint/2010/main" val="326014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D9067-3240-2558-C40F-1562F6DCDC5D}"/>
              </a:ext>
            </a:extLst>
          </p:cNvPr>
          <p:cNvPicPr>
            <a:picLocks noChangeAspect="1"/>
          </p:cNvPicPr>
          <p:nvPr/>
        </p:nvPicPr>
        <p:blipFill>
          <a:blip r:embed="rId3"/>
          <a:srcRect l="-1344" t="18628" r="1543" b="-2941"/>
          <a:stretch>
            <a:fillRect/>
          </a:stretch>
        </p:blipFill>
        <p:spPr>
          <a:xfrm>
            <a:off x="1224763" y="1665785"/>
            <a:ext cx="9742475" cy="5190625"/>
          </a:xfrm>
          <a:prstGeom prst="rect">
            <a:avLst/>
          </a:prstGeom>
        </p:spPr>
      </p:pic>
      <p:sp>
        <p:nvSpPr>
          <p:cNvPr id="3" name="TextBox 2">
            <a:extLst>
              <a:ext uri="{FF2B5EF4-FFF2-40B4-BE49-F238E27FC236}">
                <a16:creationId xmlns:a16="http://schemas.microsoft.com/office/drawing/2014/main" id="{A8B6EF48-5499-42AF-B5E0-9D45901CBABB}"/>
              </a:ext>
            </a:extLst>
          </p:cNvPr>
          <p:cNvSpPr txBox="1"/>
          <p:nvPr/>
        </p:nvSpPr>
        <p:spPr>
          <a:xfrm>
            <a:off x="0" y="0"/>
            <a:ext cx="9242175" cy="830997"/>
          </a:xfrm>
          <a:prstGeom prst="rect">
            <a:avLst/>
          </a:prstGeom>
          <a:noFill/>
        </p:spPr>
        <p:txBody>
          <a:bodyPr wrap="square" rtlCol="0">
            <a:spAutoFit/>
          </a:bodyPr>
          <a:lstStyle/>
          <a:p>
            <a:r>
              <a:rPr lang="en-US" sz="2400" dirty="0">
                <a:solidFill>
                  <a:srgbClr val="DD052B"/>
                </a:solidFill>
              </a:rPr>
              <a:t>Despite progress towards the 95–95–95 targets for HIV testing, treatment and viral suppression, inequalities among populations remain</a:t>
            </a:r>
            <a:endParaRPr lang="en-KE" sz="2400" dirty="0">
              <a:solidFill>
                <a:srgbClr val="DD052B"/>
              </a:solidFill>
            </a:endParaRPr>
          </a:p>
        </p:txBody>
      </p:sp>
      <p:sp>
        <p:nvSpPr>
          <p:cNvPr id="6" name="TextBox 5">
            <a:extLst>
              <a:ext uri="{FF2B5EF4-FFF2-40B4-BE49-F238E27FC236}">
                <a16:creationId xmlns:a16="http://schemas.microsoft.com/office/drawing/2014/main" id="{394DE3C7-1685-3121-967C-DE0718B7E7A3}"/>
              </a:ext>
            </a:extLst>
          </p:cNvPr>
          <p:cNvSpPr txBox="1"/>
          <p:nvPr/>
        </p:nvSpPr>
        <p:spPr>
          <a:xfrm>
            <a:off x="350359" y="1088020"/>
            <a:ext cx="11491282" cy="338554"/>
          </a:xfrm>
          <a:prstGeom prst="rect">
            <a:avLst/>
          </a:prstGeom>
          <a:noFill/>
        </p:spPr>
        <p:txBody>
          <a:bodyPr wrap="square" rtlCol="0">
            <a:spAutoFit/>
          </a:bodyPr>
          <a:lstStyle/>
          <a:p>
            <a:r>
              <a:rPr lang="en-US" sz="1600" dirty="0"/>
              <a:t>Figure 7: Progress towards the 95–95–95 testing, treatment and viral load suppression targets, children, men, women and global, 2025</a:t>
            </a:r>
            <a:endParaRPr lang="en-KE" sz="1600" dirty="0"/>
          </a:p>
        </p:txBody>
      </p:sp>
    </p:spTree>
    <p:extLst>
      <p:ext uri="{BB962C8B-B14F-4D97-AF65-F5344CB8AC3E}">
        <p14:creationId xmlns:p14="http://schemas.microsoft.com/office/powerpoint/2010/main" val="1199814536"/>
      </p:ext>
    </p:extLst>
  </p:cSld>
  <p:clrMapOvr>
    <a:masterClrMapping/>
  </p:clrMapOvr>
</p:sld>
</file>

<file path=ppt/theme/theme1.xml><?xml version="1.0" encoding="utf-8"?>
<a:theme xmlns:a="http://schemas.openxmlformats.org/drawingml/2006/main" name="Tema di Office">
  <a:themeElements>
    <a:clrScheme name="UNAIDS">
      <a:dk1>
        <a:srgbClr val="000000"/>
      </a:dk1>
      <a:lt1>
        <a:srgbClr val="FFFFFF"/>
      </a:lt1>
      <a:dk2>
        <a:srgbClr val="000000"/>
      </a:dk2>
      <a:lt2>
        <a:srgbClr val="F1EEEC"/>
      </a:lt2>
      <a:accent1>
        <a:srgbClr val="E21836"/>
      </a:accent1>
      <a:accent2>
        <a:srgbClr val="F68E1F"/>
      </a:accent2>
      <a:accent3>
        <a:srgbClr val="EC008B"/>
      </a:accent3>
      <a:accent4>
        <a:srgbClr val="00ADEF"/>
      </a:accent4>
      <a:accent5>
        <a:srgbClr val="FFC90A"/>
      </a:accent5>
      <a:accent6>
        <a:srgbClr val="70AD47"/>
      </a:accent6>
      <a:hlink>
        <a:srgbClr val="006EB6"/>
      </a:hlink>
      <a:folHlink>
        <a:srgbClr val="40AE49"/>
      </a:folHlink>
    </a:clrScheme>
    <a:fontScheme name="UNAIDS">
      <a:majorFont>
        <a:latin typeface="Avenir Black"/>
        <a:ea typeface=""/>
        <a:cs typeface=""/>
      </a:majorFont>
      <a:minorFont>
        <a:latin typeface="Avenir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EE13CC5E778A49AC92FD5E9EA9DE44" ma:contentTypeVersion="18" ma:contentTypeDescription="Create a new document." ma:contentTypeScope="" ma:versionID="34a36c801da72720a8d375feba9069f4">
  <xsd:schema xmlns:xsd="http://www.w3.org/2001/XMLSchema" xmlns:xs="http://www.w3.org/2001/XMLSchema" xmlns:p="http://schemas.microsoft.com/office/2006/metadata/properties" xmlns:ns2="a7197181-efc1-42f5-b058-02cc8b9e7a28" xmlns:ns3="6034ea42-cc56-4b5c-b72b-8ca3661c6ee8" targetNamespace="http://schemas.microsoft.com/office/2006/metadata/properties" ma:root="true" ma:fieldsID="2c01e63c9b89246aced5f2122e94825d" ns2:_="" ns3:_="">
    <xsd:import namespace="a7197181-efc1-42f5-b058-02cc8b9e7a28"/>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97181-efc1-42f5-b058-02cc8b9e7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519132-67b7-4f9c-9ca9-5104ae27bcb0}" ma:internalName="TaxCatchAll" ma:showField="CatchAllData" ma:web="6034ea42-cc56-4b5c-b72b-8ca3661c6e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197181-efc1-42f5-b058-02cc8b9e7a28">
      <Terms xmlns="http://schemas.microsoft.com/office/infopath/2007/PartnerControls"/>
    </lcf76f155ced4ddcb4097134ff3c332f>
    <TaxCatchAll xmlns="6034ea42-cc56-4b5c-b72b-8ca3661c6ee8" xsi:nil="true"/>
    <SharedWithUsers xmlns="6034ea42-cc56-4b5c-b72b-8ca3661c6ee8">
      <UserInfo>
        <DisplayName>MAHY, Mary</DisplayName>
        <AccountId>20</AccountId>
        <AccountType/>
      </UserInfo>
      <UserInfo>
        <DisplayName>DAHER, Juliana</DisplayName>
        <AccountId>63</AccountId>
        <AccountType/>
      </UserInfo>
      <UserInfo>
        <DisplayName>LEVCHENKO, Roman</DisplayName>
        <AccountId>1536</AccountId>
        <AccountType/>
      </UserInfo>
      <UserInfo>
        <DisplayName>BARTON-KNOTT, Sophie</DisplayName>
        <AccountId>1929</AccountId>
        <AccountType/>
      </UserInfo>
      <UserInfo>
        <DisplayName>KORENROMP, Eline Louise</DisplayName>
        <AccountId>7579</AccountId>
        <AccountType/>
      </UserInfo>
      <UserInfo>
        <DisplayName>DELUCA, Sophia</DisplayName>
        <AccountId>9286</AccountId>
        <AccountType/>
      </UserInfo>
    </SharedWithUsers>
  </documentManagement>
</p:properties>
</file>

<file path=customXml/itemProps1.xml><?xml version="1.0" encoding="utf-8"?>
<ds:datastoreItem xmlns:ds="http://schemas.openxmlformats.org/officeDocument/2006/customXml" ds:itemID="{3CEA1295-BC66-4E2F-8882-61A3D145785C}">
  <ds:schemaRefs>
    <ds:schemaRef ds:uri="http://schemas.microsoft.com/sharepoint/v3/contenttype/forms"/>
  </ds:schemaRefs>
</ds:datastoreItem>
</file>

<file path=customXml/itemProps2.xml><?xml version="1.0" encoding="utf-8"?>
<ds:datastoreItem xmlns:ds="http://schemas.openxmlformats.org/officeDocument/2006/customXml" ds:itemID="{37D236EC-E09D-4486-8C31-0BB61EB085E3}"/>
</file>

<file path=customXml/itemProps3.xml><?xml version="1.0" encoding="utf-8"?>
<ds:datastoreItem xmlns:ds="http://schemas.openxmlformats.org/officeDocument/2006/customXml" ds:itemID="{91084B13-581D-4AA4-A493-A134B63F8143}">
  <ds:schemaRefs>
    <ds:schemaRef ds:uri="http://schemas.openxmlformats.org/package/2006/metadata/core-properties"/>
    <ds:schemaRef ds:uri="http://schemas.microsoft.com/office/infopath/2007/PartnerControls"/>
    <ds:schemaRef ds:uri="2ddeef39-65d3-4660-94f2-f063f949c57e"/>
    <ds:schemaRef ds:uri="http://purl.org/dc/dcmitype/"/>
    <ds:schemaRef ds:uri="http://schemas.microsoft.com/office/2006/documentManagement/types"/>
    <ds:schemaRef ds:uri="http://purl.org/dc/terms/"/>
    <ds:schemaRef ds:uri="288ef829-98c5-46d1-83dc-c2ef7c814da2"/>
    <ds:schemaRef ds:uri="http://purl.org/dc/elements/1.1/"/>
    <ds:schemaRef ds:uri="http://schemas.microsoft.com/sharepoint/v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39</TotalTime>
  <Words>2445</Words>
  <Application>Microsoft Office PowerPoint</Application>
  <PresentationFormat>Widescreen</PresentationFormat>
  <Paragraphs>137</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Arial,Sans-Serif</vt:lpstr>
      <vt:lpstr>Avenir Regular</vt:lpstr>
      <vt:lpstr>Calibri</vt:lpstr>
      <vt:lpstr>Wingdings</vt:lpstr>
      <vt:lpstr>Tema di Office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Mattia Lombardini</dc:creator>
  <cp:lastModifiedBy>IMBERS, Santiago</cp:lastModifiedBy>
  <cp:revision>4</cp:revision>
  <cp:lastPrinted>2026-06-09T07:32:10Z</cp:lastPrinted>
  <dcterms:created xsi:type="dcterms:W3CDTF">2025-06-26T07:24:44Z</dcterms:created>
  <dcterms:modified xsi:type="dcterms:W3CDTF">2026-07-06T15:23:10Z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0x01010082EE13CC5E778A49AC92FD5E9EA9DE44</vt:lpwstr>
  </property>
  <property fmtid="{D5CDD505-2E9C-101B-9397-08002B2CF9AE}" pid="3" name="MediaServiceImageTags">
    <vt:lpwstr/>
  </property>
</Properties>
</file>