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85" r:id="rId5"/>
    <p:sldMasterId id="2147483687" r:id="rId6"/>
  </p:sldMasterIdLst>
  <p:notesMasterIdLst>
    <p:notesMasterId r:id="rId11"/>
  </p:notesMasterIdLst>
  <p:sldIdLst>
    <p:sldId id="315" r:id="rId7"/>
    <p:sldId id="317" r:id="rId8"/>
    <p:sldId id="316" r:id="rId9"/>
    <p:sldId id="3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95D"/>
    <a:srgbClr val="54479B"/>
    <a:srgbClr val="11B1FF"/>
    <a:srgbClr val="2CAEE7"/>
    <a:srgbClr val="2CAEE6"/>
    <a:srgbClr val="FE401F"/>
    <a:srgbClr val="227DAC"/>
    <a:srgbClr val="B30D61"/>
    <a:srgbClr val="9F0052"/>
    <a:srgbClr val="255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9B35D8-9A28-46D0-8084-5AB50621B309}" v="140" dt="2020-06-15T19:20:07.1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26"/>
    <p:restoredTop sz="96327" autoAdjust="0"/>
  </p:normalViewPr>
  <p:slideViewPr>
    <p:cSldViewPr snapToGrid="0" snapToObjects="1">
      <p:cViewPr varScale="1">
        <p:scale>
          <a:sx n="121" d="100"/>
          <a:sy n="121" d="100"/>
        </p:scale>
        <p:origin x="184" y="2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A3ACB-AE9A-0446-BC17-B37252394BC1}" type="datetimeFigureOut">
              <a:rPr lang="en-US" smtClean="0"/>
              <a:t>7/31/20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C1556-E965-4B4A-8E73-915AB6FCE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9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7/31/20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5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7/31/20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3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7/31/20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50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32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6951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13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7/31/20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4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7/31/20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7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7/31/20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0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7/31/20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3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7/31/20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0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7/31/20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0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7/31/20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1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8D1D-FA9E-4F9E-9D65-B58716B9ED53}" type="datetimeFigureOut">
              <a:rPr lang="en-US" smtClean="0"/>
              <a:t>7/31/20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2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D8D1D-FA9E-4F9E-9D65-B58716B9ED53}" type="datetimeFigureOut">
              <a:rPr lang="en-US" smtClean="0"/>
              <a:t>7/31/20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44E34-3C64-4FCC-91B2-22592B1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8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sz="180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99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308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486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518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74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764016"/>
              </p:ext>
            </p:extLst>
          </p:nvPr>
        </p:nvGraphicFramePr>
        <p:xfrm>
          <a:off x="0" y="1"/>
          <a:ext cx="12192000" cy="716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66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i="0">
                          <a:solidFill>
                            <a:schemeClr val="bg1"/>
                          </a:solidFill>
                        </a:rPr>
                        <a:t>Modèle de rapport : Salles de petits groupes, atteindre la personne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i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percevons-nous la situation actuelle ?</a:t>
                      </a:r>
                      <a:r>
                        <a:rPr lang="fr-BE" sz="1800">
                          <a:effectLst/>
                        </a:rPr>
                        <a:t> 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1364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Qu'est-ce qui nous préoccupe ?</a:t>
                      </a:r>
                    </a:p>
                  </a:txBody>
                  <a:tcPr marL="68580" marR="68580" marT="0" marB="0"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084437"/>
                  </a:ext>
                </a:extLst>
              </a:tr>
              <a:tr h="1471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Qu'est-ce qui nous donne de l'espoir ?</a:t>
                      </a:r>
                      <a:r>
                        <a:rPr lang="fr-BE" sz="1800">
                          <a:effectLst/>
                        </a:rPr>
                        <a:t> 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81821"/>
                  </a:ext>
                </a:extLst>
              </a:tr>
              <a:tr h="1747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Qu'est-ce qui limite notre capacité à réaliser nos objectifs ?</a:t>
                      </a:r>
                      <a:r>
                        <a:rPr lang="fr-BE" sz="1800">
                          <a:effectLst/>
                        </a:rPr>
                        <a:t> 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2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13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c="http://schemas.openxmlformats.org/drawingml/2006/chart" xmlns:c15="http://schemas.microsoft.com/office/drawing/2012/chart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34324"/>
              </p:ext>
            </p:extLst>
          </p:nvPr>
        </p:nvGraphicFramePr>
        <p:xfrm>
          <a:off x="0" y="1"/>
          <a:ext cx="12192000" cy="7272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19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i="0" dirty="0">
                          <a:solidFill>
                            <a:schemeClr val="bg1"/>
                          </a:solidFill>
                        </a:rPr>
                        <a:t>Modèle de rapport : Salles de petits groupes, </a:t>
                      </a:r>
                      <a:r>
                        <a:rPr lang="fr-BE" sz="3200" kern="1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structures qui répondent au VIH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i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20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percevons-nous la situation actuelle ?</a:t>
                      </a:r>
                      <a:r>
                        <a:rPr lang="fr-BE" sz="1800">
                          <a:effectLst/>
                        </a:rPr>
                        <a:t> 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2045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Qu'est-ce qui nous préoccupe ?</a:t>
                      </a:r>
                    </a:p>
                  </a:txBody>
                  <a:tcPr marL="68580" marR="68580" marT="0" marB="0"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084437"/>
                  </a:ext>
                </a:extLst>
              </a:tr>
              <a:tr h="148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Qu'est-ce qui nous donne de l'espoir ?</a:t>
                      </a:r>
                      <a:r>
                        <a:rPr lang="fr-BE" sz="1800">
                          <a:effectLst/>
                        </a:rPr>
                        <a:t> 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81821"/>
                  </a:ext>
                </a:extLst>
              </a:tr>
              <a:tr h="1759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Qu'est-ce qui limite notre capacité à réaliser nos objectifs ?</a:t>
                      </a:r>
                      <a:r>
                        <a:rPr lang="fr-BE" sz="1800">
                          <a:effectLst/>
                        </a:rPr>
                        <a:t> 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2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66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c="http://schemas.openxmlformats.org/drawingml/2006/chart" xmlns:c15="http://schemas.microsoft.com/office/drawing/2012/chart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620369"/>
              </p:ext>
            </p:extLst>
          </p:nvPr>
        </p:nvGraphicFramePr>
        <p:xfrm>
          <a:off x="0" y="1"/>
          <a:ext cx="12192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5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i="0">
                          <a:solidFill>
                            <a:schemeClr val="bg1"/>
                          </a:solidFill>
                        </a:rPr>
                        <a:t>Modèle de rapport : Environnement contextuel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i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6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percevons-nous la situation actuelle ?</a:t>
                      </a:r>
                      <a:r>
                        <a:rPr lang="fr-BE" sz="1800">
                          <a:effectLst/>
                        </a:rPr>
                        <a:t> 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6160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Qu'est-ce qui nous préoccupe ?</a:t>
                      </a:r>
                    </a:p>
                  </a:txBody>
                  <a:tcPr marL="68580" marR="68580" marT="0" marB="0"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084437"/>
                  </a:ext>
                </a:extLst>
              </a:tr>
              <a:tr h="1476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Qu'est-ce qui nous donne de l'espoir ?</a:t>
                      </a:r>
                      <a:r>
                        <a:rPr lang="fr-BE" sz="1800">
                          <a:effectLst/>
                        </a:rPr>
                        <a:t> 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81821"/>
                  </a:ext>
                </a:extLst>
              </a:tr>
              <a:tr h="1752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Qu'est-ce qui limite notre capacité à réaliser nos objectifs ?</a:t>
                      </a:r>
                      <a:r>
                        <a:rPr lang="fr-BE" sz="1800">
                          <a:effectLst/>
                        </a:rPr>
                        <a:t> 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2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21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c="http://schemas.openxmlformats.org/drawingml/2006/chart" xmlns:c15="http://schemas.microsoft.com/office/drawing/2012/chart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564603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9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i="0">
                          <a:solidFill>
                            <a:schemeClr val="bg1"/>
                          </a:solidFill>
                        </a:rPr>
                        <a:t>Modèle de rapport : World Café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i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2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CONTINUER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2357"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fr-BE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ARRÊTER </a:t>
                      </a:r>
                    </a:p>
                  </a:txBody>
                  <a:tcPr marL="68580" marR="68580" marT="0" marB="0"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084437"/>
                  </a:ext>
                </a:extLst>
              </a:tr>
              <a:tr h="1492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COMMENCER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81821"/>
                  </a:ext>
                </a:extLst>
              </a:tr>
              <a:tr h="16430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Quelle est la seule recommandation clé que vous souhaitez réitérer pour qu'elle bénéficie d'une attention toute particulière ?</a:t>
                      </a:r>
                      <a:r>
                        <a:rPr lang="fr-BE" sz="1800" i="0">
                          <a:effectLst/>
                        </a:rPr>
                        <a:t> </a:t>
                      </a: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2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65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c="http://schemas.openxmlformats.org/drawingml/2006/chart" xmlns:c15="http://schemas.microsoft.com/office/drawing/2012/chart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UNAIDS Strategy Development">
      <a:dk1>
        <a:sysClr val="windowText" lastClr="000000"/>
      </a:dk1>
      <a:lt1>
        <a:sysClr val="window" lastClr="FFFFFF"/>
      </a:lt1>
      <a:dk2>
        <a:srgbClr val="E31937"/>
      </a:dk2>
      <a:lt2>
        <a:srgbClr val="EEECE1"/>
      </a:lt2>
      <a:accent1>
        <a:srgbClr val="B44A9B"/>
      </a:accent1>
      <a:accent2>
        <a:srgbClr val="2655A6"/>
      </a:accent2>
      <a:accent3>
        <a:srgbClr val="CDC884"/>
      </a:accent3>
      <a:accent4>
        <a:srgbClr val="2DADE4"/>
      </a:accent4>
      <a:accent5>
        <a:srgbClr val="63CDF6"/>
      </a:accent5>
      <a:accent6>
        <a:srgbClr val="CB1E56"/>
      </a:accent6>
      <a:hlink>
        <a:srgbClr val="0066FF"/>
      </a:hlink>
      <a:folHlink>
        <a:srgbClr val="63CDF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UNAIDS Strategy Development">
      <a:dk1>
        <a:sysClr val="windowText" lastClr="000000"/>
      </a:dk1>
      <a:lt1>
        <a:sysClr val="window" lastClr="FFFFFF"/>
      </a:lt1>
      <a:dk2>
        <a:srgbClr val="E31937"/>
      </a:dk2>
      <a:lt2>
        <a:srgbClr val="EEECE1"/>
      </a:lt2>
      <a:accent1>
        <a:srgbClr val="B44A9B"/>
      </a:accent1>
      <a:accent2>
        <a:srgbClr val="2655A6"/>
      </a:accent2>
      <a:accent3>
        <a:srgbClr val="CDC884"/>
      </a:accent3>
      <a:accent4>
        <a:srgbClr val="2DADE4"/>
      </a:accent4>
      <a:accent5>
        <a:srgbClr val="63CDF6"/>
      </a:accent5>
      <a:accent6>
        <a:srgbClr val="CB1E56"/>
      </a:accent6>
      <a:hlink>
        <a:srgbClr val="0066FF"/>
      </a:hlink>
      <a:folHlink>
        <a:srgbClr val="63CDF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UNAIDS Strategy Development">
      <a:dk1>
        <a:sysClr val="windowText" lastClr="000000"/>
      </a:dk1>
      <a:lt1>
        <a:sysClr val="window" lastClr="FFFFFF"/>
      </a:lt1>
      <a:dk2>
        <a:srgbClr val="E31937"/>
      </a:dk2>
      <a:lt2>
        <a:srgbClr val="EEECE1"/>
      </a:lt2>
      <a:accent1>
        <a:srgbClr val="B44A9B"/>
      </a:accent1>
      <a:accent2>
        <a:srgbClr val="2655A6"/>
      </a:accent2>
      <a:accent3>
        <a:srgbClr val="CDC884"/>
      </a:accent3>
      <a:accent4>
        <a:srgbClr val="2DADE4"/>
      </a:accent4>
      <a:accent5>
        <a:srgbClr val="63CDF6"/>
      </a:accent5>
      <a:accent6>
        <a:srgbClr val="CB1E56"/>
      </a:accent6>
      <a:hlink>
        <a:srgbClr val="0066FF"/>
      </a:hlink>
      <a:folHlink>
        <a:srgbClr val="63CDF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Strategy_PWT" id="{8EBD776D-E12E-0D4D-80BB-D8892D539153}" vid="{AFBF36A2-7D73-E240-A247-13895DE0C6E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86014B5B585E4BA67102090511F8D5" ma:contentTypeVersion="13" ma:contentTypeDescription="Create a new document." ma:contentTypeScope="" ma:versionID="610ef0252affe42e36d794399426c91c">
  <xsd:schema xmlns:xsd="http://www.w3.org/2001/XMLSchema" xmlns:xs="http://www.w3.org/2001/XMLSchema" xmlns:p="http://schemas.microsoft.com/office/2006/metadata/properties" xmlns:ns3="dd296d58-863d-4d9c-b2a5-ac0a46d038f4" xmlns:ns4="92ea123e-1ac0-45aa-a7a1-1861856ef87d" targetNamespace="http://schemas.microsoft.com/office/2006/metadata/properties" ma:root="true" ma:fieldsID="e7fe7fa7984b4a0b3dfb8997ef5ebed1" ns3:_="" ns4:_="">
    <xsd:import namespace="dd296d58-863d-4d9c-b2a5-ac0a46d038f4"/>
    <xsd:import namespace="92ea123e-1ac0-45aa-a7a1-1861856ef8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96d58-863d-4d9c-b2a5-ac0a46d038f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a123e-1ac0-45aa-a7a1-1861856ef8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6FCD98-C3D7-4159-881A-06DBF87632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296d58-863d-4d9c-b2a5-ac0a46d038f4"/>
    <ds:schemaRef ds:uri="92ea123e-1ac0-45aa-a7a1-1861856ef8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591019-E4CA-4D0E-8257-212B2B26AF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59AE0C-38D0-4E05-B213-49B8D64D349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219</Words>
  <Application>Microsoft Macintosh PowerPoint</Application>
  <PresentationFormat>Widescreen</PresentationFormat>
  <Paragraphs>95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Helvetica</vt:lpstr>
      <vt:lpstr>Open Sans</vt:lpstr>
      <vt:lpstr>2_Office Theme</vt:lpstr>
      <vt:lpstr>Template PresentationGo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MALLOURIS, Christoforos</dc:creator>
  <cp:lastModifiedBy>MALLOURIS, Christoforos</cp:lastModifiedBy>
  <cp:revision>165</cp:revision>
  <dcterms:created xsi:type="dcterms:W3CDTF">2020-06-09T10:52:41Z</dcterms:created>
  <dcterms:modified xsi:type="dcterms:W3CDTF">2020-07-31T10:04:57Z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0x0101009D86014B5B585E4BA67102090511F8D5</vt:lpwstr>
  </property>
</Properties>
</file>