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31"/>
  </p:notesMasterIdLst>
  <p:sldIdLst>
    <p:sldId id="261" r:id="rId10"/>
    <p:sldId id="280" r:id="rId11"/>
    <p:sldId id="270" r:id="rId12"/>
    <p:sldId id="281" r:id="rId13"/>
    <p:sldId id="260" r:id="rId14"/>
    <p:sldId id="289" r:id="rId15"/>
    <p:sldId id="286" r:id="rId16"/>
    <p:sldId id="282" r:id="rId17"/>
    <p:sldId id="262" r:id="rId18"/>
    <p:sldId id="263" r:id="rId19"/>
    <p:sldId id="265" r:id="rId20"/>
    <p:sldId id="271" r:id="rId21"/>
    <p:sldId id="277" r:id="rId22"/>
    <p:sldId id="283" r:id="rId23"/>
    <p:sldId id="272" r:id="rId24"/>
    <p:sldId id="284" r:id="rId25"/>
    <p:sldId id="268" r:id="rId26"/>
    <p:sldId id="276" r:id="rId27"/>
    <p:sldId id="274" r:id="rId28"/>
    <p:sldId id="275" r:id="rId29"/>
    <p:sldId id="29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5441" autoAdjust="0"/>
  </p:normalViewPr>
  <p:slideViewPr>
    <p:cSldViewPr snapToGrid="0">
      <p:cViewPr varScale="1">
        <p:scale>
          <a:sx n="86" d="100"/>
          <a:sy n="86" d="100"/>
        </p:scale>
        <p:origin x="3024" y="84"/>
      </p:cViewPr>
      <p:guideLst>
        <p:guide orient="horz" pos="2161"/>
        <p:guide orient="horz" pos="4075"/>
        <p:guide pos="2880"/>
        <p:guide pos="2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gives you an overview of the Global AIDS Monitoring mechanism. It is focused on measuring progress towards the global AIDS targets set for 2025 and ending AIDS by 2030.  </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In the second phase, in March, when conducting the reporting, the national rapporteur enters the relevant data and the narrative report in the online tool; uploads all supporting documents and confirms the GAM submission by the 31</a:t>
            </a:r>
            <a:r>
              <a:rPr lang="en-US" sz="1800" b="0" i="0" u="none" strike="noStrike" baseline="30000" dirty="0">
                <a:solidFill>
                  <a:srgbClr val="1A1A1A"/>
                </a:solidFill>
                <a:latin typeface="AvenirLTStd-Book"/>
              </a:rPr>
              <a:t>st</a:t>
            </a:r>
            <a:r>
              <a:rPr lang="en-US" sz="1800" b="0" i="0" u="none" strike="noStrike" baseline="0" dirty="0">
                <a:solidFill>
                  <a:srgbClr val="1A1A1A"/>
                </a:solidFill>
                <a:latin typeface="AvenirLTStd-Book"/>
              </a:rPr>
              <a:t> of March.</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107361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In the last phase, April to June, the national rapporteur has still some follow-up tasks. UNAIDS may have data queries to the national rapporteurs, which are important to be addressed before the final data set is made public. The rapporteurs can also use extracts from the GAM online reporting tool to inform any public national events, forums or </a:t>
            </a:r>
            <a:r>
              <a:rPr lang="en-US" sz="1800" b="0" i="0" u="none" strike="noStrike" baseline="0" dirty="0" err="1">
                <a:solidFill>
                  <a:srgbClr val="1A1A1A"/>
                </a:solidFill>
                <a:latin typeface="AvenirLTStd-Book"/>
              </a:rPr>
              <a:t>programme</a:t>
            </a:r>
            <a:r>
              <a:rPr lang="en-US" sz="1800" b="0" i="0" u="none" strike="noStrike" baseline="0" dirty="0">
                <a:solidFill>
                  <a:srgbClr val="1A1A1A"/>
                </a:solidFill>
                <a:latin typeface="AvenirLTStd-Book"/>
              </a:rPr>
              <a:t> reviews on progress towards ending AIDS by 2030.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As part of the finalization process, reported data should be validated and reconciled between all partners in the country, including community-led organizations. The online reporting tool supports this process through the ability to share viewer credentials with national stakeholders.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Several countries have reported that this feature enabled community-led organizations and other partners to view and provide input during the reporting process, enabling wider and more rapid stakeholder consultation and validation.</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418831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ＭＳ Ｐゴシック"/>
                <a:cs typeface="Arial"/>
              </a:rPr>
              <a:t>One of the main tools that can be used to obtain denominators for reporting is the Spectrum software package.</a:t>
            </a:r>
            <a:endParaRPr lang="en-US" altLang="en-US" sz="1200" dirty="0">
              <a:solidFill>
                <a:srgbClr val="000000"/>
              </a:solidFill>
              <a:latin typeface="Arial"/>
              <a:ea typeface="ＭＳ Ｐゴシック"/>
              <a:cs typeface="Arial"/>
            </a:endParaRPr>
          </a:p>
          <a:p>
            <a:r>
              <a:rPr lang="en-US" dirty="0"/>
              <a:t>To reduce the manual data entry, countries can select to use Spectrum as the source. Results will be obtained directly by UNAIDS from the final national Spectrum file. </a:t>
            </a: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396509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Communities and civil society play important roles in the AIDS response. The reporting process benefits of the close participation of community and civil society representatives who can give insights on the status of the AIDS response, as well as help identify barriers to effective service delivery.</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we summarize few resources available to you on the reporting process.</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seek for support from UNAIDS, UNICEF or WHO offices present in your country, or email to </a:t>
            </a:r>
            <a:r>
              <a:rPr lang="en-GB" altLang="en-US" sz="1200" dirty="0">
                <a:latin typeface="Arial" panose="020B0604020202020204" pitchFamily="34" charset="0"/>
                <a:cs typeface="Arial" panose="020B0604020202020204" pitchFamily="34" charset="0"/>
              </a:rPr>
              <a:t>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reported in previous reporting rounds that have been validated are available on the AIDSinfo.unaids.org web-site. </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view the epidemiological and other indicator data  from the main site; using maps, data sheets, graphs, or doing country comparisons. </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a:t>Key Population Atlas focuses on key populations data, covering </a:t>
            </a:r>
            <a:r>
              <a:rPr lang="en-US" b="0" i="0" u="none" strike="noStrike" cap="all">
                <a:solidFill>
                  <a:srgbClr val="212529"/>
                </a:solidFill>
                <a:effectLst/>
                <a:latin typeface="Arial" panose="020B0604020202020204" pitchFamily="34" charset="0"/>
              </a:rPr>
              <a:t>SEX WORKERS, MEN WHO HAVE SEX WITH MEN, PEOPLE WHO INJECT DRUGS, TRANSGENDER PEOPLE, PRISONERS, and PEOPLE LIVING WITH HIV</a:t>
            </a:r>
            <a:endParaRPr lang="en-US" b="0" i="0" cap="all">
              <a:solidFill>
                <a:srgbClr val="212529"/>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18</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financial dashboards includes global, regional, and country by country data on the financing and spending of the AIDS response.</a:t>
            </a:r>
          </a:p>
        </p:txBody>
      </p:sp>
      <p:sp>
        <p:nvSpPr>
          <p:cNvPr id="4" name="Slide Number Placeholder 3"/>
          <p:cNvSpPr>
            <a:spLocks noGrp="1"/>
          </p:cNvSpPr>
          <p:nvPr>
            <p:ph type="sldNum" sz="quarter" idx="5"/>
          </p:nvPr>
        </p:nvSpPr>
        <p:spPr/>
        <p:txBody>
          <a:bodyPr/>
          <a:lstStyle/>
          <a:p>
            <a:fld id="{15BE2509-9DCA-404C-9FF1-104E1173A6B7}" type="slidenum">
              <a:rPr lang="en-US" smtClean="0"/>
              <a:t>19</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AIDS Monitoring consists of several components.</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laws and policies analytics you can look up policy and laws data reported through the NCPI and compiled by UNAIDS from other sources, including country documents and other global databases. Data can be searched by regions or specific countries, by topics and questions, and can be viewed in tables, graphs or maps. </a:t>
            </a:r>
          </a:p>
        </p:txBody>
      </p:sp>
      <p:sp>
        <p:nvSpPr>
          <p:cNvPr id="4" name="Slide Number Placeholder 3"/>
          <p:cNvSpPr>
            <a:spLocks noGrp="1"/>
          </p:cNvSpPr>
          <p:nvPr>
            <p:ph type="sldNum" sz="quarter" idx="5"/>
          </p:nvPr>
        </p:nvSpPr>
        <p:spPr/>
        <p:txBody>
          <a:bodyPr/>
          <a:lstStyle/>
          <a:p>
            <a:fld id="{15BE2509-9DCA-404C-9FF1-104E1173A6B7}" type="slidenum">
              <a:rPr lang="en-US" smtClean="0"/>
              <a:t>20</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indicators are over 70, and country responses include stating which indicators are relevant to their AIDS response, and if they have new data available. </a:t>
            </a:r>
          </a:p>
          <a:p>
            <a:endParaRPr lang="en-US" dirty="0"/>
          </a:p>
          <a:p>
            <a:r>
              <a:rPr lang="en-US" dirty="0"/>
              <a:t>Besides the indicators, the reporting platform includes a laws and policies questionnaire called National Commitments and Policy Instrument, which has separate components to be filled by government and civil society. </a:t>
            </a:r>
          </a:p>
          <a:p>
            <a:endParaRPr lang="en-US" dirty="0"/>
          </a:p>
          <a:p>
            <a:r>
              <a:rPr lang="en-US" dirty="0"/>
              <a:t>The reporting platform also supports the writing of a narrative report, in the form of summaries by commitment areas in the 2021 Political Declaration on HIV and AIDS. The narrative summaries can help in documenting the key observations on the AIDS response, and actions required to speed up progress.</a:t>
            </a:r>
          </a:p>
          <a:p>
            <a:endParaRPr lang="en-US" dirty="0"/>
          </a:p>
          <a:p>
            <a:r>
              <a:rPr lang="en-US" dirty="0"/>
              <a:t>The AIDS medicines and diagnostics survey is conducted in collaboration with WHO and is an important tool in monitoring whether the health system is equipping the response appropriately.</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AIDS Monitoring structure and numbering remains the same as in 2023 and is aligned to the Global AIDS Strategy and the political declaration of 2021. Several new indicators have been included in the GAM framework to monitor areas that were previously missing in the framework. Minor changes have been made to definitions of existing indicators.</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387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11015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rgbClr val="1A1A1A"/>
                </a:solidFill>
                <a:latin typeface="Avenir-Book"/>
              </a:rPr>
              <a:t>The NCPI questionnaire is the full questionnaire. </a:t>
            </a:r>
            <a:r>
              <a:rPr lang="en-US" sz="1400" b="0" i="0" u="none" strike="noStrike" baseline="0" dirty="0">
                <a:solidFill>
                  <a:srgbClr val="1A1A1A"/>
                </a:solidFill>
                <a:latin typeface="Avenir-Book"/>
              </a:rPr>
              <a:t>It consists of Part A (</a:t>
            </a:r>
            <a:r>
              <a:rPr lang="en-US" sz="1400" dirty="0">
                <a:solidFill>
                  <a:srgbClr val="1A1A1A"/>
                </a:solidFill>
                <a:latin typeface="AvenirLTStd-Book"/>
              </a:rPr>
              <a:t>to be completed by national authorities) and Part B (to be completed by community and civil society representatives and other non-governmental partners).</a:t>
            </a:r>
            <a:r>
              <a:rPr lang="en-US" sz="1200" dirty="0">
                <a:solidFill>
                  <a:srgbClr val="1A1A1A"/>
                </a:solidFill>
                <a:latin typeface="AvenirLTStd-Book"/>
              </a:rPr>
              <a:t> The wording of some of the questions has been further refined based on experiences in previous reporting rounds and to reflect developments in policy recommendations </a:t>
            </a:r>
            <a:r>
              <a:rPr lang="es-PA" sz="1200" dirty="0">
                <a:solidFill>
                  <a:srgbClr val="1A1A1A"/>
                </a:solidFill>
                <a:latin typeface="AvenirLTStd-Book"/>
              </a:rPr>
              <a:t>and </a:t>
            </a:r>
            <a:r>
              <a:rPr lang="es-PA" sz="1200" dirty="0" err="1">
                <a:solidFill>
                  <a:srgbClr val="1A1A1A"/>
                </a:solidFill>
                <a:latin typeface="AvenirLTStd-Book"/>
              </a:rPr>
              <a:t>available</a:t>
            </a:r>
            <a:r>
              <a:rPr lang="es-PA" sz="1200" dirty="0">
                <a:solidFill>
                  <a:srgbClr val="1A1A1A"/>
                </a:solidFill>
                <a:latin typeface="AvenirLTStd-Book"/>
              </a:rPr>
              <a:t> </a:t>
            </a:r>
            <a:r>
              <a:rPr lang="es-PA" sz="1200" dirty="0" err="1">
                <a:solidFill>
                  <a:srgbClr val="1A1A1A"/>
                </a:solidFill>
                <a:latin typeface="AvenirLTStd-Book"/>
              </a:rPr>
              <a:t>technologies</a:t>
            </a:r>
            <a:r>
              <a:rPr lang="es-PA" sz="1200" dirty="0">
                <a:solidFill>
                  <a:srgbClr val="1A1A1A"/>
                </a:solidFill>
                <a:latin typeface="AvenirLTStd-Book"/>
              </a:rPr>
              <a:t>. </a:t>
            </a:r>
            <a:r>
              <a:rPr lang="es-PA" sz="1200" dirty="0" err="1">
                <a:solidFill>
                  <a:srgbClr val="1A1A1A"/>
                </a:solidFill>
                <a:latin typeface="AvenirLTStd-Book"/>
              </a:rPr>
              <a:t>Some</a:t>
            </a:r>
            <a:r>
              <a:rPr lang="es-PA" sz="1200" dirty="0">
                <a:solidFill>
                  <a:srgbClr val="1A1A1A"/>
                </a:solidFill>
                <a:latin typeface="AvenirLTStd-Book"/>
              </a:rPr>
              <a:t> </a:t>
            </a:r>
            <a:r>
              <a:rPr lang="es-PA" sz="1200" dirty="0" err="1">
                <a:solidFill>
                  <a:srgbClr val="1A1A1A"/>
                </a:solidFill>
                <a:latin typeface="AvenirLTStd-Book"/>
              </a:rPr>
              <a:t>questions</a:t>
            </a:r>
            <a:r>
              <a:rPr lang="es-PA" sz="1200" dirty="0">
                <a:solidFill>
                  <a:srgbClr val="1A1A1A"/>
                </a:solidFill>
                <a:latin typeface="AvenirLTStd-Book"/>
              </a:rPr>
              <a:t> </a:t>
            </a:r>
            <a:r>
              <a:rPr lang="es-PA" sz="1200" dirty="0" err="1">
                <a:solidFill>
                  <a:srgbClr val="1A1A1A"/>
                </a:solidFill>
                <a:latin typeface="AvenirLTStd-Book"/>
              </a:rPr>
              <a:t>have</a:t>
            </a:r>
            <a:r>
              <a:rPr lang="es-PA" sz="1200" dirty="0">
                <a:solidFill>
                  <a:srgbClr val="1A1A1A"/>
                </a:solidFill>
                <a:latin typeface="AvenirLTStd-Book"/>
              </a:rPr>
              <a:t> </a:t>
            </a:r>
            <a:r>
              <a:rPr lang="es-PA" sz="1200" dirty="0" err="1">
                <a:solidFill>
                  <a:srgbClr val="1A1A1A"/>
                </a:solidFill>
                <a:latin typeface="AvenirLTStd-Book"/>
              </a:rPr>
              <a:t>also</a:t>
            </a:r>
            <a:r>
              <a:rPr lang="es-PA" sz="1200" dirty="0">
                <a:solidFill>
                  <a:srgbClr val="1A1A1A"/>
                </a:solidFill>
                <a:latin typeface="AvenirLTStd-Book"/>
              </a:rPr>
              <a:t> </a:t>
            </a:r>
            <a:r>
              <a:rPr lang="es-PA" sz="1200" dirty="0" err="1">
                <a:solidFill>
                  <a:srgbClr val="1A1A1A"/>
                </a:solidFill>
                <a:latin typeface="AvenirLTStd-Book"/>
              </a:rPr>
              <a:t>been</a:t>
            </a:r>
            <a:r>
              <a:rPr lang="es-PA" sz="1200" dirty="0">
                <a:solidFill>
                  <a:srgbClr val="1A1A1A"/>
                </a:solidFill>
                <a:latin typeface="AvenirLTStd-Book"/>
              </a:rPr>
              <a:t> </a:t>
            </a:r>
            <a:r>
              <a:rPr lang="es-PA" sz="1200" dirty="0" err="1">
                <a:solidFill>
                  <a:srgbClr val="1A1A1A"/>
                </a:solidFill>
                <a:latin typeface="AvenirLTStd-Book"/>
              </a:rPr>
              <a:t>added</a:t>
            </a:r>
            <a:r>
              <a:rPr lang="es-PA" sz="1200" dirty="0">
                <a:solidFill>
                  <a:srgbClr val="1A1A1A"/>
                </a:solidFill>
                <a:latin typeface="AvenirLTStd-Book"/>
              </a:rPr>
              <a:t> and </a:t>
            </a:r>
            <a:r>
              <a:rPr lang="es-PA" sz="1200" dirty="0" err="1">
                <a:solidFill>
                  <a:srgbClr val="1A1A1A"/>
                </a:solidFill>
                <a:latin typeface="AvenirLTStd-Book"/>
              </a:rPr>
              <a:t>others</a:t>
            </a:r>
            <a:r>
              <a:rPr lang="es-PA" sz="1200" dirty="0">
                <a:solidFill>
                  <a:srgbClr val="1A1A1A"/>
                </a:solidFill>
                <a:latin typeface="AvenirLTStd-Book"/>
              </a:rPr>
              <a:t> removed.</a:t>
            </a:r>
            <a:endParaRPr lang="en-US" sz="1200" dirty="0">
              <a:solidFill>
                <a:srgbClr val="1A1A1A"/>
              </a:solidFill>
              <a:latin typeface="AvenirLTStd-Book"/>
            </a:endParaRPr>
          </a:p>
          <a:p>
            <a:pPr marL="0" indent="0" algn="l">
              <a:buNone/>
            </a:pPr>
            <a:endParaRPr lang="en-US" sz="1200" b="0" i="0" u="none" strike="noStrike" baseline="0" dirty="0">
              <a:solidFill>
                <a:srgbClr val="1A1A1A"/>
              </a:solidFill>
              <a:latin typeface="Avenir-Book"/>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slides we illustrate the recommended steps in carrying out the annual national AIDS reporting, dividing it into three phases; 1) preparation; 2) the reporting; and 3) the follow-up.</a:t>
            </a: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1A1A1A"/>
                </a:solidFill>
                <a:latin typeface="AvenirLTStd-Book"/>
              </a:rPr>
              <a:t>In the preparation phase, from December to February, the national rapporteur receives a confirmation message from UNAIDS on the reporting process. </a:t>
            </a:r>
          </a:p>
          <a:p>
            <a:pPr algn="l"/>
            <a:r>
              <a:rPr lang="en-US" sz="1800" b="0" i="0" u="none" strike="noStrike" baseline="0">
                <a:solidFill>
                  <a:srgbClr val="1A1A1A"/>
                </a:solidFill>
                <a:latin typeface="AvenirLTStd-Book"/>
              </a:rPr>
              <a:t>The preparatory steps are described in the guideline documents. They include identifying indicators and data sources, resource persons, and ensuring the participation of key stakeholders such as government and civil society leads and the HIV estimates team to the process.</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45797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pPr>
                <a:defRPr/>
              </a:pPr>
              <a:t>1/8/2024</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kpatlas.unaids.org/dashboar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hivfinancial.unaids.org/hivfinancialdashboard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lawsandpolicies.unaids.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UNAIDS </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latin typeface="Arial"/>
                <a:ea typeface="ＭＳ Ｐゴシック"/>
                <a:cs typeface="Arial"/>
              </a:rPr>
              <a:t>2024 Global AIDS Monitoring</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8E80B2E9-5EBB-485C-99A2-E1572672AD87}"/>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Global AIDS Monitoring reporting process - preparation </a:t>
            </a:r>
          </a:p>
        </p:txBody>
      </p:sp>
      <p:sp>
        <p:nvSpPr>
          <p:cNvPr id="2" name="Rectangle 1">
            <a:extLst>
              <a:ext uri="{FF2B5EF4-FFF2-40B4-BE49-F238E27FC236}">
                <a16:creationId xmlns:a16="http://schemas.microsoft.com/office/drawing/2014/main" id="{850F5ECA-58C0-35D4-0CDF-53C938B24DE9}"/>
              </a:ext>
            </a:extLst>
          </p:cNvPr>
          <p:cNvSpPr/>
          <p:nvPr/>
        </p:nvSpPr>
        <p:spPr>
          <a:xfrm>
            <a:off x="5386039" y="1583473"/>
            <a:ext cx="1817649" cy="3122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7" name="Group 6">
            <a:extLst>
              <a:ext uri="{FF2B5EF4-FFF2-40B4-BE49-F238E27FC236}">
                <a16:creationId xmlns:a16="http://schemas.microsoft.com/office/drawing/2014/main" id="{50E351E9-C954-ADB5-4CC8-3CAB09E12C30}"/>
              </a:ext>
            </a:extLst>
          </p:cNvPr>
          <p:cNvGrpSpPr/>
          <p:nvPr/>
        </p:nvGrpSpPr>
        <p:grpSpPr>
          <a:xfrm>
            <a:off x="0" y="400733"/>
            <a:ext cx="9144000" cy="6056534"/>
            <a:chOff x="0" y="400733"/>
            <a:chExt cx="9144000" cy="6056534"/>
          </a:xfrm>
        </p:grpSpPr>
        <p:grpSp>
          <p:nvGrpSpPr>
            <p:cNvPr id="5" name="Group 4">
              <a:extLst>
                <a:ext uri="{FF2B5EF4-FFF2-40B4-BE49-F238E27FC236}">
                  <a16:creationId xmlns:a16="http://schemas.microsoft.com/office/drawing/2014/main" id="{15B22B88-BBA2-3233-0B37-A8C9C9F475A2}"/>
                </a:ext>
              </a:extLst>
            </p:cNvPr>
            <p:cNvGrpSpPr/>
            <p:nvPr/>
          </p:nvGrpSpPr>
          <p:grpSpPr>
            <a:xfrm>
              <a:off x="0" y="400733"/>
              <a:ext cx="9144000" cy="6056534"/>
              <a:chOff x="0" y="400733"/>
              <a:chExt cx="9144000" cy="6056534"/>
            </a:xfrm>
          </p:grpSpPr>
          <p:pic>
            <p:nvPicPr>
              <p:cNvPr id="3" name="Picture 2">
                <a:extLst>
                  <a:ext uri="{FF2B5EF4-FFF2-40B4-BE49-F238E27FC236}">
                    <a16:creationId xmlns:a16="http://schemas.microsoft.com/office/drawing/2014/main" id="{1F60DE22-DCA4-435E-A564-19A5C713C669}"/>
                  </a:ext>
                </a:extLst>
              </p:cNvPr>
              <p:cNvPicPr>
                <a:picLocks noChangeAspect="1"/>
              </p:cNvPicPr>
              <p:nvPr/>
            </p:nvPicPr>
            <p:blipFill>
              <a:blip r:embed="rId3"/>
              <a:stretch>
                <a:fillRect/>
              </a:stretch>
            </p:blipFill>
            <p:spPr>
              <a:xfrm>
                <a:off x="0" y="400733"/>
                <a:ext cx="9144000" cy="6056534"/>
              </a:xfrm>
              <a:prstGeom prst="rect">
                <a:avLst/>
              </a:prstGeom>
            </p:spPr>
          </p:pic>
          <p:sp>
            <p:nvSpPr>
              <p:cNvPr id="4" name="Rectangle 3">
                <a:extLst>
                  <a:ext uri="{FF2B5EF4-FFF2-40B4-BE49-F238E27FC236}">
                    <a16:creationId xmlns:a16="http://schemas.microsoft.com/office/drawing/2014/main" id="{44615C50-A03F-38A2-2876-5A3A60DC88BB}"/>
                  </a:ext>
                </a:extLst>
              </p:cNvPr>
              <p:cNvSpPr/>
              <p:nvPr/>
            </p:nvSpPr>
            <p:spPr>
              <a:xfrm>
                <a:off x="3479180" y="3769112"/>
                <a:ext cx="1906859" cy="936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6" name="Rectangle 5">
              <a:extLst>
                <a:ext uri="{FF2B5EF4-FFF2-40B4-BE49-F238E27FC236}">
                  <a16:creationId xmlns:a16="http://schemas.microsoft.com/office/drawing/2014/main" id="{F7878B54-1BFC-8BC0-E513-649657CFEACD}"/>
                </a:ext>
              </a:extLst>
            </p:cNvPr>
            <p:cNvSpPr/>
            <p:nvPr/>
          </p:nvSpPr>
          <p:spPr>
            <a:xfrm>
              <a:off x="5386038" y="1583473"/>
              <a:ext cx="1817649" cy="3122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Sld>
  <p:clrMapOvr>
    <a:masterClrMapping/>
  </p:clrMapOvr>
  <mc:AlternateContent xmlns:mc="http://schemas.openxmlformats.org/markup-compatibility/2006" xmlns:p14="http://schemas.microsoft.com/office/powerpoint/2010/main">
    <mc:Choice Requires="p14">
      <p:transition spd="slow" p14:dur="2000" advTm="23923"/>
    </mc:Choice>
    <mc:Fallback xmlns="">
      <p:transition spd="slow" advTm="239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F60E03-041A-4073-8C06-701D138BB140}"/>
              </a:ext>
            </a:extLst>
          </p:cNvPr>
          <p:cNvSpPr txBox="1">
            <a:spLocks/>
          </p:cNvSpPr>
          <p:nvPr/>
        </p:nvSpPr>
        <p:spPr bwMode="auto">
          <a:xfrm>
            <a:off x="365125" y="77788"/>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Global AIDS Monitoring reporting process – after submission</a:t>
            </a:r>
          </a:p>
        </p:txBody>
      </p:sp>
      <p:pic>
        <p:nvPicPr>
          <p:cNvPr id="3" name="Picture 2">
            <a:extLst>
              <a:ext uri="{FF2B5EF4-FFF2-40B4-BE49-F238E27FC236}">
                <a16:creationId xmlns:a16="http://schemas.microsoft.com/office/drawing/2014/main" id="{594A1DB9-C80B-41AA-9B8F-FC7B8DDB8669}"/>
              </a:ext>
            </a:extLst>
          </p:cNvPr>
          <p:cNvPicPr>
            <a:picLocks noChangeAspect="1"/>
          </p:cNvPicPr>
          <p:nvPr/>
        </p:nvPicPr>
        <p:blipFill>
          <a:blip r:embed="rId3"/>
          <a:stretch>
            <a:fillRect/>
          </a:stretch>
        </p:blipFill>
        <p:spPr>
          <a:xfrm>
            <a:off x="0" y="194816"/>
            <a:ext cx="9144000" cy="6468367"/>
          </a:xfrm>
          <a:prstGeom prst="rect">
            <a:avLst/>
          </a:prstGeom>
        </p:spPr>
      </p:pic>
      <p:grpSp>
        <p:nvGrpSpPr>
          <p:cNvPr id="6" name="Group 5">
            <a:extLst>
              <a:ext uri="{FF2B5EF4-FFF2-40B4-BE49-F238E27FC236}">
                <a16:creationId xmlns:a16="http://schemas.microsoft.com/office/drawing/2014/main" id="{6126D1BC-EA15-D93B-38B4-80FFF0D264A5}"/>
              </a:ext>
            </a:extLst>
          </p:cNvPr>
          <p:cNvGrpSpPr/>
          <p:nvPr/>
        </p:nvGrpSpPr>
        <p:grpSpPr>
          <a:xfrm>
            <a:off x="1572323" y="3880624"/>
            <a:ext cx="4025588" cy="1037064"/>
            <a:chOff x="1572323" y="3880624"/>
            <a:chExt cx="4025588" cy="1037064"/>
          </a:xfrm>
        </p:grpSpPr>
        <p:sp>
          <p:nvSpPr>
            <p:cNvPr id="4" name="Rectangle 3">
              <a:extLst>
                <a:ext uri="{FF2B5EF4-FFF2-40B4-BE49-F238E27FC236}">
                  <a16:creationId xmlns:a16="http://schemas.microsoft.com/office/drawing/2014/main" id="{DDF67DC9-7140-2501-0977-4D3182AC5C7A}"/>
                </a:ext>
              </a:extLst>
            </p:cNvPr>
            <p:cNvSpPr/>
            <p:nvPr/>
          </p:nvSpPr>
          <p:spPr>
            <a:xfrm>
              <a:off x="1572323" y="3880624"/>
              <a:ext cx="2821258" cy="1037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B627E017-4D8E-306C-0A66-788B7A1A3320}"/>
                </a:ext>
              </a:extLst>
            </p:cNvPr>
            <p:cNvSpPr/>
            <p:nvPr/>
          </p:nvSpPr>
          <p:spPr>
            <a:xfrm>
              <a:off x="4572000" y="3880624"/>
              <a:ext cx="825190" cy="724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4">
              <a:extLst>
                <a:ext uri="{FF2B5EF4-FFF2-40B4-BE49-F238E27FC236}">
                  <a16:creationId xmlns:a16="http://schemas.microsoft.com/office/drawing/2014/main" id="{1584BEC2-CA02-B51C-29ED-B440628CDB99}"/>
                </a:ext>
              </a:extLst>
            </p:cNvPr>
            <p:cNvSpPr/>
            <p:nvPr/>
          </p:nvSpPr>
          <p:spPr>
            <a:xfrm>
              <a:off x="5497551" y="4315522"/>
              <a:ext cx="100360" cy="133815"/>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Sld>
  <p:clrMapOvr>
    <a:masterClrMapping/>
  </p:clrMapOvr>
  <mc:AlternateContent xmlns:mc="http://schemas.openxmlformats.org/markup-compatibility/2006" xmlns:p14="http://schemas.microsoft.com/office/powerpoint/2010/main">
    <mc:Choice Requires="p14">
      <p:transition spd="slow" p14:dur="2000" advTm="47700"/>
    </mc:Choice>
    <mc:Fallback xmlns="">
      <p:transition spd="slow" advTm="477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587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en-US" sz="1800" dirty="0">
                <a:solidFill>
                  <a:srgbClr val="000000"/>
                </a:solidFill>
                <a:latin typeface="Avenir LT Std"/>
              </a:rPr>
              <a:t>One of the main tools that can be used to obtain denominators for reporting is the Spectrum software package.</a:t>
            </a:r>
            <a:endParaRPr lang="en-US" altLang="en-US" sz="1800" dirty="0">
              <a:solidFill>
                <a:srgbClr val="000000"/>
              </a:solidFill>
              <a:latin typeface="Avenir LT Std"/>
            </a:endParaRPr>
          </a:p>
          <a:p>
            <a:pPr>
              <a:lnSpc>
                <a:spcPct val="110000"/>
              </a:lnSpc>
              <a:spcBef>
                <a:spcPts val="0"/>
              </a:spcBef>
            </a:pPr>
            <a:endParaRPr lang="en-US" alt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Countries can select to use Spectrum estimates as the source for reporting on the following GAM indicators: </a:t>
            </a:r>
          </a:p>
          <a:p>
            <a:pPr marL="685800" lvl="2">
              <a:lnSpc>
                <a:spcPct val="110000"/>
              </a:lnSpc>
              <a:spcBef>
                <a:spcPts val="0"/>
              </a:spcBef>
            </a:pPr>
            <a:r>
              <a:rPr lang="es-PA" sz="1400" dirty="0">
                <a:solidFill>
                  <a:srgbClr val="000000"/>
                </a:solidFill>
                <a:latin typeface="Avenir LT Std"/>
              </a:rPr>
              <a:t>1.1. HIV </a:t>
            </a:r>
            <a:r>
              <a:rPr lang="es-PA" sz="1400" dirty="0" err="1">
                <a:solidFill>
                  <a:srgbClr val="000000"/>
                </a:solidFill>
                <a:latin typeface="Avenir LT Std"/>
              </a:rPr>
              <a:t>incidence</a:t>
            </a:r>
            <a:r>
              <a:rPr lang="es-PA" sz="1400" dirty="0">
                <a:solidFill>
                  <a:srgbClr val="000000"/>
                </a:solidFill>
                <a:latin typeface="Avenir LT Std"/>
              </a:rPr>
              <a:t> </a:t>
            </a:r>
          </a:p>
          <a:p>
            <a:pPr marL="685800" lvl="2">
              <a:lnSpc>
                <a:spcPct val="110000"/>
              </a:lnSpc>
              <a:spcBef>
                <a:spcPts val="0"/>
              </a:spcBef>
            </a:pPr>
            <a:r>
              <a:rPr lang="en-US" sz="1400" dirty="0">
                <a:solidFill>
                  <a:srgbClr val="000000"/>
                </a:solidFill>
                <a:latin typeface="Avenir LT Std"/>
              </a:rPr>
              <a:t>2.1, 2.2 and 2.3. 95-95-95. HIV testing and treatment</a:t>
            </a:r>
          </a:p>
          <a:p>
            <a:pPr marL="685800" lvl="2">
              <a:lnSpc>
                <a:spcPct val="110000"/>
              </a:lnSpc>
              <a:spcBef>
                <a:spcPts val="0"/>
              </a:spcBef>
            </a:pPr>
            <a:r>
              <a:rPr lang="es-PA" sz="1400" dirty="0">
                <a:solidFill>
                  <a:srgbClr val="000000"/>
                </a:solidFill>
                <a:latin typeface="Avenir LT Std"/>
              </a:rPr>
              <a:t>2.7. AIDS </a:t>
            </a:r>
            <a:r>
              <a:rPr lang="es-PA" sz="1400" dirty="0" err="1">
                <a:solidFill>
                  <a:srgbClr val="000000"/>
                </a:solidFill>
                <a:latin typeface="Avenir LT Std"/>
              </a:rPr>
              <a:t>mortality</a:t>
            </a:r>
            <a:endParaRPr lang="es-PA" sz="1400" dirty="0">
              <a:solidFill>
                <a:srgbClr val="000000"/>
              </a:solidFill>
              <a:latin typeface="Avenir LT Std"/>
            </a:endParaRPr>
          </a:p>
          <a:p>
            <a:pPr marL="685800" lvl="2">
              <a:lnSpc>
                <a:spcPct val="110000"/>
              </a:lnSpc>
              <a:spcBef>
                <a:spcPts val="0"/>
              </a:spcBef>
            </a:pPr>
            <a:r>
              <a:rPr lang="es-PA" sz="1400" dirty="0">
                <a:solidFill>
                  <a:srgbClr val="000000"/>
                </a:solidFill>
                <a:latin typeface="Avenir LT Std"/>
              </a:rPr>
              <a:t>3.1 HIV </a:t>
            </a:r>
            <a:r>
              <a:rPr lang="es-PA" sz="1400" dirty="0" err="1">
                <a:solidFill>
                  <a:srgbClr val="000000"/>
                </a:solidFill>
                <a:latin typeface="Avenir LT Std"/>
              </a:rPr>
              <a:t>testing</a:t>
            </a:r>
            <a:r>
              <a:rPr lang="es-PA" sz="1400" dirty="0">
                <a:solidFill>
                  <a:srgbClr val="000000"/>
                </a:solidFill>
                <a:latin typeface="Avenir LT Std"/>
              </a:rPr>
              <a:t> in </a:t>
            </a:r>
            <a:r>
              <a:rPr lang="es-PA" sz="1400" dirty="0" err="1">
                <a:solidFill>
                  <a:srgbClr val="000000"/>
                </a:solidFill>
                <a:latin typeface="Avenir LT Std"/>
              </a:rPr>
              <a:t>pregnant</a:t>
            </a:r>
            <a:r>
              <a:rPr lang="es-PA" sz="1400" dirty="0">
                <a:solidFill>
                  <a:srgbClr val="000000"/>
                </a:solidFill>
                <a:latin typeface="Avenir LT Std"/>
              </a:rPr>
              <a:t> </a:t>
            </a:r>
            <a:r>
              <a:rPr lang="es-PA" sz="1400" dirty="0" err="1">
                <a:solidFill>
                  <a:srgbClr val="000000"/>
                </a:solidFill>
                <a:latin typeface="Avenir LT Std"/>
              </a:rPr>
              <a:t>women</a:t>
            </a:r>
            <a:r>
              <a:rPr lang="es-PA" sz="1400" dirty="0">
                <a:solidFill>
                  <a:srgbClr val="000000"/>
                </a:solidFill>
                <a:latin typeface="Avenir LT Std"/>
              </a:rPr>
              <a:t> </a:t>
            </a:r>
          </a:p>
          <a:p>
            <a:pPr marL="685800" lvl="2">
              <a:lnSpc>
                <a:spcPct val="110000"/>
              </a:lnSpc>
              <a:spcBef>
                <a:spcPts val="0"/>
              </a:spcBef>
            </a:pPr>
            <a:r>
              <a:rPr lang="es-PA" sz="1400" dirty="0">
                <a:solidFill>
                  <a:srgbClr val="000000"/>
                </a:solidFill>
                <a:latin typeface="Avenir LT Std"/>
              </a:rPr>
              <a:t>3.2. </a:t>
            </a:r>
            <a:r>
              <a:rPr lang="es-PA" sz="1400" dirty="0" err="1">
                <a:solidFill>
                  <a:srgbClr val="000000"/>
                </a:solidFill>
                <a:latin typeface="Avenir LT Std"/>
              </a:rPr>
              <a:t>Early</a:t>
            </a:r>
            <a:r>
              <a:rPr lang="es-PA" sz="1400" dirty="0">
                <a:solidFill>
                  <a:srgbClr val="000000"/>
                </a:solidFill>
                <a:latin typeface="Avenir LT Std"/>
              </a:rPr>
              <a:t> </a:t>
            </a:r>
            <a:r>
              <a:rPr lang="es-PA" sz="1400" dirty="0" err="1">
                <a:solidFill>
                  <a:srgbClr val="000000"/>
                </a:solidFill>
                <a:latin typeface="Avenir LT Std"/>
              </a:rPr>
              <a:t>infant</a:t>
            </a:r>
            <a:r>
              <a:rPr lang="es-PA" sz="1400" dirty="0">
                <a:solidFill>
                  <a:srgbClr val="000000"/>
                </a:solidFill>
                <a:latin typeface="Avenir LT Std"/>
              </a:rPr>
              <a:t> diagnosis </a:t>
            </a:r>
          </a:p>
          <a:p>
            <a:pPr marL="685800" lvl="2">
              <a:lnSpc>
                <a:spcPct val="110000"/>
              </a:lnSpc>
              <a:spcBef>
                <a:spcPts val="0"/>
              </a:spcBef>
            </a:pPr>
            <a:r>
              <a:rPr lang="en-US" sz="1400" dirty="0">
                <a:solidFill>
                  <a:srgbClr val="000000"/>
                </a:solidFill>
                <a:latin typeface="Avenir LT Std"/>
              </a:rPr>
              <a:t>3.3. Vertical transmission of HIV </a:t>
            </a:r>
          </a:p>
          <a:p>
            <a:pPr marL="685800" lvl="2">
              <a:lnSpc>
                <a:spcPct val="110000"/>
              </a:lnSpc>
              <a:spcBef>
                <a:spcPts val="0"/>
              </a:spcBef>
            </a:pPr>
            <a:r>
              <a:rPr lang="en-US" sz="1400" dirty="0">
                <a:solidFill>
                  <a:srgbClr val="000000"/>
                </a:solidFill>
                <a:latin typeface="Avenir LT Std"/>
              </a:rPr>
              <a:t>3.4. Preventing the vertical transmission of HIV </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Results will be obtained directly from the final national Spectrum file. Reporting on sub-national data for the indicator will be done in the Global AIDS Monitoring reporting tool</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For indicators above where sub-national data are requested: if a country has sub-national estimates developed using Naomi, these data will be obtained directly from the final Naomi file.	</a:t>
            </a:r>
          </a:p>
          <a:p>
            <a:pPr>
              <a:lnSpc>
                <a:spcPts val="2200"/>
              </a:lnSpc>
              <a:spcBef>
                <a:spcPct val="0"/>
              </a:spcBef>
            </a:pPr>
            <a:endParaRPr lang="en-US" altLang="en-US" sz="18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Spectrum and Naomi estimates</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p:transition spd="slow" advTm="227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lumMod val="95000"/>
                  </a:schemeClr>
                </a:solidFill>
                <a:latin typeface="Arial" panose="020B0604020202020204" pitchFamily="34" charset="0"/>
                <a:cs typeface="Arial" panose="020B0604020202020204" pitchFamily="34" charset="0"/>
              </a:rPr>
              <a:t>Multisectoral engagement</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1800">
                <a:solidFill>
                  <a:srgbClr val="000000"/>
                </a:solidFill>
                <a:latin typeface="Arial"/>
                <a:ea typeface="ＭＳ Ｐゴシック"/>
                <a:cs typeface="Arial"/>
              </a:rPr>
              <a:t>Countries are encouraged to engage a multisectoral group of stakeholders in the GAM reporting process, including from community-led organizations and appropriate civil society representatives </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6DF7D0-ECCF-4801-979D-6F98A8E4BEDA}"/>
              </a:ext>
            </a:extLst>
          </p:cNvPr>
          <p:cNvPicPr>
            <a:picLocks noChangeAspect="1"/>
          </p:cNvPicPr>
          <p:nvPr/>
        </p:nvPicPr>
        <p:blipFill>
          <a:blip r:embed="rId3"/>
          <a:stretch>
            <a:fillRect/>
          </a:stretch>
        </p:blipFill>
        <p:spPr>
          <a:xfrm>
            <a:off x="68595" y="2541381"/>
            <a:ext cx="8792802" cy="39153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p:transition spd="slow" advTm="448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Support during the GAM reporting process</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p:transition spd="slow" advTm="66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Support during the reporting process</a:t>
            </a: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1800">
                <a:latin typeface="Arial" panose="020B0604020202020204" pitchFamily="34" charset="0"/>
                <a:cs typeface="Arial" panose="020B0604020202020204" pitchFamily="34" charset="0"/>
              </a:rPr>
              <a:t>Technical assistance is available from UNAIDS, UNICEF and/or WHO country offices </a:t>
            </a:r>
          </a:p>
          <a:p>
            <a:endParaRPr lang="en-GB" altLang="en-US" sz="1800">
              <a:latin typeface="Arial" panose="020B0604020202020204" pitchFamily="34" charset="0"/>
              <a:cs typeface="Arial" panose="020B0604020202020204" pitchFamily="34" charset="0"/>
            </a:endParaRPr>
          </a:p>
          <a:p>
            <a:r>
              <a:rPr lang="en-GB" altLang="en-US" sz="1800">
                <a:latin typeface="Arial" panose="020B0604020202020204" pitchFamily="34" charset="0"/>
                <a:cs typeface="Arial" panose="020B0604020202020204" pitchFamily="34" charset="0"/>
              </a:rPr>
              <a:t>Support is also available from the UNAIDS Strategic Information Department (AIDSreporting@unaids.org)</a:t>
            </a:r>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p:transition spd="slow" advTm="243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latin typeface="Arial"/>
                <a:ea typeface="ＭＳ Ｐゴシック"/>
                <a:cs typeface="Arial"/>
              </a:rPr>
              <a:t>Where to find previously reported data</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p:transition spd="slow" advTm="102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4"/>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p:transition spd="slow" advTm="145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5"/>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p:transition spd="slow" advTm="108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2"/>
            <a:ext cx="7772400"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Components of 2024 GAM reports</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p:transition spd="slow" advTm="50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4"/>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en-US" sz="2800"/>
              <a:t>For more information visit:</a:t>
            </a:r>
          </a:p>
          <a:p>
            <a:endParaRPr lang="en-US" sz="2800"/>
          </a:p>
          <a:p>
            <a:r>
              <a:rPr lang="en-US" sz="2800">
                <a:hlinkClick r:id="rId2"/>
              </a:rPr>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3"/>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363538" y="31273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latin typeface="Arial"/>
                <a:ea typeface="ＭＳ Ｐゴシック"/>
                <a:cs typeface="Arial"/>
              </a:rPr>
              <a:t>2024 GAM reporting</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61353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Indicator data</a:t>
            </a:r>
          </a:p>
          <a:p>
            <a:pPr marL="1028700" lvl="1"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Including disaggregations and sub-national data, where requested</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a:ea typeface="ＭＳ Ｐゴシック"/>
                <a:cs typeface="Arial"/>
              </a:rPr>
              <a:t>National Commitments and Policy Instrument (NCPI)</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Narrative report (optional)</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AIDS Medicines and Diagnostics Survey</a:t>
            </a: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en-US"/>
              <a:t>Link to the reporting platform:</a:t>
            </a:r>
          </a:p>
          <a:p>
            <a:r>
              <a:rPr lang="en-US">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Changes to GAM indicators since 2023 reporting</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74836" y="448310"/>
            <a:ext cx="9144000" cy="46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0000"/>
              </a:lnSpc>
              <a:spcBef>
                <a:spcPts val="0"/>
              </a:spcBef>
              <a:buNone/>
            </a:pPr>
            <a:r>
              <a:rPr lang="en-US" sz="1800" b="1" i="0" u="none" strike="noStrike" baseline="0" dirty="0">
                <a:solidFill>
                  <a:srgbClr val="000000"/>
                </a:solidFill>
                <a:latin typeface="Avenir LT Std"/>
              </a:rPr>
              <a:t>Four new indicators related to the 10-10-10 targets on achieving gender equality, realizing human rights, and eliminating stigma and discrimination: </a:t>
            </a:r>
          </a:p>
          <a:p>
            <a:pPr>
              <a:lnSpc>
                <a:spcPct val="110000"/>
              </a:lnSpc>
              <a:spcBef>
                <a:spcPts val="0"/>
              </a:spcBef>
            </a:pPr>
            <a:r>
              <a:rPr lang="en-US" sz="1800" b="0" i="0" u="none" strike="noStrike" baseline="0" dirty="0">
                <a:solidFill>
                  <a:srgbClr val="000000"/>
                </a:solidFill>
                <a:latin typeface="Avenir LT Std"/>
              </a:rPr>
              <a:t>4.3 Gender-responsiveness of HIV services*</a:t>
            </a:r>
          </a:p>
          <a:p>
            <a:pPr>
              <a:lnSpc>
                <a:spcPct val="110000"/>
              </a:lnSpc>
              <a:spcBef>
                <a:spcPts val="0"/>
              </a:spcBef>
            </a:pPr>
            <a:r>
              <a:rPr lang="en-US" sz="1800" b="0" i="0" u="none" strike="noStrike" baseline="0" dirty="0">
                <a:solidFill>
                  <a:srgbClr val="000000"/>
                </a:solidFill>
                <a:latin typeface="Avenir LT Std"/>
              </a:rPr>
              <a:t>6.8 Discriminatory attitudes towards people living with HIV among health facility staff</a:t>
            </a:r>
          </a:p>
          <a:p>
            <a:pPr>
              <a:lnSpc>
                <a:spcPct val="110000"/>
              </a:lnSpc>
              <a:spcBef>
                <a:spcPts val="0"/>
              </a:spcBef>
            </a:pPr>
            <a:r>
              <a:rPr lang="en-US" sz="1800" b="0" i="0" u="none" strike="noStrike" baseline="0" dirty="0">
                <a:solidFill>
                  <a:srgbClr val="000000"/>
                </a:solidFill>
                <a:latin typeface="Avenir LT Std"/>
              </a:rPr>
              <a:t>6.9 Discriminatory attitudes towards people from key populations among health facility staff (A</a:t>
            </a:r>
            <a:r>
              <a:rPr lang="en-US" sz="1800" b="0" i="0" u="none" strike="noStrike" baseline="0" dirty="0">
                <a:solidFill>
                  <a:srgbClr val="000000"/>
                </a:solidFill>
                <a:latin typeface="Verdana" panose="020B0604030504040204" pitchFamily="34" charset="0"/>
              </a:rPr>
              <a:t>‒</a:t>
            </a:r>
            <a:r>
              <a:rPr lang="en-US" sz="1800" b="0" i="0" u="none" strike="noStrike" baseline="0" dirty="0">
                <a:solidFill>
                  <a:srgbClr val="000000"/>
                </a:solidFill>
                <a:latin typeface="Avenir LT Std"/>
              </a:rPr>
              <a:t>D) </a:t>
            </a:r>
          </a:p>
          <a:p>
            <a:pPr>
              <a:lnSpc>
                <a:spcPct val="110000"/>
              </a:lnSpc>
              <a:spcBef>
                <a:spcPts val="0"/>
              </a:spcBef>
            </a:pPr>
            <a:r>
              <a:rPr lang="en-US" sz="1800" b="0" i="0" u="none" strike="noStrike" baseline="0" dirty="0">
                <a:solidFill>
                  <a:srgbClr val="000000"/>
                </a:solidFill>
                <a:latin typeface="Avenir LT Std"/>
              </a:rPr>
              <a:t>6.10 Discriminatory attitudes towards people from key populations among police (A</a:t>
            </a:r>
            <a:r>
              <a:rPr lang="en-US" sz="1800" b="0" i="0" u="none" strike="noStrike" baseline="0" dirty="0">
                <a:solidFill>
                  <a:srgbClr val="000000"/>
                </a:solidFill>
                <a:latin typeface="Verdana" panose="020B0604030504040204" pitchFamily="34" charset="0"/>
              </a:rPr>
              <a:t>‒</a:t>
            </a:r>
            <a:r>
              <a:rPr lang="en-US" sz="1800" b="0" i="0" u="none" strike="noStrike" baseline="0" dirty="0">
                <a:solidFill>
                  <a:srgbClr val="000000"/>
                </a:solidFill>
                <a:latin typeface="Avenir LT Std"/>
              </a:rPr>
              <a:t>D)*</a:t>
            </a:r>
          </a:p>
          <a:p>
            <a:pPr>
              <a:lnSpc>
                <a:spcPct val="110000"/>
              </a:lnSpc>
              <a:spcBef>
                <a:spcPts val="0"/>
              </a:spcBef>
            </a:pPr>
            <a:endParaRPr lang="en-CH" sz="1800" b="0" i="0" u="none" strike="noStrike" baseline="0" dirty="0">
              <a:solidFill>
                <a:srgbClr val="000000"/>
              </a:solidFill>
              <a:latin typeface="Avenir LT Std"/>
            </a:endParaRPr>
          </a:p>
          <a:p>
            <a:pPr marL="0" indent="0">
              <a:lnSpc>
                <a:spcPct val="110000"/>
              </a:lnSpc>
              <a:spcBef>
                <a:spcPts val="0"/>
              </a:spcBef>
              <a:buNone/>
            </a:pPr>
            <a:r>
              <a:rPr lang="en-US" sz="1800" b="1" i="0" u="none" strike="noStrike" baseline="0" dirty="0">
                <a:solidFill>
                  <a:srgbClr val="000000"/>
                </a:solidFill>
                <a:latin typeface="Avenir LT Std"/>
              </a:rPr>
              <a:t>Three new indicators on management of advanced HIV disease and differentiated service delivery: </a:t>
            </a:r>
          </a:p>
          <a:p>
            <a:pPr>
              <a:lnSpc>
                <a:spcPct val="110000"/>
              </a:lnSpc>
              <a:spcBef>
                <a:spcPts val="0"/>
              </a:spcBef>
            </a:pPr>
            <a:r>
              <a:rPr lang="en-US" sz="1800" b="0" i="0" u="none" strike="noStrike" baseline="0" dirty="0">
                <a:solidFill>
                  <a:srgbClr val="000000"/>
                </a:solidFill>
                <a:latin typeface="Avenir LT Std"/>
              </a:rPr>
              <a:t>2.8 Management of cryptococcal infection</a:t>
            </a:r>
          </a:p>
          <a:p>
            <a:pPr>
              <a:lnSpc>
                <a:spcPct val="110000"/>
              </a:lnSpc>
              <a:spcBef>
                <a:spcPts val="0"/>
              </a:spcBef>
            </a:pPr>
            <a:r>
              <a:rPr lang="en-US" sz="1800" b="0" i="0" u="none" strike="noStrike" baseline="0" dirty="0">
                <a:solidFill>
                  <a:srgbClr val="000000"/>
                </a:solidFill>
                <a:latin typeface="Avenir LT Std"/>
              </a:rPr>
              <a:t>7.15 Coverage of differentiated service delivery antiretroviral therapy models among people living with HIV currently on antiretroviral therapy</a:t>
            </a:r>
          </a:p>
          <a:p>
            <a:pPr>
              <a:lnSpc>
                <a:spcPct val="110000"/>
              </a:lnSpc>
              <a:spcBef>
                <a:spcPts val="0"/>
              </a:spcBef>
            </a:pPr>
            <a:r>
              <a:rPr lang="en-US" sz="1800" b="0" i="0" u="none" strike="noStrike" baseline="0" dirty="0">
                <a:solidFill>
                  <a:srgbClr val="000000"/>
                </a:solidFill>
                <a:latin typeface="Avenir LT Std"/>
              </a:rPr>
              <a:t>7.16 Viral suppression among people living with HIV engaged in differentiated service delivery antiretroviral therapy models</a:t>
            </a:r>
          </a:p>
        </p:txBody>
      </p:sp>
      <p:sp>
        <p:nvSpPr>
          <p:cNvPr id="4" name="TextBox 3">
            <a:extLst>
              <a:ext uri="{FF2B5EF4-FFF2-40B4-BE49-F238E27FC236}">
                <a16:creationId xmlns:a16="http://schemas.microsoft.com/office/drawing/2014/main" id="{8C162D83-B930-581C-70E5-9AB059FD1F85}"/>
              </a:ext>
            </a:extLst>
          </p:cNvPr>
          <p:cNvSpPr txBox="1"/>
          <p:nvPr/>
        </p:nvSpPr>
        <p:spPr>
          <a:xfrm>
            <a:off x="74836" y="6309549"/>
            <a:ext cx="8901896" cy="461665"/>
          </a:xfrm>
          <a:prstGeom prst="rect">
            <a:avLst/>
          </a:prstGeom>
          <a:noFill/>
        </p:spPr>
        <p:txBody>
          <a:bodyPr wrap="square">
            <a:spAutoFit/>
          </a:bodyPr>
          <a:lstStyle/>
          <a:p>
            <a:r>
              <a:rPr lang="en-US" sz="1200" dirty="0"/>
              <a:t>*Indicators based on new data collection tools. Technical briefs with the tools and guidance for implementation will be available soon.</a:t>
            </a:r>
            <a:endParaRPr lang="en-CH" sz="1200" dirty="0"/>
          </a:p>
        </p:txBody>
      </p:sp>
    </p:spTree>
  </p:cSld>
  <p:clrMapOvr>
    <a:masterClrMapping/>
  </p:clrMapOvr>
  <mc:AlternateContent xmlns:mc="http://schemas.openxmlformats.org/markup-compatibility/2006" xmlns:p14="http://schemas.microsoft.com/office/powerpoint/2010/main">
    <mc:Choice Requires="p14">
      <p:transition spd="slow" p14:dur="2000" advTm="50456"/>
    </mc:Choice>
    <mc:Fallback xmlns="">
      <p:transition spd="slow" advTm="504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A2059-DDA5-411A-97CB-79EBA1E14B0F}"/>
              </a:ext>
            </a:extLst>
          </p:cNvPr>
          <p:cNvSpPr txBox="1"/>
          <p:nvPr/>
        </p:nvSpPr>
        <p:spPr>
          <a:xfrm>
            <a:off x="0" y="533335"/>
            <a:ext cx="9144000" cy="5791329"/>
          </a:xfrm>
          <a:prstGeom prst="rect">
            <a:avLst/>
          </a:prstGeom>
          <a:noFill/>
        </p:spPr>
        <p:txBody>
          <a:bodyPr wrap="square" rtlCol="0">
            <a:spAutoFit/>
          </a:bodyPr>
          <a:lstStyle/>
          <a:p>
            <a:pPr marL="0" indent="0">
              <a:lnSpc>
                <a:spcPct val="100000"/>
              </a:lnSpc>
              <a:spcBef>
                <a:spcPts val="0"/>
              </a:spcBef>
              <a:buNone/>
            </a:pPr>
            <a:r>
              <a:rPr lang="en-US" b="1" dirty="0">
                <a:solidFill>
                  <a:srgbClr val="000000"/>
                </a:solidFill>
                <a:latin typeface="Avenir LT Std"/>
              </a:rPr>
              <a:t>2.4 Late HIV diagnosis: </a:t>
            </a:r>
          </a:p>
          <a:p>
            <a:pPr>
              <a:lnSpc>
                <a:spcPct val="100000"/>
              </a:lnSpc>
              <a:spcBef>
                <a:spcPts val="0"/>
              </a:spcBef>
            </a:pPr>
            <a:r>
              <a:rPr lang="en-US" dirty="0">
                <a:solidFill>
                  <a:srgbClr val="000000"/>
                </a:solidFill>
                <a:latin typeface="Avenir LT Std"/>
              </a:rPr>
              <a:t>Indicator name updated to “Advanced HIV disease and late HIV diagnosis” </a:t>
            </a:r>
          </a:p>
          <a:p>
            <a:pPr>
              <a:lnSpc>
                <a:spcPct val="100000"/>
              </a:lnSpc>
              <a:spcBef>
                <a:spcPts val="0"/>
              </a:spcBef>
            </a:pPr>
            <a:r>
              <a:rPr lang="en-US" dirty="0">
                <a:solidFill>
                  <a:srgbClr val="000000"/>
                </a:solidFill>
                <a:latin typeface="Avenir LT Std"/>
              </a:rPr>
              <a:t>Focuses on people with a CD4 cell count &lt;200cells/mm3 (or &lt;15% for children) </a:t>
            </a:r>
          </a:p>
          <a:p>
            <a:pPr>
              <a:lnSpc>
                <a:spcPct val="100000"/>
              </a:lnSpc>
              <a:spcBef>
                <a:spcPts val="0"/>
              </a:spcBef>
            </a:pPr>
            <a:r>
              <a:rPr lang="en-US" dirty="0">
                <a:solidFill>
                  <a:srgbClr val="000000"/>
                </a:solidFill>
                <a:latin typeface="Avenir LT Std"/>
              </a:rPr>
              <a:t>New disaggregation by time of CD4 cell count (at initial diagnosis, at initiation/re-initiation of ART)</a:t>
            </a:r>
          </a:p>
          <a:p>
            <a:pPr>
              <a:lnSpc>
                <a:spcPct val="100000"/>
              </a:lnSpc>
              <a:spcBef>
                <a:spcPts val="0"/>
              </a:spcBef>
            </a:pPr>
            <a:r>
              <a:rPr lang="en-US" dirty="0">
                <a:solidFill>
                  <a:srgbClr val="000000"/>
                </a:solidFill>
                <a:latin typeface="Avenir LT Std"/>
              </a:rPr>
              <a:t>Data requested on the total number of people who received a CD4 test at initial diagnosis and at initiation/re-initiation of ART in four categories of CD4 cell count (&gt;200, 200 to &lt;350, 350 to &lt;500, ≥500)</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3.1 HIV testing in pregnant women: </a:t>
            </a:r>
            <a:r>
              <a:rPr lang="en-US" dirty="0">
                <a:solidFill>
                  <a:srgbClr val="000000"/>
                </a:solidFill>
                <a:latin typeface="Avenir LT Std"/>
              </a:rPr>
              <a:t>Countries with a population of more than 250 000 people will now report on this indicator within Spectrum. </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6.6 Avoidance of health care among key populations because of stigma and discrimination (A–D): </a:t>
            </a:r>
            <a:r>
              <a:rPr lang="en-US" dirty="0">
                <a:solidFill>
                  <a:srgbClr val="000000"/>
                </a:solidFill>
                <a:latin typeface="Avenir LT Std"/>
              </a:rPr>
              <a:t>Modified to refer only to avoidance of health-care services among key populations. The other three sub-items previously included in the indicator definition have been removed.</a:t>
            </a:r>
          </a:p>
          <a:p>
            <a:pPr marL="0" indent="0">
              <a:lnSpc>
                <a:spcPct val="100000"/>
              </a:lnSpc>
              <a:spcBef>
                <a:spcPts val="0"/>
              </a:spcBef>
              <a:buNone/>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8.2 Antiretroviral medicines: unit prices and volume: </a:t>
            </a:r>
            <a:r>
              <a:rPr lang="en-US" dirty="0">
                <a:solidFill>
                  <a:srgbClr val="000000"/>
                </a:solidFill>
                <a:latin typeface="Avenir LT Std"/>
              </a:rPr>
              <a:t>Expanded to include other HIV-related regimens beyond ARVs. See updated Annex 3 for full list. </a:t>
            </a:r>
            <a:endParaRPr lang="en-CH" dirty="0">
              <a:solidFill>
                <a:srgbClr val="000000"/>
              </a:solidFill>
              <a:latin typeface="Avenir LT Std"/>
            </a:endParaRPr>
          </a:p>
          <a:p>
            <a:pPr algn="l">
              <a:spcBef>
                <a:spcPts val="480"/>
              </a:spcBef>
            </a:pPr>
            <a:endParaRPr lang="en-US" dirty="0">
              <a:solidFill>
                <a:srgbClr val="000000"/>
              </a:solidFill>
              <a:latin typeface="Avenir LT Std"/>
            </a:endParaRPr>
          </a:p>
          <a:p>
            <a:pPr algn="l">
              <a:spcBef>
                <a:spcPts val="480"/>
              </a:spcBef>
            </a:pPr>
            <a:endParaRPr lang="en-US" sz="2000" dirty="0"/>
          </a:p>
        </p:txBody>
      </p:sp>
    </p:spTree>
    <p:extLst>
      <p:ext uri="{BB962C8B-B14F-4D97-AF65-F5344CB8AC3E}">
        <p14:creationId xmlns:p14="http://schemas.microsoft.com/office/powerpoint/2010/main" val="1116004345"/>
      </p:ext>
    </p:extLst>
  </p:cSld>
  <p:clrMapOvr>
    <a:masterClrMapping/>
  </p:clrMapOvr>
  <mc:AlternateContent xmlns:mc="http://schemas.openxmlformats.org/markup-compatibility/2006" xmlns:p14="http://schemas.microsoft.com/office/powerpoint/2010/main">
    <mc:Choice Requires="p14">
      <p:transition spd="slow" p14:dur="2000" advTm="21137"/>
    </mc:Choice>
    <mc:Fallback xmlns="">
      <p:transition spd="slow" advTm="211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651639"/>
            <a:ext cx="9144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1800" b="1" dirty="0">
                <a:solidFill>
                  <a:srgbClr val="1A1A1A"/>
                </a:solidFill>
                <a:latin typeface="AvenirLTStd-Book"/>
              </a:rPr>
              <a:t>Terminology updates: </a:t>
            </a:r>
          </a:p>
          <a:p>
            <a:r>
              <a:rPr lang="en-US" sz="1800" dirty="0">
                <a:solidFill>
                  <a:srgbClr val="1A1A1A"/>
                </a:solidFill>
                <a:latin typeface="AvenirLTStd-Book"/>
              </a:rPr>
              <a:t>“Prisoners” has been updated throughout the guidelines to “people in prisons and other closed settings”</a:t>
            </a:r>
          </a:p>
          <a:p>
            <a:endParaRPr lang="en-US" sz="1800" dirty="0">
              <a:solidFill>
                <a:srgbClr val="1A1A1A"/>
              </a:solidFill>
              <a:latin typeface="AvenirLTStd-Book"/>
            </a:endParaRPr>
          </a:p>
          <a:p>
            <a:r>
              <a:rPr lang="en-US" sz="1800" dirty="0">
                <a:solidFill>
                  <a:srgbClr val="1A1A1A"/>
                </a:solidFill>
                <a:latin typeface="AvenirLTStd-Book"/>
              </a:rPr>
              <a:t>1.4 HIV testing among key populations (A–D): The indicator name has been updated to “HIV testing and status awareness among key populations” to better reflect the purpose of this indicator</a:t>
            </a:r>
          </a:p>
          <a:p>
            <a:endParaRPr lang="en-US" sz="1800" dirty="0">
              <a:solidFill>
                <a:srgbClr val="1A1A1A"/>
              </a:solidFill>
              <a:latin typeface="AvenirLTStd-Book"/>
            </a:endParaRPr>
          </a:p>
          <a:p>
            <a:r>
              <a:rPr lang="en-US" sz="1800" dirty="0">
                <a:solidFill>
                  <a:srgbClr val="1A1A1A"/>
                </a:solidFill>
                <a:latin typeface="AvenirLTStd-Book"/>
              </a:rPr>
              <a:t>7.8 People living with HIV with active tuberculosis disease: “Active TB disease” has been updated throughout to “TB disease”</a:t>
            </a:r>
            <a:endParaRPr lang="en-CH" sz="1800" dirty="0">
              <a:solidFill>
                <a:srgbClr val="1A1A1A"/>
              </a:solidFill>
              <a:latin typeface="AvenirLTStd-Book"/>
            </a:endParaRPr>
          </a:p>
          <a:p>
            <a:pPr marL="0" indent="0">
              <a:buNone/>
            </a:pPr>
            <a:endParaRPr lang="en-US" sz="1800" dirty="0">
              <a:solidFill>
                <a:srgbClr val="1A1A1A"/>
              </a:solidFill>
              <a:latin typeface="AvenirLTStd-Book"/>
            </a:endParaRPr>
          </a:p>
          <a:p>
            <a:pPr marL="0" indent="0">
              <a:buNone/>
            </a:pPr>
            <a:r>
              <a:rPr lang="en-US" sz="1800" dirty="0">
                <a:solidFill>
                  <a:srgbClr val="1A1A1A"/>
                </a:solidFill>
                <a:latin typeface="AvenirLTStd-Book"/>
              </a:rPr>
              <a:t>The </a:t>
            </a:r>
            <a:r>
              <a:rPr lang="en-US" sz="1800" b="1" dirty="0">
                <a:solidFill>
                  <a:srgbClr val="1A1A1A"/>
                </a:solidFill>
                <a:latin typeface="AvenirLTStd-Book"/>
              </a:rPr>
              <a:t>NCPI </a:t>
            </a:r>
            <a:r>
              <a:rPr lang="en-US" sz="1800" dirty="0">
                <a:solidFill>
                  <a:srgbClr val="1A1A1A"/>
                </a:solidFill>
                <a:latin typeface="AvenirLTStd-Book"/>
              </a:rPr>
              <a:t>for 2024 reporting consists of Part A (to be completed by national authorities) and Part B (to be completed by community and civil society representatives and other non-governmental partners). The wording of some of the questions has been further refined based on experiences in previous reporting rounds and to reflect developments in policy recommendations </a:t>
            </a:r>
            <a:r>
              <a:rPr lang="es-PA" sz="1800" dirty="0">
                <a:solidFill>
                  <a:srgbClr val="1A1A1A"/>
                </a:solidFill>
                <a:latin typeface="AvenirLTStd-Book"/>
              </a:rPr>
              <a:t>and </a:t>
            </a:r>
            <a:r>
              <a:rPr lang="es-PA" sz="1800" dirty="0" err="1">
                <a:solidFill>
                  <a:srgbClr val="1A1A1A"/>
                </a:solidFill>
                <a:latin typeface="AvenirLTStd-Book"/>
              </a:rPr>
              <a:t>available</a:t>
            </a:r>
            <a:r>
              <a:rPr lang="es-PA" sz="1800" dirty="0">
                <a:solidFill>
                  <a:srgbClr val="1A1A1A"/>
                </a:solidFill>
                <a:latin typeface="AvenirLTStd-Book"/>
              </a:rPr>
              <a:t> </a:t>
            </a:r>
            <a:r>
              <a:rPr lang="es-PA" sz="1800" dirty="0" err="1">
                <a:solidFill>
                  <a:srgbClr val="1A1A1A"/>
                </a:solidFill>
                <a:latin typeface="AvenirLTStd-Book"/>
              </a:rPr>
              <a:t>technologies</a:t>
            </a:r>
            <a:r>
              <a:rPr lang="es-PA" sz="1800" dirty="0">
                <a:solidFill>
                  <a:srgbClr val="1A1A1A"/>
                </a:solidFill>
                <a:latin typeface="AvenirLTStd-Book"/>
              </a:rPr>
              <a:t>. </a:t>
            </a:r>
            <a:r>
              <a:rPr lang="es-PA" sz="1800" dirty="0" err="1">
                <a:solidFill>
                  <a:srgbClr val="1A1A1A"/>
                </a:solidFill>
                <a:latin typeface="AvenirLTStd-Book"/>
              </a:rPr>
              <a:t>Some</a:t>
            </a:r>
            <a:r>
              <a:rPr lang="es-PA" sz="1800" dirty="0">
                <a:solidFill>
                  <a:srgbClr val="1A1A1A"/>
                </a:solidFill>
                <a:latin typeface="AvenirLTStd-Book"/>
              </a:rPr>
              <a:t> </a:t>
            </a:r>
            <a:r>
              <a:rPr lang="es-PA" sz="1800" dirty="0" err="1">
                <a:solidFill>
                  <a:srgbClr val="1A1A1A"/>
                </a:solidFill>
                <a:latin typeface="AvenirLTStd-Book"/>
              </a:rPr>
              <a:t>questions</a:t>
            </a:r>
            <a:r>
              <a:rPr lang="es-PA" sz="1800" dirty="0">
                <a:solidFill>
                  <a:srgbClr val="1A1A1A"/>
                </a:solidFill>
                <a:latin typeface="AvenirLTStd-Book"/>
              </a:rPr>
              <a:t> </a:t>
            </a:r>
            <a:r>
              <a:rPr lang="es-PA" sz="1800" dirty="0" err="1">
                <a:solidFill>
                  <a:srgbClr val="1A1A1A"/>
                </a:solidFill>
                <a:latin typeface="AvenirLTStd-Book"/>
              </a:rPr>
              <a:t>have</a:t>
            </a:r>
            <a:r>
              <a:rPr lang="es-PA" sz="1800" dirty="0">
                <a:solidFill>
                  <a:srgbClr val="1A1A1A"/>
                </a:solidFill>
                <a:latin typeface="AvenirLTStd-Book"/>
              </a:rPr>
              <a:t> </a:t>
            </a:r>
            <a:r>
              <a:rPr lang="es-PA" sz="1800" dirty="0" err="1">
                <a:solidFill>
                  <a:srgbClr val="1A1A1A"/>
                </a:solidFill>
                <a:latin typeface="AvenirLTStd-Book"/>
              </a:rPr>
              <a:t>also</a:t>
            </a:r>
            <a:r>
              <a:rPr lang="es-PA" sz="1800" dirty="0">
                <a:solidFill>
                  <a:srgbClr val="1A1A1A"/>
                </a:solidFill>
                <a:latin typeface="AvenirLTStd-Book"/>
              </a:rPr>
              <a:t> </a:t>
            </a:r>
            <a:r>
              <a:rPr lang="es-PA" sz="1800" dirty="0" err="1">
                <a:solidFill>
                  <a:srgbClr val="1A1A1A"/>
                </a:solidFill>
                <a:latin typeface="AvenirLTStd-Book"/>
              </a:rPr>
              <a:t>been</a:t>
            </a:r>
            <a:r>
              <a:rPr lang="es-PA" sz="1800" dirty="0">
                <a:solidFill>
                  <a:srgbClr val="1A1A1A"/>
                </a:solidFill>
                <a:latin typeface="AvenirLTStd-Book"/>
              </a:rPr>
              <a:t> </a:t>
            </a:r>
            <a:r>
              <a:rPr lang="es-PA" sz="1800" dirty="0" err="1">
                <a:solidFill>
                  <a:srgbClr val="1A1A1A"/>
                </a:solidFill>
                <a:latin typeface="AvenirLTStd-Book"/>
              </a:rPr>
              <a:t>added</a:t>
            </a:r>
            <a:r>
              <a:rPr lang="es-PA" sz="1800" dirty="0">
                <a:solidFill>
                  <a:srgbClr val="1A1A1A"/>
                </a:solidFill>
                <a:latin typeface="AvenirLTStd-Book"/>
              </a:rPr>
              <a:t> and </a:t>
            </a:r>
            <a:r>
              <a:rPr lang="es-PA" sz="1800" dirty="0" err="1">
                <a:solidFill>
                  <a:srgbClr val="1A1A1A"/>
                </a:solidFill>
                <a:latin typeface="AvenirLTStd-Book"/>
              </a:rPr>
              <a:t>others</a:t>
            </a:r>
            <a:r>
              <a:rPr lang="es-PA" sz="1800" dirty="0">
                <a:solidFill>
                  <a:srgbClr val="1A1A1A"/>
                </a:solidFill>
                <a:latin typeface="AvenirLTStd-Book"/>
              </a:rPr>
              <a:t> removed.</a:t>
            </a:r>
            <a:endParaRPr lang="en-US" sz="1800" dirty="0">
              <a:solidFill>
                <a:srgbClr val="1A1A1A"/>
              </a:solidFill>
              <a:latin typeface="AvenirLTStd-Book"/>
            </a:endParaRPr>
          </a:p>
          <a:p>
            <a:pPr marL="0" indent="0" algn="l">
              <a:buNone/>
            </a:pPr>
            <a:endParaRPr lang="en-US" sz="2400" dirty="0">
              <a:solidFill>
                <a:srgbClr val="1A1A1A"/>
              </a:solidFill>
              <a:latin typeface="Avenir-Book"/>
            </a:endParaRP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p:transition spd="slow" advTm="475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The reporting process</a:t>
            </a: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p:transition spd="slow" advTm="177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Global AIDS Monitoring reporting process </a:t>
            </a:r>
          </a:p>
        </p:txBody>
      </p:sp>
      <p:pic>
        <p:nvPicPr>
          <p:cNvPr id="3" name="Picture 2">
            <a:extLst>
              <a:ext uri="{FF2B5EF4-FFF2-40B4-BE49-F238E27FC236}">
                <a16:creationId xmlns:a16="http://schemas.microsoft.com/office/drawing/2014/main" id="{510BD119-6075-44D7-BF47-AF525B62D081}"/>
              </a:ext>
            </a:extLst>
          </p:cNvPr>
          <p:cNvPicPr>
            <a:picLocks noChangeAspect="1"/>
          </p:cNvPicPr>
          <p:nvPr/>
        </p:nvPicPr>
        <p:blipFill>
          <a:blip r:embed="rId3"/>
          <a:stretch>
            <a:fillRect/>
          </a:stretch>
        </p:blipFill>
        <p:spPr>
          <a:xfrm>
            <a:off x="0" y="507358"/>
            <a:ext cx="9144000" cy="5843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p:transition spd="slow" advTm="29707"/>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7473C8-278D-46E3-A60F-5D04821143B8}">
  <ds:schemaRefs>
    <ds:schemaRef ds:uri="http://schemas.microsoft.com/office/2006/metadata/longProperties"/>
  </ds:schemaRefs>
</ds:datastoreItem>
</file>

<file path=customXml/itemProps2.xml><?xml version="1.0" encoding="utf-8"?>
<ds:datastoreItem xmlns:ds="http://schemas.openxmlformats.org/officeDocument/2006/customXml" ds:itemID="{6DA48439-69C2-4A7E-9D2A-72EE490E9406}">
  <ds:schemaRefs>
    <ds:schemaRef ds:uri="http://schemas.microsoft.com/sharepoint/v3/contenttype/forms"/>
  </ds:schemaRefs>
</ds:datastoreItem>
</file>

<file path=customXml/itemProps3.xml><?xml version="1.0" encoding="utf-8"?>
<ds:datastoreItem xmlns:ds="http://schemas.openxmlformats.org/officeDocument/2006/customXml" ds:itemID="{7D81337E-614B-4AEF-99F9-97C45BE89BA4}">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6BAAE84-E890-4885-91CA-0AD7B4393724}">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TotalTime>
  <Words>1813</Words>
  <Application>Microsoft Office PowerPoint</Application>
  <PresentationFormat>On-screen Show (4:3)</PresentationFormat>
  <Paragraphs>130</Paragraphs>
  <Slides>21</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Avenir LT Std</vt:lpstr>
      <vt:lpstr>Avenir-Book</vt:lpstr>
      <vt:lpstr>AvenirLTStd-Book</vt:lpstr>
      <vt:lpstr>Calibri</vt:lpstr>
      <vt:lpstr>Verdana</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BENDAUD, Victoria</cp:lastModifiedBy>
  <cp:revision>6</cp:revision>
  <cp:lastPrinted>2011-08-22T20:13:01Z</cp:lastPrinted>
  <dcterms:created xsi:type="dcterms:W3CDTF">2011-11-29T17:23:10Z</dcterms:created>
  <dcterms:modified xsi:type="dcterms:W3CDTF">2024-01-08T15:11:09Z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